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bomb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  <p:sndAc>
      <p:stSnd>
        <p:snd r:embed="rId13" name="bomb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5.4 Standard Form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111 – 113</a:t>
            </a:r>
          </a:p>
          <a:p>
            <a:r>
              <a:rPr lang="en-US" dirty="0" smtClean="0"/>
              <a:t>Students will write an equation of a line in Standard Form.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p. 111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STANDARD FORM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The Standard form of an equation of a line is </a:t>
            </a:r>
            <a:r>
              <a:rPr lang="en-US" b="1" u="sng" dirty="0" smtClean="0"/>
              <a:t>					</a:t>
            </a:r>
            <a:r>
              <a:rPr lang="en-US" b="1" dirty="0" smtClean="0"/>
              <a:t>, where A and B are not both zero.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3941802"/>
            <a:ext cx="274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chemeClr val="accent2"/>
                </a:solidFill>
              </a:rPr>
              <a:t>Ax </a:t>
            </a:r>
            <a:r>
              <a:rPr lang="en-US" sz="3500" b="1" dirty="0" smtClean="0">
                <a:solidFill>
                  <a:schemeClr val="accent2"/>
                </a:solidFill>
              </a:rPr>
              <a:t>+ </a:t>
            </a:r>
            <a:r>
              <a:rPr lang="en-US" sz="3500" b="1" i="1" dirty="0" smtClean="0">
                <a:solidFill>
                  <a:schemeClr val="accent2"/>
                </a:solidFill>
              </a:rPr>
              <a:t>By</a:t>
            </a:r>
            <a:r>
              <a:rPr lang="en-US" sz="3500" b="1" dirty="0" smtClean="0">
                <a:solidFill>
                  <a:schemeClr val="accent2"/>
                </a:solidFill>
              </a:rPr>
              <a:t> = </a:t>
            </a:r>
            <a:r>
              <a:rPr lang="en-US" sz="3500" b="1" i="1" dirty="0" smtClean="0">
                <a:solidFill>
                  <a:schemeClr val="accent2"/>
                </a:solidFill>
              </a:rPr>
              <a:t>C</a:t>
            </a:r>
            <a:endParaRPr lang="en-US" sz="3500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4864"/>
            <a:ext cx="8686800" cy="1197864"/>
          </a:xfrm>
        </p:spPr>
        <p:txBody>
          <a:bodyPr/>
          <a:lstStyle/>
          <a:p>
            <a:r>
              <a:rPr lang="en-US" sz="3000" dirty="0" smtClean="0"/>
              <a:t>p. 111						Example 1: </a:t>
            </a:r>
            <a:br>
              <a:rPr lang="en-US" sz="3000" dirty="0" smtClean="0"/>
            </a:br>
            <a:r>
              <a:rPr lang="en-US" sz="3000" dirty="0" smtClean="0"/>
              <a:t>Write an Equation in Standard Form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7630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600" dirty="0" smtClean="0"/>
              <a:t>Write in standard form the equation of the line passing through (-3, 2) with a  slope of -4.  Use Integer coefficients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marL="582930" indent="-514350">
              <a:buFont typeface="+mj-lt"/>
              <a:buAutoNum type="arabicPeriod"/>
            </a:pPr>
            <a:r>
              <a:rPr lang="en-US" sz="2600" b="1" dirty="0" smtClean="0"/>
              <a:t>Write</a:t>
            </a:r>
            <a:r>
              <a:rPr lang="en-US" sz="2600" dirty="0" smtClean="0"/>
              <a:t> the point-slope form.	           </a:t>
            </a:r>
            <a:r>
              <a:rPr lang="en-US" sz="2600" i="1" dirty="0" smtClean="0"/>
              <a:t>y </a:t>
            </a:r>
            <a:r>
              <a:rPr lang="en-US" sz="2600" dirty="0" smtClean="0"/>
              <a:t>– </a:t>
            </a:r>
            <a:r>
              <a:rPr lang="en-US" sz="2600" i="1" dirty="0" smtClean="0"/>
              <a:t>y</a:t>
            </a:r>
            <a:r>
              <a:rPr lang="en-US" sz="2600" i="1" baseline="-25000" dirty="0" smtClean="0"/>
              <a:t>1 </a:t>
            </a:r>
            <a:r>
              <a:rPr lang="en-US" sz="2600" i="1" dirty="0" smtClean="0"/>
              <a:t>= m</a:t>
            </a:r>
            <a:r>
              <a:rPr lang="en-US" sz="2600" dirty="0" smtClean="0"/>
              <a:t>(</a:t>
            </a:r>
            <a:r>
              <a:rPr lang="en-US" sz="2600" i="1" dirty="0" smtClean="0"/>
              <a:t>x </a:t>
            </a:r>
            <a:r>
              <a:rPr lang="en-US" sz="2600" dirty="0" smtClean="0"/>
              <a:t>- </a:t>
            </a:r>
            <a:r>
              <a:rPr lang="en-US" sz="2600" i="1" dirty="0" smtClean="0"/>
              <a:t>x</a:t>
            </a:r>
            <a:r>
              <a:rPr lang="en-US" sz="2600" i="1" baseline="-25000" dirty="0" smtClean="0"/>
              <a:t>1</a:t>
            </a:r>
            <a:r>
              <a:rPr lang="en-US" sz="2600" i="1" dirty="0" smtClean="0"/>
              <a:t>)</a:t>
            </a:r>
          </a:p>
          <a:p>
            <a:pPr marL="582930" indent="-514350">
              <a:buFont typeface="+mj-lt"/>
              <a:buAutoNum type="arabicPeriod"/>
            </a:pPr>
            <a:r>
              <a:rPr lang="en-US" sz="2600" b="1" dirty="0" smtClean="0"/>
              <a:t>Substitute</a:t>
            </a:r>
            <a:r>
              <a:rPr lang="en-US" sz="2600" dirty="0" smtClean="0"/>
              <a:t> </a:t>
            </a:r>
            <a:r>
              <a:rPr lang="en-US" sz="2600" u="sng" dirty="0" smtClean="0"/>
              <a:t>	</a:t>
            </a:r>
            <a:r>
              <a:rPr lang="en-US" sz="2600" dirty="0" smtClean="0"/>
              <a:t> for </a:t>
            </a:r>
            <a:r>
              <a:rPr lang="en-US" sz="2600" i="1" dirty="0" smtClean="0"/>
              <a:t>m</a:t>
            </a:r>
            <a:r>
              <a:rPr lang="en-US" sz="2600" dirty="0" smtClean="0"/>
              <a:t>,</a:t>
            </a:r>
          </a:p>
          <a:p>
            <a:pPr marL="582930" indent="-514350">
              <a:buNone/>
            </a:pPr>
            <a:r>
              <a:rPr lang="en-US" sz="2600" dirty="0" smtClean="0"/>
              <a:t>        </a:t>
            </a:r>
            <a:r>
              <a:rPr lang="en-US" sz="2600" u="sng" dirty="0" smtClean="0"/>
              <a:t>	</a:t>
            </a:r>
            <a:r>
              <a:rPr lang="en-US" sz="2600" dirty="0" smtClean="0"/>
              <a:t> for</a:t>
            </a:r>
            <a:r>
              <a:rPr lang="en-US" sz="2600" i="1" dirty="0" smtClean="0"/>
              <a:t> x</a:t>
            </a:r>
            <a:r>
              <a:rPr lang="en-US" sz="2600" i="1" baseline="-25000" dirty="0" smtClean="0"/>
              <a:t>1, 	</a:t>
            </a:r>
            <a:r>
              <a:rPr lang="en-US" sz="2600" i="1" dirty="0" smtClean="0"/>
              <a:t> and </a:t>
            </a:r>
            <a:r>
              <a:rPr lang="en-US" sz="2600" i="1" u="sng" dirty="0" smtClean="0"/>
              <a:t>	</a:t>
            </a:r>
            <a:r>
              <a:rPr lang="en-US" sz="2600" i="1" dirty="0" smtClean="0"/>
              <a:t> for y</a:t>
            </a:r>
            <a:r>
              <a:rPr lang="en-US" sz="2600" i="1" baseline="-25000" dirty="0" smtClean="0"/>
              <a:t>1.</a:t>
            </a:r>
            <a:r>
              <a:rPr lang="en-US" sz="2600" i="1" dirty="0" smtClean="0"/>
              <a:t>                         y </a:t>
            </a:r>
            <a:r>
              <a:rPr lang="en-US" sz="2600" dirty="0" smtClean="0"/>
              <a:t>– </a:t>
            </a:r>
            <a:r>
              <a:rPr lang="en-US" sz="2600" i="1" u="sng" dirty="0" smtClean="0"/>
              <a:t>	</a:t>
            </a:r>
            <a:r>
              <a:rPr lang="en-US" sz="2600" i="1" dirty="0" smtClean="0"/>
              <a:t>= </a:t>
            </a:r>
            <a:r>
              <a:rPr lang="en-US" sz="2600" i="1" u="sng" dirty="0" smtClean="0"/>
              <a:t>	</a:t>
            </a:r>
            <a:r>
              <a:rPr lang="en-US" sz="2600" dirty="0" smtClean="0"/>
              <a:t>(</a:t>
            </a:r>
            <a:r>
              <a:rPr lang="en-US" sz="2600" i="1" dirty="0" smtClean="0"/>
              <a:t>x </a:t>
            </a:r>
            <a:r>
              <a:rPr lang="en-US" sz="2600" dirty="0" smtClean="0"/>
              <a:t>- </a:t>
            </a:r>
            <a:r>
              <a:rPr lang="en-US" sz="2600" i="1" u="sng" dirty="0" smtClean="0"/>
              <a:t>	</a:t>
            </a:r>
            <a:r>
              <a:rPr lang="en-US" sz="2600" i="1" dirty="0" smtClean="0"/>
              <a:t>)</a:t>
            </a:r>
            <a:endParaRPr lang="en-US" sz="2600" i="1" baseline="-25000" dirty="0" smtClean="0"/>
          </a:p>
          <a:p>
            <a:pPr marL="582930" indent="-514350">
              <a:buAutoNum type="arabicPeriod" startAt="3"/>
            </a:pPr>
            <a:r>
              <a:rPr lang="en-US" sz="2600" b="1" i="1" dirty="0" smtClean="0"/>
              <a:t>Simplify</a:t>
            </a:r>
            <a:r>
              <a:rPr lang="en-US" sz="2600" i="1" dirty="0" smtClean="0"/>
              <a:t> the equation.	         y </a:t>
            </a:r>
            <a:r>
              <a:rPr lang="en-US" sz="2600" dirty="0" smtClean="0"/>
              <a:t>– </a:t>
            </a:r>
            <a:r>
              <a:rPr lang="en-US" sz="2600" i="1" u="sng" dirty="0" smtClean="0"/>
              <a:t>	</a:t>
            </a:r>
            <a:r>
              <a:rPr lang="en-US" sz="2600" i="1" baseline="-25000" dirty="0" smtClean="0"/>
              <a:t> </a:t>
            </a:r>
            <a:r>
              <a:rPr lang="en-US" sz="2600" i="1" dirty="0" smtClean="0"/>
              <a:t>= </a:t>
            </a:r>
            <a:r>
              <a:rPr lang="en-US" sz="2600" i="1" u="sng" dirty="0" smtClean="0"/>
              <a:t>		</a:t>
            </a:r>
            <a:endParaRPr lang="en-US" sz="2600" i="1" dirty="0" smtClean="0"/>
          </a:p>
          <a:p>
            <a:pPr marL="582930" indent="-514350">
              <a:buAutoNum type="arabicPeriod" startAt="3"/>
            </a:pPr>
            <a:r>
              <a:rPr lang="en-US" sz="2600" b="1" dirty="0" smtClean="0"/>
              <a:t>Use</a:t>
            </a:r>
            <a:r>
              <a:rPr lang="en-US" sz="2600" dirty="0" smtClean="0"/>
              <a:t> the distributive property      </a:t>
            </a:r>
            <a:r>
              <a:rPr lang="en-US" sz="2600" i="1" dirty="0" smtClean="0"/>
              <a:t>y </a:t>
            </a:r>
            <a:r>
              <a:rPr lang="en-US" sz="2600" dirty="0" smtClean="0"/>
              <a:t>– </a:t>
            </a:r>
            <a:r>
              <a:rPr lang="en-US" sz="2600" i="1" u="sng" dirty="0" smtClean="0"/>
              <a:t>	</a:t>
            </a:r>
            <a:r>
              <a:rPr lang="en-US" sz="2600" i="1" baseline="-25000" dirty="0" smtClean="0"/>
              <a:t> </a:t>
            </a:r>
            <a:r>
              <a:rPr lang="en-US" sz="2600" i="1" dirty="0" smtClean="0"/>
              <a:t>= </a:t>
            </a:r>
            <a:r>
              <a:rPr lang="en-US" sz="2600" i="1" u="sng" dirty="0" smtClean="0"/>
              <a:t>		</a:t>
            </a:r>
            <a:endParaRPr lang="en-US" sz="2600" dirty="0" smtClean="0"/>
          </a:p>
          <a:p>
            <a:pPr marL="582930" indent="-514350">
              <a:buAutoNum type="arabicPeriod" startAt="3"/>
            </a:pPr>
            <a:r>
              <a:rPr lang="en-US" sz="2600" b="1" dirty="0" smtClean="0"/>
              <a:t>Add </a:t>
            </a:r>
            <a:r>
              <a:rPr lang="en-US" sz="2600" u="sng" dirty="0" smtClean="0"/>
              <a:t>	</a:t>
            </a:r>
            <a:r>
              <a:rPr lang="en-US" sz="2600" dirty="0" smtClean="0"/>
              <a:t> to each side.			           </a:t>
            </a:r>
            <a:r>
              <a:rPr lang="en-US" sz="2600" i="1" dirty="0" smtClean="0"/>
              <a:t>y  = </a:t>
            </a:r>
            <a:r>
              <a:rPr lang="en-US" sz="2600" i="1" u="sng" dirty="0" smtClean="0"/>
              <a:t>		</a:t>
            </a:r>
            <a:endParaRPr lang="en-US" sz="2600" dirty="0" smtClean="0"/>
          </a:p>
          <a:p>
            <a:pPr marL="582930" indent="-514350">
              <a:buAutoNum type="arabicPeriod" startAt="3"/>
            </a:pPr>
            <a:r>
              <a:rPr lang="en-US" sz="2600" b="1" dirty="0" smtClean="0"/>
              <a:t>Add </a:t>
            </a:r>
            <a:r>
              <a:rPr lang="en-US" sz="2600" b="1" u="sng" dirty="0" smtClean="0"/>
              <a:t>	</a:t>
            </a:r>
            <a:r>
              <a:rPr lang="en-US" sz="2600" b="1" dirty="0" smtClean="0"/>
              <a:t> </a:t>
            </a:r>
            <a:r>
              <a:rPr lang="en-US" sz="2600" dirty="0" smtClean="0"/>
              <a:t>to each side.		</a:t>
            </a:r>
          </a:p>
          <a:p>
            <a:pPr marL="582930" indent="-514350">
              <a:buNone/>
            </a:pPr>
            <a:r>
              <a:rPr lang="en-US" sz="2600" dirty="0" smtClean="0"/>
              <a:t>              (Standard Form)			</a:t>
            </a:r>
            <a:r>
              <a:rPr lang="en-US" sz="2600" u="sng" dirty="0" smtClean="0"/>
              <a:t>     </a:t>
            </a:r>
            <a:r>
              <a:rPr lang="en-US" sz="2600" i="1" dirty="0" smtClean="0"/>
              <a:t>x</a:t>
            </a:r>
            <a:r>
              <a:rPr lang="en-US" sz="2600" dirty="0" smtClean="0"/>
              <a:t> + </a:t>
            </a:r>
            <a:r>
              <a:rPr lang="en-US" sz="2600" i="1" dirty="0" smtClean="0"/>
              <a:t>y</a:t>
            </a:r>
            <a:r>
              <a:rPr lang="en-US" sz="2600" dirty="0" smtClean="0"/>
              <a:t> = </a:t>
            </a:r>
            <a:r>
              <a:rPr lang="en-US" sz="2600" u="sng" dirty="0" smtClean="0"/>
              <a:t>		</a:t>
            </a:r>
            <a:endParaRPr lang="en-US" sz="2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90800" y="22661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-4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62800" y="27233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-4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-3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29600" y="27432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-3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27233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27432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32567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322945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-4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3256746"/>
            <a:ext cx="106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(x + 3)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37901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24600" y="3713946"/>
            <a:ext cx="152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-4x - 12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2600" y="41711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4212090"/>
            <a:ext cx="1295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-4x  - 10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52600" y="4704546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4</a:t>
            </a: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521065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4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200" y="5181600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2"/>
                </a:solidFill>
              </a:rPr>
              <a:t>-10</a:t>
            </a:r>
            <a:endParaRPr lang="en-US" sz="25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426464"/>
          </a:xfrm>
        </p:spPr>
        <p:txBody>
          <a:bodyPr/>
          <a:lstStyle/>
          <a:p>
            <a:r>
              <a:rPr lang="en-US" sz="2500" dirty="0" smtClean="0"/>
              <a:t>p. 111						   CHECKPOINT</a:t>
            </a:r>
            <a:br>
              <a:rPr lang="en-US" sz="2500" dirty="0" smtClean="0"/>
            </a:br>
            <a:r>
              <a:rPr lang="en-US" sz="2500" dirty="0" smtClean="0"/>
              <a:t>Write in standard form an equation of the line that passes through the point and has the given slope.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763000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81500"/>
                <a:gridCol w="43815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solidFill>
                            <a:schemeClr val="bg1"/>
                          </a:solidFill>
                        </a:rPr>
                        <a:t>1.  (2, 5), </a:t>
                      </a:r>
                      <a:r>
                        <a:rPr lang="en-US" sz="3000" i="1" dirty="0" smtClean="0"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3000" i="0" dirty="0" smtClean="0">
                          <a:solidFill>
                            <a:schemeClr val="bg1"/>
                          </a:solidFill>
                        </a:rPr>
                        <a:t> = -3</a:t>
                      </a:r>
                      <a:endParaRPr lang="en-US" sz="3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 startAt="2"/>
                      </a:pPr>
                      <a:r>
                        <a:rPr lang="en-US" sz="3000" baseline="0" dirty="0" smtClean="0">
                          <a:solidFill>
                            <a:schemeClr val="bg1"/>
                          </a:solidFill>
                        </a:rPr>
                        <a:t>(-4, 6), </a:t>
                      </a:r>
                      <a:r>
                        <a:rPr lang="en-US" sz="3000" i="1" baseline="0" dirty="0" smtClean="0"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3000" i="0" baseline="0" dirty="0" smtClean="0">
                          <a:solidFill>
                            <a:schemeClr val="bg1"/>
                          </a:solidFill>
                        </a:rPr>
                        <a:t> = 2</a:t>
                      </a: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AutoNum type="arabicPeriod" startAt="2"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indent="-514350">
                        <a:buNone/>
                      </a:pPr>
                      <a:endParaRPr lang="en-US" sz="3000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95600" y="5847546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tx2">
                    <a:lumMod val="10000"/>
                  </a:schemeClr>
                </a:solidFill>
              </a:rPr>
              <a:t>3</a:t>
            </a:r>
            <a:r>
              <a:rPr lang="en-US" sz="2500" b="1" i="1" dirty="0" smtClean="0">
                <a:solidFill>
                  <a:schemeClr val="tx2">
                    <a:lumMod val="10000"/>
                  </a:schemeClr>
                </a:solidFill>
              </a:rPr>
              <a:t>x</a:t>
            </a:r>
            <a:r>
              <a:rPr lang="en-US" sz="2500" b="1" dirty="0" smtClean="0">
                <a:solidFill>
                  <a:schemeClr val="tx2">
                    <a:lumMod val="10000"/>
                  </a:schemeClr>
                </a:solidFill>
              </a:rPr>
              <a:t> + </a:t>
            </a:r>
            <a:r>
              <a:rPr lang="en-US" sz="2500" b="1" i="1" dirty="0" smtClean="0">
                <a:solidFill>
                  <a:schemeClr val="tx2">
                    <a:lumMod val="10000"/>
                  </a:schemeClr>
                </a:solidFill>
              </a:rPr>
              <a:t>y </a:t>
            </a:r>
            <a:r>
              <a:rPr lang="en-US" sz="2500" b="1" dirty="0" smtClean="0">
                <a:solidFill>
                  <a:schemeClr val="tx2">
                    <a:lumMod val="10000"/>
                  </a:schemeClr>
                </a:solidFill>
              </a:rPr>
              <a:t>= 11</a:t>
            </a:r>
            <a:endParaRPr lang="en-US" sz="25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9000" y="5867400"/>
            <a:ext cx="1828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tx2">
                    <a:lumMod val="10000"/>
                  </a:schemeClr>
                </a:solidFill>
              </a:rPr>
              <a:t>-2</a:t>
            </a:r>
            <a:r>
              <a:rPr lang="en-US" sz="2500" b="1" i="1" dirty="0" smtClean="0">
                <a:solidFill>
                  <a:schemeClr val="tx2">
                    <a:lumMod val="10000"/>
                  </a:schemeClr>
                </a:solidFill>
              </a:rPr>
              <a:t>x</a:t>
            </a:r>
            <a:r>
              <a:rPr lang="en-US" sz="2500" b="1" dirty="0" smtClean="0">
                <a:solidFill>
                  <a:schemeClr val="tx2">
                    <a:lumMod val="10000"/>
                  </a:schemeClr>
                </a:solidFill>
              </a:rPr>
              <a:t> + </a:t>
            </a:r>
            <a:r>
              <a:rPr lang="en-US" sz="2500" b="1" i="1" dirty="0" smtClean="0">
                <a:solidFill>
                  <a:schemeClr val="tx2">
                    <a:lumMod val="10000"/>
                  </a:schemeClr>
                </a:solidFill>
              </a:rPr>
              <a:t>y </a:t>
            </a:r>
            <a:r>
              <a:rPr lang="en-US" sz="2500" b="1" dirty="0" smtClean="0">
                <a:solidFill>
                  <a:schemeClr val="tx2">
                    <a:lumMod val="10000"/>
                  </a:schemeClr>
                </a:solidFill>
              </a:rPr>
              <a:t>= 14</a:t>
            </a:r>
            <a:endParaRPr lang="en-US" sz="25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87630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sz="2500" dirty="0" smtClean="0"/>
              <a:t>A line intersects the axes at (2,0) and (0,5).  Write an equation of the line in standard form.  Use integer coefficients.</a:t>
            </a:r>
          </a:p>
          <a:p>
            <a:endParaRPr lang="en-US" sz="2500" dirty="0" smtClean="0"/>
          </a:p>
          <a:p>
            <a:r>
              <a:rPr lang="en-US" sz="2500" b="1" dirty="0" smtClean="0"/>
              <a:t>Solution</a:t>
            </a:r>
            <a:endParaRPr lang="en-US" sz="2500" b="1" dirty="0" smtClean="0"/>
          </a:p>
          <a:p>
            <a:pPr marL="512064" indent="-457200">
              <a:buAutoNum type="arabicPeriod"/>
            </a:pPr>
            <a:r>
              <a:rPr lang="en-US" sz="2500" b="1" dirty="0" smtClean="0"/>
              <a:t>Find</a:t>
            </a:r>
            <a:r>
              <a:rPr lang="en-US" sz="2500" dirty="0" smtClean="0"/>
              <a:t> the slope.  Use (</a:t>
            </a:r>
            <a:r>
              <a:rPr lang="en-US" sz="2500" i="1" dirty="0" smtClean="0"/>
              <a:t>x</a:t>
            </a:r>
            <a:r>
              <a:rPr lang="en-US" sz="2500" baseline="-25000" dirty="0" smtClean="0"/>
              <a:t>1 </a:t>
            </a:r>
            <a:r>
              <a:rPr lang="en-US" sz="2500" dirty="0" smtClean="0"/>
              <a:t>,</a:t>
            </a:r>
            <a:r>
              <a:rPr lang="en-US" sz="2500" i="1" dirty="0" smtClean="0"/>
              <a:t> y</a:t>
            </a:r>
            <a:r>
              <a:rPr lang="en-US" sz="2500" baseline="-25000" dirty="0" smtClean="0"/>
              <a:t>1</a:t>
            </a:r>
            <a:r>
              <a:rPr lang="en-US" sz="2500" dirty="0" smtClean="0"/>
              <a:t>) = (2, 0) and </a:t>
            </a:r>
            <a:r>
              <a:rPr lang="en-US" sz="2500" dirty="0" smtClean="0"/>
              <a:t>(</a:t>
            </a:r>
            <a:r>
              <a:rPr lang="en-US" sz="2500" i="1" dirty="0" smtClean="0"/>
              <a:t>x</a:t>
            </a:r>
            <a:r>
              <a:rPr lang="en-US" sz="2500" baseline="-25000" dirty="0" smtClean="0"/>
              <a:t>12</a:t>
            </a:r>
            <a:r>
              <a:rPr lang="en-US" sz="2500" dirty="0" smtClean="0"/>
              <a:t>,</a:t>
            </a:r>
            <a:r>
              <a:rPr lang="en-US" sz="2500" i="1" dirty="0" smtClean="0"/>
              <a:t> y</a:t>
            </a:r>
            <a:r>
              <a:rPr lang="en-US" sz="2500" baseline="-25000" dirty="0" smtClean="0"/>
              <a:t>2</a:t>
            </a:r>
            <a:r>
              <a:rPr lang="en-US" sz="2500" dirty="0" smtClean="0"/>
              <a:t>) </a:t>
            </a:r>
            <a:r>
              <a:rPr lang="en-US" sz="2500" dirty="0" smtClean="0"/>
              <a:t>= </a:t>
            </a:r>
            <a:r>
              <a:rPr lang="en-US" sz="2500" dirty="0" smtClean="0"/>
              <a:t>(0, 5).</a:t>
            </a:r>
          </a:p>
          <a:p>
            <a:pPr marL="512064" indent="-457200"/>
            <a:r>
              <a:rPr lang="en-US" sz="2400" i="1" dirty="0" smtClean="0">
                <a:solidFill>
                  <a:schemeClr val="accent4">
                    <a:lumMod val="50000"/>
                  </a:schemeClr>
                </a:solidFill>
              </a:rPr>
              <a:t>      m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 =</a:t>
            </a:r>
            <a:r>
              <a:rPr lang="en-US" sz="2400" i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i="1" dirty="0" smtClean="0">
                <a:solidFill>
                  <a:schemeClr val="accent4">
                    <a:lumMod val="50000"/>
                  </a:schemeClr>
                </a:solidFill>
              </a:rPr>
              <a:t>                =           =  </a:t>
            </a:r>
            <a:endParaRPr lang="en-US" sz="2500" b="1" dirty="0" smtClean="0"/>
          </a:p>
          <a:p>
            <a:pPr marL="512064" indent="-457200">
              <a:buAutoNum type="arabicPeriod" startAt="2"/>
            </a:pPr>
            <a:r>
              <a:rPr lang="en-US" sz="2500" b="1" dirty="0" smtClean="0"/>
              <a:t>Write</a:t>
            </a:r>
            <a:r>
              <a:rPr lang="en-US" sz="2500" dirty="0" smtClean="0"/>
              <a:t> an equation of the line using slope-intercept form.</a:t>
            </a:r>
          </a:p>
          <a:p>
            <a:pPr marL="512064" indent="-457200">
              <a:lnSpc>
                <a:spcPct val="150000"/>
              </a:lnSpc>
            </a:pPr>
            <a:r>
              <a:rPr lang="en-US" sz="2500" b="1" dirty="0" smtClean="0"/>
              <a:t>	</a:t>
            </a:r>
            <a:r>
              <a:rPr lang="en-US" sz="2500" b="1" dirty="0" smtClean="0"/>
              <a:t>	y = </a:t>
            </a:r>
            <a:r>
              <a:rPr lang="en-US" sz="2500" b="1" i="1" dirty="0" err="1" smtClean="0"/>
              <a:t>mx</a:t>
            </a:r>
            <a:r>
              <a:rPr lang="en-US" sz="2500" b="1" dirty="0" smtClean="0"/>
              <a:t> + </a:t>
            </a:r>
            <a:r>
              <a:rPr lang="en-US" sz="2500" b="1" i="1" dirty="0" smtClean="0"/>
              <a:t>b</a:t>
            </a:r>
            <a:r>
              <a:rPr lang="en-US" sz="2500" b="1" dirty="0" smtClean="0"/>
              <a:t>		Write slope-intercept form.</a:t>
            </a:r>
          </a:p>
          <a:p>
            <a:pPr marL="512064" indent="-457200">
              <a:lnSpc>
                <a:spcPct val="150000"/>
              </a:lnSpc>
            </a:pPr>
            <a:r>
              <a:rPr lang="en-US" sz="2500" b="1" dirty="0" smtClean="0"/>
              <a:t>	</a:t>
            </a:r>
            <a:r>
              <a:rPr lang="en-US" sz="2500" b="1" dirty="0" smtClean="0"/>
              <a:t>	</a:t>
            </a:r>
            <a:r>
              <a:rPr lang="en-US" sz="2500" b="1" dirty="0" smtClean="0">
                <a:solidFill>
                  <a:srgbClr val="FFFF00"/>
                </a:solidFill>
              </a:rPr>
              <a:t>y = 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i="1" dirty="0" smtClean="0">
                <a:solidFill>
                  <a:srgbClr val="FFFF00"/>
                </a:solidFill>
              </a:rPr>
              <a:t>x</a:t>
            </a:r>
            <a:r>
              <a:rPr lang="en-US" sz="2500" b="1" dirty="0" smtClean="0">
                <a:solidFill>
                  <a:srgbClr val="FFFF00"/>
                </a:solidFill>
              </a:rPr>
              <a:t> + 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dirty="0" smtClean="0">
                <a:solidFill>
                  <a:srgbClr val="FFFF00"/>
                </a:solidFill>
              </a:rPr>
              <a:t>	Substitute 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dirty="0" smtClean="0">
                <a:solidFill>
                  <a:srgbClr val="FFFF00"/>
                </a:solidFill>
              </a:rPr>
              <a:t> for </a:t>
            </a:r>
            <a:r>
              <a:rPr lang="en-US" sz="2500" b="1" i="1" dirty="0" smtClean="0">
                <a:solidFill>
                  <a:srgbClr val="FFFF00"/>
                </a:solidFill>
              </a:rPr>
              <a:t>m</a:t>
            </a:r>
            <a:r>
              <a:rPr lang="en-US" sz="2500" b="1" dirty="0" smtClean="0">
                <a:solidFill>
                  <a:srgbClr val="FFFF00"/>
                </a:solidFill>
              </a:rPr>
              <a:t> and 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dirty="0" smtClean="0">
                <a:solidFill>
                  <a:srgbClr val="FFFF00"/>
                </a:solidFill>
              </a:rPr>
              <a:t> for </a:t>
            </a:r>
            <a:r>
              <a:rPr lang="en-US" sz="2500" b="1" i="1" dirty="0" smtClean="0">
                <a:solidFill>
                  <a:srgbClr val="FFFF00"/>
                </a:solidFill>
              </a:rPr>
              <a:t>b</a:t>
            </a:r>
            <a:r>
              <a:rPr lang="en-US" sz="2500" b="1" dirty="0" smtClean="0">
                <a:solidFill>
                  <a:srgbClr val="FFFF00"/>
                </a:solidFill>
              </a:rPr>
              <a:t>.</a:t>
            </a:r>
          </a:p>
          <a:p>
            <a:pPr marL="512064" indent="-457200">
              <a:lnSpc>
                <a:spcPct val="150000"/>
              </a:lnSpc>
            </a:pPr>
            <a:r>
              <a:rPr lang="en-US" sz="2500" b="1" dirty="0" smtClean="0">
                <a:solidFill>
                  <a:srgbClr val="FFFF00"/>
                </a:solidFill>
              </a:rPr>
              <a:t>	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u="sng" dirty="0" smtClean="0">
                <a:solidFill>
                  <a:srgbClr val="FFFF00"/>
                </a:solidFill>
              </a:rPr>
              <a:t>   </a:t>
            </a:r>
            <a:r>
              <a:rPr lang="en-US" sz="2500" b="1" dirty="0" smtClean="0">
                <a:solidFill>
                  <a:srgbClr val="FFFF00"/>
                </a:solidFill>
              </a:rPr>
              <a:t> = </a:t>
            </a:r>
            <a:r>
              <a:rPr lang="en-US" sz="2500" b="1" u="sng" dirty="0" smtClean="0">
                <a:solidFill>
                  <a:srgbClr val="FFFF00"/>
                </a:solidFill>
              </a:rPr>
              <a:t>		       </a:t>
            </a:r>
            <a:r>
              <a:rPr lang="en-US" sz="2500" b="1" dirty="0" smtClean="0">
                <a:solidFill>
                  <a:srgbClr val="FFFF00"/>
                </a:solidFill>
              </a:rPr>
              <a:t>	Multiply each side by 	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dirty="0" smtClean="0">
                <a:solidFill>
                  <a:srgbClr val="FFFF00"/>
                </a:solidFill>
              </a:rPr>
              <a:t>.</a:t>
            </a:r>
          </a:p>
          <a:p>
            <a:pPr marL="512064" indent="-457200">
              <a:lnSpc>
                <a:spcPct val="150000"/>
              </a:lnSpc>
            </a:pPr>
            <a:r>
              <a:rPr lang="en-US" sz="2500" b="1" dirty="0" smtClean="0">
                <a:solidFill>
                  <a:srgbClr val="FFFF00"/>
                </a:solidFill>
              </a:rPr>
              <a:t>	</a:t>
            </a:r>
            <a:r>
              <a:rPr lang="en-US" sz="2500" b="1" u="sng" dirty="0" smtClean="0">
                <a:solidFill>
                  <a:srgbClr val="FFFF00"/>
                </a:solidFill>
              </a:rPr>
              <a:t>	   </a:t>
            </a:r>
            <a:r>
              <a:rPr lang="en-US" sz="2500" b="1" dirty="0" smtClean="0">
                <a:solidFill>
                  <a:srgbClr val="FFFF00"/>
                </a:solidFill>
              </a:rPr>
              <a:t> = </a:t>
            </a:r>
            <a:r>
              <a:rPr lang="en-US" sz="2500" b="1" u="sng" dirty="0" smtClean="0">
                <a:solidFill>
                  <a:srgbClr val="FFFF00"/>
                </a:solidFill>
              </a:rPr>
              <a:t>		       </a:t>
            </a:r>
            <a:r>
              <a:rPr lang="en-US" sz="2500" b="1" dirty="0" smtClean="0">
                <a:solidFill>
                  <a:srgbClr val="FFFF00"/>
                </a:solidFill>
              </a:rPr>
              <a:t>	Use distributive property.</a:t>
            </a:r>
          </a:p>
          <a:p>
            <a:pPr marL="512064" indent="-457200">
              <a:lnSpc>
                <a:spcPct val="150000"/>
              </a:lnSpc>
            </a:pP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u="sng" dirty="0" smtClean="0">
                <a:solidFill>
                  <a:srgbClr val="FFFF00"/>
                </a:solidFill>
              </a:rPr>
              <a:t>         </a:t>
            </a:r>
            <a:r>
              <a:rPr lang="en-US" sz="2500" b="1" dirty="0" smtClean="0">
                <a:solidFill>
                  <a:srgbClr val="FFFF00"/>
                </a:solidFill>
              </a:rPr>
              <a:t> = </a:t>
            </a:r>
            <a:r>
              <a:rPr lang="en-US" sz="2500" b="1" u="sng" dirty="0" smtClean="0">
                <a:solidFill>
                  <a:srgbClr val="FFFF00"/>
                </a:solidFill>
              </a:rPr>
              <a:t>    	     </a:t>
            </a:r>
            <a:r>
              <a:rPr lang="en-US" sz="2500" b="1" dirty="0" smtClean="0">
                <a:solidFill>
                  <a:srgbClr val="FFFF00"/>
                </a:solidFill>
              </a:rPr>
              <a:t>		Add </a:t>
            </a:r>
            <a:r>
              <a:rPr lang="en-US" sz="2500" b="1" u="sng" dirty="0" smtClean="0">
                <a:solidFill>
                  <a:srgbClr val="FFFF00"/>
                </a:solidFill>
              </a:rPr>
              <a:t>	</a:t>
            </a:r>
            <a:r>
              <a:rPr lang="en-US" sz="2500" b="1" dirty="0" smtClean="0">
                <a:solidFill>
                  <a:srgbClr val="FFFF00"/>
                </a:solidFill>
              </a:rPr>
              <a:t>to each side</a:t>
            </a:r>
            <a:endParaRPr lang="en-US" sz="2500" b="1" u="sng" dirty="0" smtClean="0">
              <a:solidFill>
                <a:srgbClr val="FFFF00"/>
              </a:solidFill>
            </a:endParaRPr>
          </a:p>
          <a:p>
            <a:pPr marL="512064" indent="-457200"/>
            <a:endParaRPr lang="en-US" sz="25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0352" y="365760"/>
            <a:ext cx="8156448" cy="777240"/>
          </a:xfrm>
        </p:spPr>
        <p:txBody>
          <a:bodyPr/>
          <a:lstStyle/>
          <a:p>
            <a:r>
              <a:rPr lang="en-US" sz="2500" dirty="0" smtClean="0">
                <a:solidFill>
                  <a:schemeClr val="accent2"/>
                </a:solidFill>
              </a:rPr>
              <a:t>p. 112:	</a:t>
            </a:r>
            <a:br>
              <a:rPr lang="en-US" sz="2500" dirty="0" smtClean="0">
                <a:solidFill>
                  <a:schemeClr val="accent2"/>
                </a:solidFill>
              </a:rPr>
            </a:br>
            <a:r>
              <a:rPr lang="en-US" sz="2500" dirty="0" smtClean="0">
                <a:solidFill>
                  <a:schemeClr val="accent2"/>
                </a:solidFill>
              </a:rPr>
              <a:t>Example 2:  Write an Equation in Standard Form</a:t>
            </a:r>
            <a:endParaRPr lang="en-US" sz="2500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895600"/>
            <a:ext cx="129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200" b="1" u="sng" dirty="0">
                <a:solidFill>
                  <a:schemeClr val="tx2">
                    <a:lumMod val="50000"/>
                  </a:schemeClr>
                </a:solidFill>
              </a:rPr>
              <a:t>y</a:t>
            </a:r>
            <a:r>
              <a:rPr lang="en-US" sz="2200" b="1" u="sng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en-US" sz="2200" b="1" u="sng" dirty="0">
                <a:solidFill>
                  <a:schemeClr val="tx2">
                    <a:lumMod val="50000"/>
                  </a:schemeClr>
                </a:solidFill>
              </a:rPr>
              <a:t> –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200" b="1" u="sng" dirty="0">
                <a:solidFill>
                  <a:schemeClr val="tx2">
                    <a:lumMod val="50000"/>
                  </a:schemeClr>
                </a:solidFill>
              </a:rPr>
              <a:t> y</a:t>
            </a:r>
            <a:r>
              <a:rPr lang="en-US" sz="2200" b="1" u="sng" baseline="-25000" dirty="0">
                <a:solidFill>
                  <a:schemeClr val="tx2">
                    <a:lumMod val="50000"/>
                  </a:schemeClr>
                </a:solidFill>
              </a:rPr>
              <a:t>1  </a:t>
            </a:r>
            <a:endParaRPr lang="en-US" sz="22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3200400"/>
            <a:ext cx="12954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</a:rPr>
              <a:t>x</a:t>
            </a:r>
            <a:r>
              <a:rPr lang="en-US" sz="22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200" b="1" dirty="0" smtClean="0">
                <a:solidFill>
                  <a:schemeClr val="tx2">
                    <a:lumMod val="50000"/>
                  </a:schemeClr>
                </a:solidFill>
              </a:rPr>
              <a:t>– </a:t>
            </a:r>
            <a:r>
              <a:rPr lang="en-US" sz="2200" b="1" dirty="0">
                <a:solidFill>
                  <a:schemeClr val="tx2">
                    <a:lumMod val="50000"/>
                  </a:schemeClr>
                </a:solidFill>
              </a:rPr>
              <a:t>x</a:t>
            </a:r>
            <a:r>
              <a:rPr lang="en-US" sz="2200" b="1" baseline="-25000" dirty="0">
                <a:solidFill>
                  <a:schemeClr val="tx2">
                    <a:lumMod val="50000"/>
                  </a:schemeClr>
                </a:solidFill>
              </a:rPr>
              <a:t>1  </a:t>
            </a:r>
            <a:endParaRPr lang="en-US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2971800"/>
            <a:ext cx="762000" cy="430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u="sng" dirty="0" smtClean="0">
                <a:solidFill>
                  <a:schemeClr val="tx2">
                    <a:lumMod val="50000"/>
                  </a:schemeClr>
                </a:solidFill>
              </a:rPr>
              <a:t>5 - 0</a:t>
            </a:r>
            <a:endParaRPr lang="en-US" sz="22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3200400"/>
            <a:ext cx="762000" cy="430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chemeClr val="tx2">
                    <a:lumMod val="50000"/>
                  </a:schemeClr>
                </a:solidFill>
              </a:rPr>
              <a:t>0 - 2</a:t>
            </a:r>
            <a:endParaRPr lang="en-US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2958152"/>
            <a:ext cx="12954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200" b="1" u="sng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en-US" sz="22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3200400"/>
            <a:ext cx="1295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en-US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3074987"/>
            <a:ext cx="304800" cy="430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chemeClr val="tx2">
                    <a:lumMod val="50000"/>
                  </a:schemeClr>
                </a:solidFill>
              </a:rPr>
              <a:t>-</a:t>
            </a:r>
            <a:endParaRPr lang="en-US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0" y="4267200"/>
            <a:ext cx="1295400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500" b="1" u="sng" dirty="0" smtClean="0">
                <a:solidFill>
                  <a:schemeClr val="accent2"/>
                </a:solidFill>
              </a:rPr>
              <a:t>5</a:t>
            </a:r>
            <a:endParaRPr lang="en-US" sz="25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  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4253552"/>
            <a:ext cx="1295400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500" b="1" u="sng" dirty="0" smtClean="0">
                <a:solidFill>
                  <a:schemeClr val="accent2"/>
                </a:solidFill>
              </a:rPr>
              <a:t>5</a:t>
            </a:r>
            <a:endParaRPr lang="en-US" sz="25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  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1400" y="44759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5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4495800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5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0400" y="50855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00" y="5105400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r>
              <a:rPr lang="en-US" sz="2500" b="1" i="1" dirty="0" smtClean="0">
                <a:solidFill>
                  <a:schemeClr val="accent2"/>
                </a:solidFill>
              </a:rPr>
              <a:t>y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52600" y="5181600"/>
            <a:ext cx="1828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2(     </a:t>
            </a: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r>
              <a:rPr lang="en-US" sz="2500" b="1" dirty="0" smtClean="0">
                <a:solidFill>
                  <a:schemeClr val="accent2"/>
                </a:solidFill>
              </a:rPr>
              <a:t>  +      )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4953000"/>
            <a:ext cx="1295400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500" b="1" u="sng" dirty="0" smtClean="0">
                <a:solidFill>
                  <a:schemeClr val="accent2"/>
                </a:solidFill>
              </a:rPr>
              <a:t>5</a:t>
            </a:r>
            <a:endParaRPr lang="en-US" sz="25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  2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95600" y="50855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5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90600" y="5715000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2</a:t>
            </a:r>
            <a:r>
              <a:rPr lang="en-US" sz="2500" b="1" i="1" dirty="0" smtClean="0">
                <a:solidFill>
                  <a:schemeClr val="accent2"/>
                </a:solidFill>
              </a:rPr>
              <a:t>y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0" y="56951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-5</a:t>
            </a: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r>
              <a:rPr lang="en-US" sz="2500" b="1" dirty="0" smtClean="0">
                <a:solidFill>
                  <a:schemeClr val="accent2"/>
                </a:solidFill>
              </a:rPr>
              <a:t> + 10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8200" y="63047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en-US" sz="2500" b="1" i="1" dirty="0" smtClean="0">
                <a:solidFill>
                  <a:schemeClr val="accent2">
                    <a:lumMod val="75000"/>
                  </a:schemeClr>
                </a:solidFill>
              </a:rPr>
              <a:t>x</a:t>
            </a:r>
            <a:endParaRPr lang="en-US" sz="25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62285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5</a:t>
            </a:r>
            <a:r>
              <a:rPr lang="en-US" sz="25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x + 2</a:t>
            </a:r>
            <a:r>
              <a:rPr lang="en-US" sz="25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</a:t>
            </a:r>
            <a:endParaRPr lang="en-US" sz="25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52600" y="6228546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  <a:endParaRPr lang="en-US" sz="25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uiExpand="1" build="allAtOnce"/>
      <p:bldP spid="12" grpId="0" build="allAtOnce"/>
      <p:bldP spid="13" grpId="0" build="allAtOnce"/>
      <p:bldP spid="14" grpId="0" build="allAtOnce"/>
      <p:bldP spid="15" grpId="0" build="allAtOnce"/>
      <p:bldP spid="17" grpId="0" build="allAtOnce"/>
      <p:bldP spid="18" grpId="0" build="allAtOnce"/>
      <p:bldP spid="19" grpId="0" build="allAtOnce"/>
      <p:bldP spid="20" grpId="0" build="allAtOnce"/>
      <p:bldP spid="21" grpId="0" build="allAtOnce"/>
      <p:bldP spid="22" grpId="0" build="allAtOnce"/>
      <p:bldP spid="23" grpId="0" build="allAtOnce"/>
      <p:bldP spid="24" grpId="0" build="allAtOnce"/>
      <p:bldP spid="2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219200"/>
          </a:xfrm>
        </p:spPr>
        <p:txBody>
          <a:bodyPr/>
          <a:lstStyle/>
          <a:p>
            <a:r>
              <a:rPr lang="en-US" sz="2200" dirty="0" smtClean="0">
                <a:solidFill>
                  <a:schemeClr val="accent1"/>
                </a:solidFill>
              </a:rPr>
              <a:t>p. 112:						    CHECKPOINT</a:t>
            </a:r>
            <a:br>
              <a:rPr lang="en-US" sz="2200" dirty="0" smtClean="0">
                <a:solidFill>
                  <a:schemeClr val="accent1"/>
                </a:solidFill>
              </a:rPr>
            </a:br>
            <a:r>
              <a:rPr lang="en-US" sz="2200" dirty="0" smtClean="0">
                <a:solidFill>
                  <a:schemeClr val="accent1"/>
                </a:solidFill>
              </a:rPr>
              <a:t>Write in Standard Form an equation of the line that passes through the points.  Use integer coefficients.</a:t>
            </a:r>
            <a:endParaRPr lang="en-US" sz="2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7630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/>
                <a:gridCol w="2921000"/>
                <a:gridCol w="2921000"/>
              </a:tblGrid>
              <a:tr h="1012190"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r>
                        <a:rPr lang="en-US" sz="3000" baseline="0" dirty="0" smtClean="0">
                          <a:solidFill>
                            <a:schemeClr val="bg1"/>
                          </a:solidFill>
                        </a:rPr>
                        <a:t>  (3, 7), (3, 1)</a:t>
                      </a:r>
                      <a:endParaRPr lang="en-US" sz="3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r>
                        <a:rPr lang="en-US" sz="3000" baseline="0" dirty="0" smtClean="0">
                          <a:solidFill>
                            <a:schemeClr val="bg1"/>
                          </a:solidFill>
                        </a:rPr>
                        <a:t>  (-2, -4), (5, 3)</a:t>
                      </a:r>
                      <a:endParaRPr lang="en-US" sz="30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3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r>
                        <a:rPr lang="en-US" sz="3000" baseline="0" dirty="0" smtClean="0">
                          <a:solidFill>
                            <a:schemeClr val="bg1"/>
                          </a:solidFill>
                        </a:rPr>
                        <a:t>(-1, 8), (2, -2)</a:t>
                      </a: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endParaRPr lang="en-US" sz="30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0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3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5410200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r>
              <a:rPr lang="en-US" sz="2500" b="1" i="1" dirty="0" smtClean="0">
                <a:solidFill>
                  <a:schemeClr val="accent2"/>
                </a:solidFill>
              </a:rPr>
              <a:t> = 3</a:t>
            </a:r>
            <a:endParaRPr lang="en-US" sz="25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5486400"/>
            <a:ext cx="12954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r>
              <a:rPr lang="en-US" sz="2500" b="1" i="1" dirty="0" smtClean="0">
                <a:solidFill>
                  <a:schemeClr val="accent2"/>
                </a:solidFill>
              </a:rPr>
              <a:t> – </a:t>
            </a:r>
            <a:r>
              <a:rPr lang="en-US" sz="2500" b="1" dirty="0" smtClean="0">
                <a:solidFill>
                  <a:schemeClr val="accent2"/>
                </a:solidFill>
              </a:rPr>
              <a:t>y</a:t>
            </a:r>
            <a:r>
              <a:rPr lang="en-US" sz="2500" b="1" i="1" dirty="0" smtClean="0">
                <a:solidFill>
                  <a:schemeClr val="accent2"/>
                </a:solidFill>
              </a:rPr>
              <a:t> = 2</a:t>
            </a:r>
            <a:endParaRPr lang="en-US" sz="25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48400" y="5486400"/>
            <a:ext cx="20574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10</a:t>
            </a: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r>
              <a:rPr lang="en-US" sz="2500" b="1" dirty="0" smtClean="0">
                <a:solidFill>
                  <a:schemeClr val="accent2"/>
                </a:solidFill>
              </a:rPr>
              <a:t> + 3</a:t>
            </a:r>
            <a:r>
              <a:rPr lang="en-US" sz="2500" b="1" i="1" dirty="0" smtClean="0">
                <a:solidFill>
                  <a:schemeClr val="accent2"/>
                </a:solidFill>
              </a:rPr>
              <a:t>y </a:t>
            </a:r>
            <a:r>
              <a:rPr lang="en-US" sz="2500" b="1" dirty="0" smtClean="0">
                <a:solidFill>
                  <a:schemeClr val="accent2"/>
                </a:solidFill>
              </a:rPr>
              <a:t>= 14</a:t>
            </a:r>
            <a:endParaRPr lang="en-US" sz="25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/>
      <p:bldP spid="11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sz="2500" dirty="0" smtClean="0"/>
              <a:t>p. 113:  Example 3:  Equations of Horizontal and Vertical Lines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066801"/>
            <a:ext cx="4648200" cy="40385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Write the standard form of an equation of the line.</a:t>
            </a:r>
          </a:p>
          <a:p>
            <a:pPr marL="582930" indent="-514350">
              <a:buAutoNum type="alphaLcPeriod"/>
            </a:pPr>
            <a:r>
              <a:rPr lang="en-US" dirty="0" smtClean="0"/>
              <a:t>Horizontal line</a:t>
            </a:r>
          </a:p>
          <a:p>
            <a:pPr marL="582930" indent="-514350">
              <a:buAutoNum type="alphaLcPeriod"/>
            </a:pPr>
            <a:r>
              <a:rPr lang="en-US" dirty="0" smtClean="0"/>
              <a:t>Vertical line</a:t>
            </a:r>
          </a:p>
          <a:p>
            <a:pPr marL="582930" indent="-514350">
              <a:buNone/>
            </a:pPr>
            <a:endParaRPr lang="en-US" dirty="0" smtClean="0"/>
          </a:p>
          <a:p>
            <a:pPr marL="582930" indent="-514350">
              <a:buNone/>
            </a:pPr>
            <a:r>
              <a:rPr lang="en-US" b="1" dirty="0" smtClean="0"/>
              <a:t>Solution</a:t>
            </a:r>
          </a:p>
          <a:p>
            <a:pPr marL="582930" indent="-514350">
              <a:buAutoNum type="alphaLcPeriod"/>
            </a:pPr>
            <a:r>
              <a:rPr lang="en-US" b="1" dirty="0" smtClean="0"/>
              <a:t>Each point on this horizontal line has a </a:t>
            </a:r>
            <a:r>
              <a:rPr lang="en-US" b="1" i="1" dirty="0" smtClean="0"/>
              <a:t>y</a:t>
            </a:r>
            <a:r>
              <a:rPr lang="en-US" b="1" dirty="0" smtClean="0"/>
              <a:t>-coordinate of </a:t>
            </a:r>
            <a:r>
              <a:rPr lang="en-US" b="1" u="sng" dirty="0" smtClean="0"/>
              <a:t>	     </a:t>
            </a:r>
            <a:r>
              <a:rPr lang="en-US" b="1" dirty="0" smtClean="0"/>
              <a:t>.  So, the equation of the </a:t>
            </a:r>
            <a:r>
              <a:rPr lang="en-US" b="1" smtClean="0"/>
              <a:t>line is </a:t>
            </a:r>
            <a:r>
              <a:rPr lang="en-US" b="1" u="sng" smtClean="0"/>
              <a:t>		</a:t>
            </a:r>
            <a:r>
              <a:rPr lang="en-US" b="1" smtClean="0"/>
              <a:t>.</a:t>
            </a:r>
            <a:endParaRPr lang="en-US" b="1" dirty="0" smtClean="0"/>
          </a:p>
        </p:txBody>
      </p:sp>
      <p:pic>
        <p:nvPicPr>
          <p:cNvPr id="5" name="Content Placeholder 4" descr="axe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685800"/>
            <a:ext cx="4267200" cy="4026993"/>
          </a:xfrm>
        </p:spPr>
      </p:pic>
      <p:sp>
        <p:nvSpPr>
          <p:cNvPr id="8" name="TextBox 7"/>
          <p:cNvSpPr txBox="1"/>
          <p:nvPr/>
        </p:nvSpPr>
        <p:spPr>
          <a:xfrm>
            <a:off x="0" y="5108138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b.  Each </a:t>
            </a:r>
            <a:r>
              <a:rPr lang="en-US" sz="2600" b="1" dirty="0" smtClean="0"/>
              <a:t>point on this vertical line has an </a:t>
            </a:r>
            <a:r>
              <a:rPr lang="en-US" sz="2600" b="1" i="1" dirty="0" smtClean="0"/>
              <a:t>x</a:t>
            </a:r>
            <a:r>
              <a:rPr lang="en-US" sz="2600" b="1" dirty="0" smtClean="0"/>
              <a:t>-coordinate of </a:t>
            </a:r>
            <a:r>
              <a:rPr lang="en-US" sz="2600" b="1" u="sng" dirty="0" smtClean="0"/>
              <a:t>	</a:t>
            </a:r>
            <a:r>
              <a:rPr lang="en-US" sz="2600" b="1" dirty="0" smtClean="0"/>
              <a:t>. So, the equation of the line is </a:t>
            </a:r>
            <a:r>
              <a:rPr lang="en-US" sz="2600" b="1" u="sng" dirty="0" smtClean="0"/>
              <a:t>		</a:t>
            </a:r>
            <a:r>
              <a:rPr lang="en-US" sz="2600" b="1" dirty="0" smtClean="0"/>
              <a:t>.</a:t>
            </a:r>
          </a:p>
          <a:p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3962400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i="1" dirty="0" smtClean="0">
                <a:solidFill>
                  <a:schemeClr val="accent2"/>
                </a:solidFill>
              </a:rPr>
              <a:t>-2</a:t>
            </a:r>
            <a:endParaRPr lang="en-US" sz="25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4552146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i="1" dirty="0" smtClean="0">
                <a:solidFill>
                  <a:schemeClr val="accent2"/>
                </a:solidFill>
              </a:rPr>
              <a:t>y</a:t>
            </a:r>
            <a:r>
              <a:rPr lang="en-US" sz="2500" b="1" dirty="0" smtClean="0">
                <a:solidFill>
                  <a:schemeClr val="accent2"/>
                </a:solidFill>
              </a:rPr>
              <a:t> = -2</a:t>
            </a:r>
            <a:endParaRPr lang="en-US" sz="25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1000" y="5085546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i="1" dirty="0" smtClean="0">
                <a:solidFill>
                  <a:schemeClr val="accent2"/>
                </a:solidFill>
              </a:rPr>
              <a:t>4</a:t>
            </a:r>
            <a:endParaRPr lang="en-US" sz="2500" b="1" i="1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5410200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i="1" dirty="0" smtClean="0">
                <a:solidFill>
                  <a:schemeClr val="accent2"/>
                </a:solidFill>
              </a:rPr>
              <a:t>x</a:t>
            </a:r>
            <a:r>
              <a:rPr lang="en-US" sz="2500" b="1" i="1" dirty="0" smtClean="0">
                <a:solidFill>
                  <a:schemeClr val="accent2"/>
                </a:solidFill>
              </a:rPr>
              <a:t> = 4</a:t>
            </a:r>
            <a:endParaRPr lang="en-US" sz="2500" b="1" i="1" dirty="0">
              <a:solidFill>
                <a:schemeClr val="accent2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5968052" y="2705100"/>
            <a:ext cx="3581400" cy="1588"/>
          </a:xfrm>
          <a:prstGeom prst="straightConnector1">
            <a:avLst/>
          </a:prstGeom>
          <a:ln w="3175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34200" y="1981200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(4, 2)</a:t>
            </a:r>
            <a:endParaRPr lang="en-US" sz="2500" b="1" dirty="0">
              <a:solidFill>
                <a:schemeClr val="accent2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731456" y="2133600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815042" y="3200400"/>
            <a:ext cx="3719358" cy="1588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6123296" y="3173104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562600" y="3332946"/>
            <a:ext cx="25908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accent2"/>
                </a:solidFill>
              </a:rPr>
              <a:t>(-3, -2)</a:t>
            </a:r>
            <a:endParaRPr lang="en-US" sz="25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/>
      <p:bldP spid="11" grpId="0" build="allAtOnce"/>
      <p:bldP spid="12" grpId="0" build="allAtOnce"/>
      <p:bldP spid="15" grpId="0" build="allAtOnce"/>
      <p:bldP spid="16" grpId="0" animBg="1"/>
      <p:bldP spid="20" grpId="0" animBg="1"/>
      <p:bldP spid="2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437098" cy="5277728"/>
          </a:xfrm>
        </p:spPr>
        <p:txBody>
          <a:bodyPr>
            <a:normAutofit/>
          </a:bodyPr>
          <a:lstStyle/>
          <a:p>
            <a:endParaRPr lang="en-US" sz="2500" dirty="0" smtClean="0">
              <a:solidFill>
                <a:srgbClr val="92D050"/>
              </a:solidFill>
            </a:endParaRPr>
          </a:p>
          <a:p>
            <a:r>
              <a:rPr lang="en-US" sz="2500" b="1" dirty="0" smtClean="0">
                <a:solidFill>
                  <a:srgbClr val="92D050"/>
                </a:solidFill>
              </a:rPr>
              <a:t>Slope-Intercept form:  </a:t>
            </a:r>
            <a:r>
              <a:rPr lang="en-US" sz="2500" b="1" u="sng" dirty="0" smtClean="0">
                <a:solidFill>
                  <a:srgbClr val="92D050"/>
                </a:solidFill>
              </a:rPr>
              <a:t>				</a:t>
            </a:r>
            <a:endParaRPr lang="en-US" sz="2500" b="1" dirty="0" smtClean="0">
              <a:solidFill>
                <a:srgbClr val="92D050"/>
              </a:solidFill>
            </a:endParaRPr>
          </a:p>
          <a:p>
            <a:endParaRPr lang="en-US" sz="2500" b="1" dirty="0" smtClean="0">
              <a:solidFill>
                <a:srgbClr val="92D050"/>
              </a:solidFill>
            </a:endParaRPr>
          </a:p>
          <a:p>
            <a:r>
              <a:rPr lang="en-US" sz="2500" b="1" dirty="0" smtClean="0">
                <a:solidFill>
                  <a:srgbClr val="92D050"/>
                </a:solidFill>
              </a:rPr>
              <a:t>Point-slope form:  </a:t>
            </a:r>
            <a:r>
              <a:rPr lang="en-US" sz="2500" b="1" u="sng" dirty="0" smtClean="0">
                <a:solidFill>
                  <a:srgbClr val="92D050"/>
                </a:solidFill>
              </a:rPr>
              <a:t>				</a:t>
            </a:r>
            <a:endParaRPr lang="en-US" sz="2500" b="1" dirty="0" smtClean="0">
              <a:solidFill>
                <a:srgbClr val="92D050"/>
              </a:solidFill>
            </a:endParaRPr>
          </a:p>
          <a:p>
            <a:endParaRPr lang="en-US" sz="2500" b="1" dirty="0" smtClean="0">
              <a:solidFill>
                <a:srgbClr val="92D050"/>
              </a:solidFill>
            </a:endParaRPr>
          </a:p>
          <a:p>
            <a:r>
              <a:rPr lang="en-US" sz="2500" b="1" dirty="0" smtClean="0">
                <a:solidFill>
                  <a:srgbClr val="92D050"/>
                </a:solidFill>
              </a:rPr>
              <a:t>Vertical line (undefined slope)  </a:t>
            </a:r>
            <a:r>
              <a:rPr lang="en-US" sz="2500" b="1" u="sng" dirty="0" smtClean="0">
                <a:solidFill>
                  <a:srgbClr val="92D050"/>
                </a:solidFill>
              </a:rPr>
              <a:t>			</a:t>
            </a:r>
            <a:endParaRPr lang="en-US" sz="2500" b="1" dirty="0" smtClean="0">
              <a:solidFill>
                <a:srgbClr val="92D050"/>
              </a:solidFill>
            </a:endParaRPr>
          </a:p>
          <a:p>
            <a:endParaRPr lang="en-US" sz="2500" b="1" dirty="0" smtClean="0">
              <a:solidFill>
                <a:srgbClr val="92D050"/>
              </a:solidFill>
            </a:endParaRPr>
          </a:p>
          <a:p>
            <a:r>
              <a:rPr lang="en-US" sz="2500" b="1" dirty="0" smtClean="0">
                <a:solidFill>
                  <a:srgbClr val="92D050"/>
                </a:solidFill>
              </a:rPr>
              <a:t>Horizontal line (zero slope):  </a:t>
            </a:r>
            <a:r>
              <a:rPr lang="en-US" sz="2500" b="1" u="sng" dirty="0" smtClean="0">
                <a:solidFill>
                  <a:srgbClr val="92D050"/>
                </a:solidFill>
              </a:rPr>
              <a:t>			</a:t>
            </a:r>
            <a:endParaRPr lang="en-US" sz="2500" b="1" dirty="0" smtClean="0">
              <a:solidFill>
                <a:srgbClr val="92D050"/>
              </a:solidFill>
            </a:endParaRPr>
          </a:p>
          <a:p>
            <a:endParaRPr lang="en-US" sz="2500" b="1" dirty="0" smtClean="0">
              <a:solidFill>
                <a:srgbClr val="92D050"/>
              </a:solidFill>
            </a:endParaRPr>
          </a:p>
          <a:p>
            <a:r>
              <a:rPr lang="en-US" sz="2500" b="1" dirty="0" smtClean="0">
                <a:solidFill>
                  <a:srgbClr val="92D050"/>
                </a:solidFill>
              </a:rPr>
              <a:t>Standard form:  </a:t>
            </a:r>
            <a:r>
              <a:rPr lang="en-US" sz="2500" b="1" u="sng" dirty="0" smtClean="0">
                <a:solidFill>
                  <a:srgbClr val="92D050"/>
                </a:solidFill>
              </a:rPr>
              <a:t>																</a:t>
            </a:r>
            <a:endParaRPr lang="en-US" sz="2500" b="1" dirty="0">
              <a:solidFill>
                <a:srgbClr val="92D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902" y="381000"/>
            <a:ext cx="8156448" cy="777240"/>
          </a:xfrm>
        </p:spPr>
        <p:txBody>
          <a:bodyPr/>
          <a:lstStyle/>
          <a:p>
            <a:r>
              <a:rPr lang="en-US" sz="3000" dirty="0" smtClean="0"/>
              <a:t>p. 112</a:t>
            </a:r>
            <a:br>
              <a:rPr lang="en-US" sz="3000" dirty="0" smtClean="0"/>
            </a:br>
            <a:r>
              <a:rPr lang="en-US" sz="3000" dirty="0" smtClean="0"/>
              <a:t>Equations of lines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1656546"/>
            <a:ext cx="2590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000" b="1" i="1" dirty="0" smtClean="0">
                <a:solidFill>
                  <a:srgbClr val="00B0F0"/>
                </a:solidFill>
              </a:rPr>
              <a:t>y</a:t>
            </a:r>
            <a:r>
              <a:rPr lang="en-US" sz="3000" b="1" dirty="0" smtClean="0">
                <a:solidFill>
                  <a:srgbClr val="00B0F0"/>
                </a:solidFill>
              </a:rPr>
              <a:t> = </a:t>
            </a:r>
            <a:r>
              <a:rPr lang="en-US" sz="3000" b="1" i="1" dirty="0" err="1" smtClean="0">
                <a:solidFill>
                  <a:srgbClr val="00B0F0"/>
                </a:solidFill>
              </a:rPr>
              <a:t>mx</a:t>
            </a:r>
            <a:r>
              <a:rPr lang="en-US" sz="3000" b="1" i="1" dirty="0" smtClean="0">
                <a:solidFill>
                  <a:srgbClr val="00B0F0"/>
                </a:solidFill>
              </a:rPr>
              <a:t> </a:t>
            </a:r>
            <a:r>
              <a:rPr lang="en-US" sz="3000" b="1" dirty="0" smtClean="0">
                <a:solidFill>
                  <a:srgbClr val="00B0F0"/>
                </a:solidFill>
              </a:rPr>
              <a:t>+ </a:t>
            </a:r>
            <a:r>
              <a:rPr lang="en-US" sz="3000" b="1" i="1" dirty="0" smtClean="0">
                <a:solidFill>
                  <a:srgbClr val="00B0F0"/>
                </a:solidFill>
              </a:rPr>
              <a:t>b</a:t>
            </a:r>
            <a:endParaRPr lang="en-US" sz="3000" b="1" i="1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2570202"/>
            <a:ext cx="3124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000" b="1" i="1" dirty="0" smtClean="0">
                <a:solidFill>
                  <a:srgbClr val="00B0F0"/>
                </a:solidFill>
              </a:rPr>
              <a:t>y</a:t>
            </a:r>
            <a:r>
              <a:rPr lang="en-US" sz="3000" b="1" i="1" baseline="-25000" dirty="0" smtClean="0">
                <a:solidFill>
                  <a:srgbClr val="00B0F0"/>
                </a:solidFill>
              </a:rPr>
              <a:t> </a:t>
            </a:r>
            <a:r>
              <a:rPr lang="en-US" sz="3000" b="1" i="1" dirty="0" smtClean="0">
                <a:solidFill>
                  <a:srgbClr val="00B0F0"/>
                </a:solidFill>
              </a:rPr>
              <a:t>– y</a:t>
            </a:r>
            <a:r>
              <a:rPr lang="en-US" sz="3000" b="1" i="1" baseline="-25000" dirty="0" smtClean="0">
                <a:solidFill>
                  <a:srgbClr val="00B0F0"/>
                </a:solidFill>
              </a:rPr>
              <a:t>1</a:t>
            </a:r>
            <a:r>
              <a:rPr lang="en-US" sz="3000" b="1" i="1" dirty="0" smtClean="0">
                <a:solidFill>
                  <a:srgbClr val="00B0F0"/>
                </a:solidFill>
              </a:rPr>
              <a:t> </a:t>
            </a:r>
            <a:r>
              <a:rPr lang="en-US" sz="3000" b="1" dirty="0" smtClean="0">
                <a:solidFill>
                  <a:srgbClr val="00B0F0"/>
                </a:solidFill>
              </a:rPr>
              <a:t>= </a:t>
            </a:r>
            <a:r>
              <a:rPr lang="en-US" sz="3000" b="1" i="1" dirty="0" smtClean="0">
                <a:solidFill>
                  <a:srgbClr val="00B0F0"/>
                </a:solidFill>
              </a:rPr>
              <a:t>m</a:t>
            </a:r>
            <a:r>
              <a:rPr lang="en-US" sz="3000" b="1" dirty="0" smtClean="0">
                <a:solidFill>
                  <a:srgbClr val="00B0F0"/>
                </a:solidFill>
              </a:rPr>
              <a:t>(</a:t>
            </a:r>
            <a:r>
              <a:rPr lang="en-US" sz="3000" b="1" i="1" dirty="0" smtClean="0">
                <a:solidFill>
                  <a:srgbClr val="00B0F0"/>
                </a:solidFill>
              </a:rPr>
              <a:t>x</a:t>
            </a:r>
            <a:r>
              <a:rPr lang="en-US" sz="3000" b="1" i="1" baseline="-25000" dirty="0" smtClean="0">
                <a:solidFill>
                  <a:srgbClr val="00B0F0"/>
                </a:solidFill>
              </a:rPr>
              <a:t> </a:t>
            </a:r>
            <a:r>
              <a:rPr lang="en-US" sz="3000" b="1" i="1" dirty="0" smtClean="0">
                <a:solidFill>
                  <a:srgbClr val="00B0F0"/>
                </a:solidFill>
              </a:rPr>
              <a:t>– </a:t>
            </a:r>
            <a:r>
              <a:rPr lang="en-US" sz="3000" b="1" i="1" dirty="0" smtClean="0">
                <a:solidFill>
                  <a:srgbClr val="00B0F0"/>
                </a:solidFill>
              </a:rPr>
              <a:t>x</a:t>
            </a:r>
            <a:r>
              <a:rPr lang="en-US" sz="3000" b="1" i="1" baseline="-25000" dirty="0" smtClean="0">
                <a:solidFill>
                  <a:srgbClr val="00B0F0"/>
                </a:solidFill>
              </a:rPr>
              <a:t>1</a:t>
            </a:r>
            <a:r>
              <a:rPr lang="en-US" sz="3000" b="1" i="1" dirty="0" smtClean="0">
                <a:solidFill>
                  <a:srgbClr val="00B0F0"/>
                </a:solidFill>
              </a:rPr>
              <a:t> )</a:t>
            </a:r>
            <a:endParaRPr lang="en-US" sz="3000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3581400"/>
            <a:ext cx="2590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000" b="1" i="1" dirty="0" smtClean="0">
                <a:solidFill>
                  <a:srgbClr val="00B0F0"/>
                </a:solidFill>
              </a:rPr>
              <a:t>x</a:t>
            </a:r>
            <a:r>
              <a:rPr lang="en-US" sz="3000" b="1" dirty="0" smtClean="0">
                <a:solidFill>
                  <a:srgbClr val="00B0F0"/>
                </a:solidFill>
              </a:rPr>
              <a:t> = </a:t>
            </a:r>
            <a:r>
              <a:rPr lang="en-US" sz="3000" b="1" i="1" dirty="0" smtClean="0">
                <a:solidFill>
                  <a:srgbClr val="00B0F0"/>
                </a:solidFill>
              </a:rPr>
              <a:t>a</a:t>
            </a:r>
            <a:endParaRPr lang="en-US" sz="3000" b="1" i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4551402"/>
            <a:ext cx="2590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000" b="1" i="1" dirty="0" smtClean="0">
                <a:solidFill>
                  <a:srgbClr val="00B0F0"/>
                </a:solidFill>
              </a:rPr>
              <a:t>y</a:t>
            </a:r>
            <a:r>
              <a:rPr lang="en-US" sz="3000" b="1" dirty="0" smtClean="0">
                <a:solidFill>
                  <a:srgbClr val="00B0F0"/>
                </a:solidFill>
              </a:rPr>
              <a:t> = </a:t>
            </a:r>
            <a:r>
              <a:rPr lang="en-US" sz="3000" b="1" i="1" dirty="0" smtClean="0">
                <a:solidFill>
                  <a:srgbClr val="00B0F0"/>
                </a:solidFill>
              </a:rPr>
              <a:t>b</a:t>
            </a:r>
            <a:endParaRPr lang="en-US" sz="3000" b="1" i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5465802"/>
            <a:ext cx="5562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000" b="1" dirty="0" smtClean="0">
                <a:solidFill>
                  <a:srgbClr val="00B0F0"/>
                </a:solidFill>
              </a:rPr>
              <a:t>A</a:t>
            </a:r>
            <a:r>
              <a:rPr lang="en-US" sz="3000" b="1" i="1" dirty="0" smtClean="0">
                <a:solidFill>
                  <a:srgbClr val="00B0F0"/>
                </a:solidFill>
              </a:rPr>
              <a:t>x</a:t>
            </a:r>
            <a:r>
              <a:rPr lang="en-US" sz="3000" b="1" dirty="0" smtClean="0">
                <a:solidFill>
                  <a:srgbClr val="00B0F0"/>
                </a:solidFill>
              </a:rPr>
              <a:t> + B</a:t>
            </a:r>
            <a:r>
              <a:rPr lang="en-US" sz="3000" b="1" i="1" dirty="0" smtClean="0">
                <a:solidFill>
                  <a:srgbClr val="00B0F0"/>
                </a:solidFill>
              </a:rPr>
              <a:t>y </a:t>
            </a:r>
            <a:r>
              <a:rPr lang="en-US" sz="3000" b="1" dirty="0" smtClean="0">
                <a:solidFill>
                  <a:srgbClr val="00B0F0"/>
                </a:solidFill>
              </a:rPr>
              <a:t>= </a:t>
            </a:r>
            <a:r>
              <a:rPr lang="en-US" sz="3000" b="1" i="1" dirty="0" smtClean="0">
                <a:solidFill>
                  <a:srgbClr val="00B0F0"/>
                </a:solidFill>
              </a:rPr>
              <a:t>C,</a:t>
            </a:r>
            <a:r>
              <a:rPr lang="en-US" sz="3000" b="1" dirty="0" smtClean="0">
                <a:solidFill>
                  <a:srgbClr val="00B0F0"/>
                </a:solidFill>
              </a:rPr>
              <a:t> where </a:t>
            </a:r>
            <a:r>
              <a:rPr lang="en-US" sz="3000" b="1" i="1" dirty="0" smtClean="0">
                <a:solidFill>
                  <a:srgbClr val="00B0F0"/>
                </a:solidFill>
              </a:rPr>
              <a:t>A</a:t>
            </a:r>
            <a:r>
              <a:rPr lang="en-US" sz="3000" b="1" dirty="0" smtClean="0">
                <a:solidFill>
                  <a:srgbClr val="00B0F0"/>
                </a:solidFill>
              </a:rPr>
              <a:t> and </a:t>
            </a:r>
            <a:r>
              <a:rPr lang="en-US" sz="3000" b="1" i="1" dirty="0" smtClean="0">
                <a:solidFill>
                  <a:srgbClr val="00B0F0"/>
                </a:solidFill>
              </a:rPr>
              <a:t>B</a:t>
            </a:r>
            <a:r>
              <a:rPr lang="en-US" sz="3000" b="1" dirty="0" smtClean="0">
                <a:solidFill>
                  <a:srgbClr val="00B0F0"/>
                </a:solidFill>
              </a:rPr>
              <a:t> are not </a:t>
            </a:r>
            <a:r>
              <a:rPr lang="en-US" sz="3000" b="1" smtClean="0">
                <a:solidFill>
                  <a:srgbClr val="00B0F0"/>
                </a:solidFill>
              </a:rPr>
              <a:t>both </a:t>
            </a:r>
            <a:r>
              <a:rPr lang="en-US" sz="3000" b="1" i="1" smtClean="0">
                <a:solidFill>
                  <a:srgbClr val="00B0F0"/>
                </a:solidFill>
              </a:rPr>
              <a:t>zero</a:t>
            </a:r>
            <a:r>
              <a:rPr lang="en-US" sz="3000" b="1" smtClean="0">
                <a:solidFill>
                  <a:srgbClr val="00B0F0"/>
                </a:solidFill>
              </a:rPr>
              <a:t>.</a:t>
            </a:r>
            <a:endParaRPr lang="en-US" sz="30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  <p:bldP spid="8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125</TotalTime>
  <Words>424</Words>
  <Application>Microsoft Office PowerPoint</Application>
  <PresentationFormat>On-screen Show (4:3)</PresentationFormat>
  <Paragraphs>129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Metro</vt:lpstr>
      <vt:lpstr>5.4 Standard Form</vt:lpstr>
      <vt:lpstr>p. 111</vt:lpstr>
      <vt:lpstr>p. 111      Example 1:  Write an Equation in Standard Form</vt:lpstr>
      <vt:lpstr>p. 111         CHECKPOINT Write in standard form an equation of the line that passes through the point and has the given slope.</vt:lpstr>
      <vt:lpstr>p. 112:  Example 2:  Write an Equation in Standard Form</vt:lpstr>
      <vt:lpstr>p. 112:          CHECKPOINT Write in Standard Form an equation of the line that passes through the points.  Use integer coefficients.</vt:lpstr>
      <vt:lpstr>p. 113:  Example 3:  Equations of Horizontal and Vertical Lines</vt:lpstr>
      <vt:lpstr>p. 112 Equations of lines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5.4 Standard Form</dc:title>
  <dc:creator/>
  <cp:lastModifiedBy>teacher</cp:lastModifiedBy>
  <cp:revision>18</cp:revision>
  <dcterms:created xsi:type="dcterms:W3CDTF">2006-08-16T00:00:00Z</dcterms:created>
  <dcterms:modified xsi:type="dcterms:W3CDTF">2011-05-11T01:59:57Z</dcterms:modified>
</cp:coreProperties>
</file>