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98201-3439-4E1B-A90D-5E89777DC023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F283-31BD-47D5-8072-F5354DCAC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16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98201-3439-4E1B-A90D-5E89777DC023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F283-31BD-47D5-8072-F5354DCAC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485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98201-3439-4E1B-A90D-5E89777DC023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F283-31BD-47D5-8072-F5354DCAC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687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98201-3439-4E1B-A90D-5E89777DC023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F283-31BD-47D5-8072-F5354DCAC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40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98201-3439-4E1B-A90D-5E89777DC023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F283-31BD-47D5-8072-F5354DCAC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767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98201-3439-4E1B-A90D-5E89777DC023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F283-31BD-47D5-8072-F5354DCAC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427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98201-3439-4E1B-A90D-5E89777DC023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F283-31BD-47D5-8072-F5354DCAC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216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98201-3439-4E1B-A90D-5E89777DC023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F283-31BD-47D5-8072-F5354DCAC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76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98201-3439-4E1B-A90D-5E89777DC023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F283-31BD-47D5-8072-F5354DCAC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36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98201-3439-4E1B-A90D-5E89777DC023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F283-31BD-47D5-8072-F5354DCAC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001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98201-3439-4E1B-A90D-5E89777DC023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F283-31BD-47D5-8072-F5354DCAC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060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98201-3439-4E1B-A90D-5E89777DC023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0F283-31BD-47D5-8072-F5354DCAC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350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>
            <a:noAutofit/>
          </a:bodyPr>
          <a:lstStyle/>
          <a:p>
            <a:r>
              <a:rPr lang="en-US" sz="9600" dirty="0" smtClean="0">
                <a:latin typeface="Aharoni" pitchFamily="2" charset="-79"/>
                <a:cs typeface="Aharoni" pitchFamily="2" charset="-79"/>
              </a:rPr>
              <a:t>Tobacco</a:t>
            </a:r>
            <a:endParaRPr lang="en-US" sz="96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1456" y="3048000"/>
            <a:ext cx="3433978" cy="2733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55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9.	Short term effects of tobacco use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Brain chemistry changes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Respiration &amp; heart rate increases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Taste buds are dulled &amp; appetite is reduced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Users have bad breath, yellowed teeth &amp; smelly hair, skin &amp; clothes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2965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10.	Long Terms Effects of Smoking</a:t>
            </a:r>
            <a:br>
              <a:rPr lang="en-US" dirty="0" smtClean="0">
                <a:latin typeface="Aharoni" pitchFamily="2" charset="-79"/>
                <a:cs typeface="Aharoni" pitchFamily="2" charset="-79"/>
              </a:rPr>
            </a:br>
            <a:r>
              <a:rPr lang="en-US" dirty="0" smtClean="0">
                <a:latin typeface="Aharoni" pitchFamily="2" charset="-79"/>
                <a:cs typeface="Aharoni" pitchFamily="2" charset="-79"/>
              </a:rPr>
              <a:t>a.	Chronic Bronchitis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590800"/>
            <a:ext cx="8229600" cy="4525963"/>
          </a:xfrm>
        </p:spPr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Cilia in bronchi become damaged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Buildup of tar in the lungs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Chronic coughing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Excessive mucus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29750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10.	Long Term Effects of Smoking</a:t>
            </a:r>
            <a:br>
              <a:rPr lang="en-US" dirty="0" smtClean="0">
                <a:latin typeface="Aharoni" pitchFamily="2" charset="-79"/>
                <a:cs typeface="Aharoni" pitchFamily="2" charset="-79"/>
              </a:rPr>
            </a:br>
            <a:r>
              <a:rPr lang="en-US" dirty="0" smtClean="0">
                <a:latin typeface="Aharoni" pitchFamily="2" charset="-79"/>
                <a:cs typeface="Aharoni" pitchFamily="2" charset="-79"/>
              </a:rPr>
              <a:t>b.	Emphysema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Tiny air sacs in lungs are destroyed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Difficult to absorb oxygen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3124200"/>
            <a:ext cx="4762500" cy="3133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29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10.	Long Term Side Effects of Smoking</a:t>
            </a:r>
            <a:br>
              <a:rPr lang="en-US" dirty="0" smtClean="0"/>
            </a:br>
            <a:r>
              <a:rPr lang="en-US" dirty="0" smtClean="0"/>
              <a:t>c.	Lung Cancer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Cilia in bronchi are destroyed, extra mucus can’t be expelled</a:t>
            </a:r>
          </a:p>
          <a:p>
            <a:r>
              <a:rPr lang="en-US" dirty="0" smtClean="0"/>
              <a:t>Cancerous cells multiply</a:t>
            </a:r>
          </a:p>
          <a:p>
            <a:r>
              <a:rPr lang="en-US" dirty="0" smtClean="0"/>
              <a:t>90% of lung cancer deaths are caused by smoking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11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10.	Long Term Side Effects of Smoking</a:t>
            </a:r>
            <a:br>
              <a:rPr lang="en-US" dirty="0" smtClean="0"/>
            </a:br>
            <a:r>
              <a:rPr lang="en-US" dirty="0" smtClean="0"/>
              <a:t>d.	Coronary Artery Disease &amp; Stroke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Nicotine restricts blood vessels</a:t>
            </a:r>
          </a:p>
          <a:p>
            <a:r>
              <a:rPr lang="en-US" dirty="0" smtClean="0"/>
              <a:t>Blood flow is cut down to body’s limbs</a:t>
            </a:r>
          </a:p>
          <a:p>
            <a:r>
              <a:rPr lang="en-US" dirty="0" smtClean="0"/>
              <a:t>Plaque buildup in blood vessels- hardened arteries (Arteriosclerosis)</a:t>
            </a:r>
          </a:p>
          <a:p>
            <a:r>
              <a:rPr lang="en-US" dirty="0" smtClean="0"/>
              <a:t>Arteries become clogged</a:t>
            </a:r>
          </a:p>
          <a:p>
            <a:r>
              <a:rPr lang="en-US" dirty="0" smtClean="0"/>
              <a:t>Increased risk of heart attack &amp; stroke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86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10.	Long Term Effects of Smoking</a:t>
            </a:r>
            <a:br>
              <a:rPr lang="en-US" dirty="0" smtClean="0"/>
            </a:br>
            <a:r>
              <a:rPr lang="en-US" dirty="0" smtClean="0"/>
              <a:t>e.	Weakened immune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Body more vulnerable to disease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23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11.	Consequences of Tobacco Use</a:t>
            </a:r>
            <a:br>
              <a:rPr lang="en-US" dirty="0" smtClean="0"/>
            </a:br>
            <a:r>
              <a:rPr lang="en-US" dirty="0" smtClean="0"/>
              <a:t>a.	Costs to Society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Tobacco- related diseases cost USA $167 billion each year</a:t>
            </a:r>
          </a:p>
          <a:p>
            <a:r>
              <a:rPr lang="en-US" dirty="0" smtClean="0"/>
              <a:t>Productivity suffers when people call in sick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3581400"/>
            <a:ext cx="1800225" cy="253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95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11.	Consequences of Tobacco Use</a:t>
            </a:r>
            <a:br>
              <a:rPr lang="en-US" dirty="0" smtClean="0"/>
            </a:br>
            <a:r>
              <a:rPr lang="en-US" dirty="0" smtClean="0"/>
              <a:t>b.	Cost to Individuals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Pack a day smokers= $3,561 a year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3200400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16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11.	Consequences of Tobacco Use</a:t>
            </a:r>
            <a:br>
              <a:rPr lang="en-US" dirty="0" smtClean="0"/>
            </a:br>
            <a:r>
              <a:rPr lang="en-US" dirty="0" smtClean="0"/>
              <a:t>c.	Legal Consequences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 18 = illegal</a:t>
            </a:r>
          </a:p>
          <a:p>
            <a:r>
              <a:rPr lang="en-US" dirty="0" smtClean="0"/>
              <a:t>Cannot use on school property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362200"/>
            <a:ext cx="257175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125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12.</a:t>
            </a:r>
            <a:r>
              <a:rPr lang="en-US" dirty="0"/>
              <a:t>	</a:t>
            </a:r>
            <a:r>
              <a:rPr lang="en-US" dirty="0" smtClean="0"/>
              <a:t>Why Teens use Tobacco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Stress relief</a:t>
            </a:r>
          </a:p>
          <a:p>
            <a:r>
              <a:rPr lang="en-US" dirty="0" smtClean="0"/>
              <a:t>Think they can lose weight</a:t>
            </a:r>
          </a:p>
          <a:p>
            <a:r>
              <a:rPr lang="en-US" dirty="0" smtClean="0"/>
              <a:t>Look </a:t>
            </a:r>
            <a:r>
              <a:rPr lang="en-US" dirty="0" err="1" smtClean="0"/>
              <a:t>sooooooooooooo</a:t>
            </a:r>
            <a:r>
              <a:rPr lang="en-US" dirty="0" smtClean="0"/>
              <a:t> cool</a:t>
            </a:r>
          </a:p>
          <a:p>
            <a:r>
              <a:rPr lang="en-US" dirty="0" smtClean="0"/>
              <a:t>Peer pressure</a:t>
            </a:r>
          </a:p>
        </p:txBody>
      </p:sp>
    </p:spTree>
    <p:extLst>
      <p:ext uri="{BB962C8B-B14F-4D97-AF65-F5344CB8AC3E}">
        <p14:creationId xmlns:p14="http://schemas.microsoft.com/office/powerpoint/2010/main" val="390264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latin typeface="Aharoni" pitchFamily="2" charset="-79"/>
                <a:cs typeface="Aharoni" pitchFamily="2" charset="-79"/>
              </a:rPr>
              <a:t>1.	Addictive Drug</a:t>
            </a:r>
            <a:endParaRPr lang="en-US" sz="60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6745" y="1981200"/>
            <a:ext cx="8229600" cy="4525963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haroni" pitchFamily="2" charset="-79"/>
                <a:cs typeface="Aharoni" pitchFamily="2" charset="-79"/>
              </a:rPr>
              <a:t>A substance that causes psychological dependence</a:t>
            </a:r>
            <a:endParaRPr lang="en-US" sz="4000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5054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13.	Why do less teens use Tobacco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Family values</a:t>
            </a:r>
          </a:p>
          <a:p>
            <a:r>
              <a:rPr lang="en-US" dirty="0" smtClean="0"/>
              <a:t>Sports</a:t>
            </a:r>
          </a:p>
          <a:p>
            <a:r>
              <a:rPr lang="en-US" dirty="0" smtClean="0"/>
              <a:t>Tobacco laws</a:t>
            </a:r>
          </a:p>
          <a:p>
            <a:r>
              <a:rPr lang="en-US" dirty="0" smtClean="0"/>
              <a:t>Health risks</a:t>
            </a:r>
          </a:p>
          <a:p>
            <a:r>
              <a:rPr lang="en-US" dirty="0" smtClean="0"/>
              <a:t>Positive peer pressure</a:t>
            </a:r>
          </a:p>
          <a:p>
            <a:r>
              <a:rPr lang="en-US" dirty="0" smtClean="0"/>
              <a:t>No smoking policies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06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14.	Living Tobacco Free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Better health</a:t>
            </a:r>
          </a:p>
          <a:p>
            <a:r>
              <a:rPr lang="en-US" dirty="0" smtClean="0"/>
              <a:t>Live longer</a:t>
            </a:r>
          </a:p>
          <a:p>
            <a:r>
              <a:rPr lang="en-US" dirty="0" smtClean="0"/>
              <a:t>More physically fit/athletic</a:t>
            </a:r>
          </a:p>
          <a:p>
            <a:r>
              <a:rPr lang="en-US" dirty="0" smtClean="0"/>
              <a:t>Less stress about getting sick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03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15.	Strategies for Avoiding Tobacco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Surround yourself w/ positive influences</a:t>
            </a:r>
          </a:p>
          <a:p>
            <a:r>
              <a:rPr lang="en-US" dirty="0" smtClean="0"/>
              <a:t>Reduce peer pressure</a:t>
            </a:r>
          </a:p>
          <a:p>
            <a:r>
              <a:rPr lang="en-US" dirty="0" smtClean="0"/>
              <a:t>Refusal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8846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16.	Why Quit?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$$$$$$$</a:t>
            </a:r>
          </a:p>
          <a:p>
            <a:r>
              <a:rPr lang="en-US" dirty="0" smtClean="0"/>
              <a:t>Won’t die early</a:t>
            </a:r>
          </a:p>
          <a:p>
            <a:r>
              <a:rPr lang="en-US" dirty="0" smtClean="0"/>
              <a:t>Feel more confident &amp; powerful</a:t>
            </a:r>
          </a:p>
          <a:p>
            <a:r>
              <a:rPr lang="en-US" dirty="0" smtClean="0"/>
              <a:t>Won’t have health problems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7581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17.	Nicotine withdrawal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nicotine is no longer used in the body</a:t>
            </a:r>
          </a:p>
          <a:p>
            <a:r>
              <a:rPr lang="en-US" dirty="0" smtClean="0"/>
              <a:t>Stressed</a:t>
            </a:r>
          </a:p>
          <a:p>
            <a:r>
              <a:rPr lang="en-US" dirty="0" smtClean="0"/>
              <a:t>Bitter</a:t>
            </a:r>
          </a:p>
          <a:p>
            <a:r>
              <a:rPr lang="en-US" dirty="0" smtClean="0"/>
              <a:t>angry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1562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18.	Nicotine substitutes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Products that deliver small amounts of nicotine into the user’s system</a:t>
            </a:r>
          </a:p>
          <a:p>
            <a:r>
              <a:rPr lang="en-US" dirty="0" smtClean="0"/>
              <a:t>Gum</a:t>
            </a:r>
          </a:p>
          <a:p>
            <a:r>
              <a:rPr lang="en-US" dirty="0" smtClean="0"/>
              <a:t>Patch</a:t>
            </a:r>
          </a:p>
          <a:p>
            <a:r>
              <a:rPr lang="en-US" dirty="0" smtClean="0"/>
              <a:t>Something like food (instead)</a:t>
            </a:r>
          </a:p>
          <a:p>
            <a:r>
              <a:rPr lang="en-US" dirty="0" smtClean="0"/>
              <a:t>Water vapor cigarettes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355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19.	Tobacco cessation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course to stop using tobacco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1104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20.	Environmental Tobacco Smoke (ETS)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Secondhand smoke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8261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21.	Mainstream smoke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Smoke comes directly from lungs of a smoker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9923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22.	</a:t>
            </a:r>
            <a:r>
              <a:rPr lang="en-US" dirty="0" err="1" smtClean="0"/>
              <a:t>Sidestream</a:t>
            </a:r>
            <a:r>
              <a:rPr lang="en-US" dirty="0" smtClean="0"/>
              <a:t> smoke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Smoke from the end of a lit cigarette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935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2.	Nicotine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The addictive drug found in tobacco leaves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0377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23.	SIDS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Sudden Infant Death Syndrome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8002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24.	Health risks of ETS to young children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Sore throats</a:t>
            </a:r>
          </a:p>
          <a:p>
            <a:r>
              <a:rPr lang="en-US" dirty="0" smtClean="0"/>
              <a:t>Infections</a:t>
            </a:r>
          </a:p>
          <a:p>
            <a:r>
              <a:rPr lang="en-US" dirty="0" smtClean="0"/>
              <a:t>Asthma</a:t>
            </a:r>
          </a:p>
          <a:p>
            <a:r>
              <a:rPr lang="en-US" dirty="0" smtClean="0"/>
              <a:t>bronchitis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537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3.	Stimulant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Drug that increases action of central nervous system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7886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4.	Carcinogen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Cancer-causing substances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2949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5.	Tar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Thick, sticky fluid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3276600"/>
            <a:ext cx="3336214" cy="2624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92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	Carbon monoxide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Colorless, odorless &amp; poisonous gas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2362200"/>
            <a:ext cx="3048000" cy="3665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63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	Smokeless tobacco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Tobacco that is sniffed or chewed or held inside the cheeks/gums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2743200"/>
            <a:ext cx="4515134" cy="3025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6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8.	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Leukoplakia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Thick white spots on the inside of the mouth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Can be oral cancer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9083" y="3200400"/>
            <a:ext cx="4264245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67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398</Words>
  <Application>Microsoft Office PowerPoint</Application>
  <PresentationFormat>On-screen Show (4:3)</PresentationFormat>
  <Paragraphs>104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Tobacco</vt:lpstr>
      <vt:lpstr>1. Addictive Drug</vt:lpstr>
      <vt:lpstr>2. Nicotine</vt:lpstr>
      <vt:lpstr>3. Stimulant</vt:lpstr>
      <vt:lpstr>4. Carcinogen</vt:lpstr>
      <vt:lpstr>5. Tar</vt:lpstr>
      <vt:lpstr>6. Carbon monoxide</vt:lpstr>
      <vt:lpstr>7. Smokeless tobacco</vt:lpstr>
      <vt:lpstr>8. Leukoplakia</vt:lpstr>
      <vt:lpstr>9. Short term effects of tobacco use</vt:lpstr>
      <vt:lpstr>10. Long Terms Effects of Smoking a. Chronic Bronchitis</vt:lpstr>
      <vt:lpstr>10. Long Term Effects of Smoking b. Emphysema</vt:lpstr>
      <vt:lpstr>10. Long Term Side Effects of Smoking c. Lung Cancer</vt:lpstr>
      <vt:lpstr>10. Long Term Side Effects of Smoking d. Coronary Artery Disease &amp; Stroke</vt:lpstr>
      <vt:lpstr>10. Long Term Effects of Smoking e. Weakened immune system</vt:lpstr>
      <vt:lpstr>11. Consequences of Tobacco Use a. Costs to Society</vt:lpstr>
      <vt:lpstr>11. Consequences of Tobacco Use b. Cost to Individuals</vt:lpstr>
      <vt:lpstr>11. Consequences of Tobacco Use c. Legal Consequences</vt:lpstr>
      <vt:lpstr>12. Why Teens use Tobacco</vt:lpstr>
      <vt:lpstr>13. Why do less teens use Tobacco</vt:lpstr>
      <vt:lpstr>14. Living Tobacco Free</vt:lpstr>
      <vt:lpstr>15. Strategies for Avoiding Tobacco</vt:lpstr>
      <vt:lpstr>16. Why Quit?</vt:lpstr>
      <vt:lpstr>17. Nicotine withdrawal</vt:lpstr>
      <vt:lpstr>18. Nicotine substitutes</vt:lpstr>
      <vt:lpstr>19. Tobacco cessation program</vt:lpstr>
      <vt:lpstr>20. Environmental Tobacco Smoke (ETS)</vt:lpstr>
      <vt:lpstr>21. Mainstream smoke</vt:lpstr>
      <vt:lpstr>22. Sidestream smoke</vt:lpstr>
      <vt:lpstr>23. SIDS</vt:lpstr>
      <vt:lpstr>24. Health risks of ETS to young children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Tobacco</dc:title>
  <dc:creator>Holly Eich</dc:creator>
  <cp:lastModifiedBy>Holly Eich</cp:lastModifiedBy>
  <cp:revision>10</cp:revision>
  <dcterms:created xsi:type="dcterms:W3CDTF">2013-11-11T18:38:06Z</dcterms:created>
  <dcterms:modified xsi:type="dcterms:W3CDTF">2013-11-12T18:45:57Z</dcterms:modified>
</cp:coreProperties>
</file>