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FC5104"/>
    <a:srgbClr val="A8715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1" name="push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7264ECC-DDC4-439F-9AC4-2453EFCF83BE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BFD00F1-0D79-4BEB-A149-1ACBE5C12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  <p:sndAc>
      <p:stSnd>
        <p:snd r:embed="rId13" name="push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5.2 Point-Slope Form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p. 105 – 107</a:t>
            </a:r>
          </a:p>
          <a:p>
            <a:r>
              <a:rPr lang="en-US" dirty="0" smtClean="0"/>
              <a:t>Students will use point-slope form to write the equation of a line.</a:t>
            </a:r>
            <a:endParaRPr lang="en-US" dirty="0"/>
          </a:p>
        </p:txBody>
      </p: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107:  Example 4</a:t>
            </a:r>
            <a:br>
              <a:rPr lang="en-US" dirty="0" smtClean="0"/>
            </a:br>
            <a:r>
              <a:rPr lang="en-US" dirty="0" smtClean="0"/>
              <a:t>Write an Equation of a Parallel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" y="1524000"/>
            <a:ext cx="9372600" cy="5562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Write in slope-intercept form the equation of the line that is parallel to the line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accent3"/>
                </a:solidFill>
              </a:rPr>
              <a:t>-3</a:t>
            </a:r>
            <a:r>
              <a:rPr lang="en-US" i="1" dirty="0" smtClean="0"/>
              <a:t>x</a:t>
            </a:r>
            <a:r>
              <a:rPr lang="en-US" dirty="0" smtClean="0"/>
              <a:t> + 2 and passes through the point        </a:t>
            </a:r>
            <a:r>
              <a:rPr lang="en-US" dirty="0" smtClean="0">
                <a:solidFill>
                  <a:schemeClr val="accent3"/>
                </a:solidFill>
              </a:rPr>
              <a:t>(1, -5)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Solution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 slope of the original line is </a:t>
            </a:r>
            <a:r>
              <a:rPr lang="en-US" i="1" dirty="0" smtClean="0"/>
              <a:t>m</a:t>
            </a:r>
            <a:r>
              <a:rPr lang="en-US" dirty="0" smtClean="0"/>
              <a:t> = </a:t>
            </a:r>
            <a:r>
              <a:rPr lang="en-US" u="sng" dirty="0" smtClean="0"/>
              <a:t>	</a:t>
            </a:r>
            <a:r>
              <a:rPr lang="en-US" dirty="0" smtClean="0"/>
              <a:t>.  So, the slope of the parallel line is also </a:t>
            </a:r>
            <a:r>
              <a:rPr lang="en-US" i="1" dirty="0" smtClean="0"/>
              <a:t>m</a:t>
            </a:r>
            <a:r>
              <a:rPr lang="en-US" dirty="0" smtClean="0"/>
              <a:t> = </a:t>
            </a:r>
            <a:r>
              <a:rPr lang="en-US" u="sng" dirty="0" smtClean="0"/>
              <a:t>	     </a:t>
            </a:r>
            <a:r>
              <a:rPr lang="en-US" dirty="0" smtClean="0"/>
              <a:t>.  The line passes through the point       (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i="1" dirty="0" smtClean="0"/>
              <a:t>, y</a:t>
            </a:r>
            <a:r>
              <a:rPr lang="en-US" i="1" baseline="-25000" dirty="0" smtClean="0"/>
              <a:t>1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3"/>
                </a:solidFill>
              </a:rPr>
              <a:t>(1, -5)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y</a:t>
            </a:r>
            <a:r>
              <a:rPr lang="en-US" dirty="0" smtClean="0"/>
              <a:t> - 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 smtClean="0"/>
              <a:t> = </a:t>
            </a:r>
            <a:r>
              <a:rPr lang="en-US" i="1" dirty="0" smtClean="0"/>
              <a:t>m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)		</a:t>
            </a:r>
            <a:r>
              <a:rPr lang="en-US" b="1" dirty="0" smtClean="0"/>
              <a:t>Write point-slope form.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None/>
            </a:pPr>
            <a:r>
              <a:rPr lang="en-US" i="1" dirty="0" smtClean="0"/>
              <a:t>y</a:t>
            </a:r>
            <a:r>
              <a:rPr lang="en-US" dirty="0" smtClean="0"/>
              <a:t> - </a:t>
            </a:r>
            <a:r>
              <a:rPr lang="en-US" i="1" u="sng" dirty="0" smtClean="0"/>
              <a:t>     </a:t>
            </a:r>
            <a:r>
              <a:rPr lang="en-US" dirty="0" smtClean="0"/>
              <a:t> = </a:t>
            </a:r>
            <a:r>
              <a:rPr lang="en-US" i="1" u="sng" dirty="0" smtClean="0"/>
              <a:t>    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u="sng" dirty="0" smtClean="0"/>
              <a:t>     </a:t>
            </a:r>
            <a:r>
              <a:rPr lang="en-US" dirty="0" smtClean="0"/>
              <a:t>) 		</a:t>
            </a:r>
            <a:r>
              <a:rPr lang="en-US" b="1" dirty="0" smtClean="0"/>
              <a:t>Substitute </a:t>
            </a:r>
            <a:r>
              <a:rPr lang="en-US" u="sng" dirty="0" smtClean="0"/>
              <a:t>    </a:t>
            </a:r>
            <a:r>
              <a:rPr lang="en-US" dirty="0" smtClean="0"/>
              <a:t> for 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, </a:t>
            </a:r>
            <a:r>
              <a:rPr lang="en-US" u="sng" dirty="0" smtClean="0"/>
              <a:t>     </a:t>
            </a:r>
            <a:r>
              <a:rPr lang="en-US" dirty="0" smtClean="0"/>
              <a:t> for 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 smtClean="0"/>
              <a:t>,	      					and </a:t>
            </a:r>
            <a:r>
              <a:rPr lang="en-US" u="sng" dirty="0" smtClean="0"/>
              <a:t>     </a:t>
            </a:r>
            <a:r>
              <a:rPr lang="en-US" dirty="0" smtClean="0"/>
              <a:t> for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marL="624078" indent="-514350">
              <a:lnSpc>
                <a:spcPct val="170000"/>
              </a:lnSpc>
              <a:buNone/>
            </a:pPr>
            <a:r>
              <a:rPr lang="en-US" i="1" dirty="0" smtClean="0"/>
              <a:t>y </a:t>
            </a:r>
            <a:r>
              <a:rPr lang="en-US" dirty="0" smtClean="0"/>
              <a:t> </a:t>
            </a:r>
            <a:r>
              <a:rPr lang="en-US" u="sng" dirty="0" smtClean="0"/>
              <a:t>        </a:t>
            </a:r>
            <a:r>
              <a:rPr lang="en-US" dirty="0" smtClean="0"/>
              <a:t>= </a:t>
            </a:r>
            <a:r>
              <a:rPr lang="en-US" i="1" u="sng" dirty="0" smtClean="0"/>
              <a:t>    </a:t>
            </a:r>
            <a:r>
              <a:rPr lang="en-US" dirty="0" smtClean="0"/>
              <a:t>(</a:t>
            </a:r>
            <a:r>
              <a:rPr lang="en-US" i="1" dirty="0" smtClean="0"/>
              <a:t>x </a:t>
            </a:r>
            <a:r>
              <a:rPr lang="en-US" dirty="0" smtClean="0"/>
              <a:t>  </a:t>
            </a:r>
            <a:r>
              <a:rPr lang="en-US" i="1" u="sng" dirty="0" smtClean="0"/>
              <a:t>    </a:t>
            </a:r>
            <a:r>
              <a:rPr lang="en-US" dirty="0" smtClean="0"/>
              <a:t>)		</a:t>
            </a:r>
            <a:r>
              <a:rPr lang="en-US" b="1" dirty="0" smtClean="0"/>
              <a:t>Simplify</a:t>
            </a:r>
            <a:r>
              <a:rPr lang="en-US" dirty="0" smtClean="0"/>
              <a:t> the equation.		</a:t>
            </a:r>
            <a:endParaRPr lang="en-US" b="1" dirty="0" smtClean="0"/>
          </a:p>
          <a:p>
            <a:pPr marL="2498598" lvl="8" indent="-514350">
              <a:lnSpc>
                <a:spcPct val="170000"/>
              </a:lnSpc>
              <a:buAutoNum type="arabicPeriod"/>
            </a:pPr>
            <a:r>
              <a:rPr lang="en-US" dirty="0" smtClean="0"/>
              <a:t>Continued on next slide!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00600" y="284422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-3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317833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-3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0585" y="465544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-3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518298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-3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7445" y="469061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1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92215" y="470233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1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59060" y="46482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-5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5815" y="465406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-5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5780855"/>
            <a:ext cx="879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+ 5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3000" y="578085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-3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69830" y="583361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- 1</a:t>
            </a:r>
            <a:endParaRPr lang="en-US" sz="32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617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107:  Example 4</a:t>
            </a:r>
            <a:br>
              <a:rPr lang="en-US" dirty="0" smtClean="0"/>
            </a:br>
            <a:r>
              <a:rPr lang="en-US" dirty="0" smtClean="0"/>
              <a:t>Write an Equation of a Parallel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400" dirty="0" smtClean="0"/>
              <a:t>Write in slope-intercept form the equation of the line that is parallel to the line </a:t>
            </a:r>
            <a:r>
              <a:rPr lang="en-US" sz="2400" i="1" dirty="0" smtClean="0"/>
              <a:t>y</a:t>
            </a:r>
            <a:r>
              <a:rPr lang="en-US" sz="2400" dirty="0" smtClean="0"/>
              <a:t> = </a:t>
            </a:r>
            <a:r>
              <a:rPr lang="en-US" sz="2400" dirty="0" smtClean="0">
                <a:solidFill>
                  <a:schemeClr val="accent3"/>
                </a:solidFill>
              </a:rPr>
              <a:t>-3</a:t>
            </a:r>
            <a:r>
              <a:rPr lang="en-US" sz="2400" i="1" dirty="0" smtClean="0"/>
              <a:t>x</a:t>
            </a:r>
            <a:r>
              <a:rPr lang="en-US" sz="2400" dirty="0" smtClean="0"/>
              <a:t> + 2 and passes through the point        </a:t>
            </a:r>
            <a:r>
              <a:rPr lang="en-US" sz="2400" dirty="0" smtClean="0">
                <a:solidFill>
                  <a:schemeClr val="accent3"/>
                </a:solidFill>
              </a:rPr>
              <a:t>(1, -5)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sz="3800" i="1" dirty="0" smtClean="0"/>
              <a:t>y </a:t>
            </a:r>
            <a:r>
              <a:rPr lang="en-US" sz="3800" dirty="0" smtClean="0"/>
              <a:t> </a:t>
            </a:r>
            <a:r>
              <a:rPr lang="en-US" sz="3800" u="sng" dirty="0" smtClean="0">
                <a:solidFill>
                  <a:schemeClr val="accent3"/>
                </a:solidFill>
              </a:rPr>
              <a:t>+ 5 </a:t>
            </a:r>
            <a:r>
              <a:rPr lang="en-US" sz="3800" dirty="0" smtClean="0"/>
              <a:t>= </a:t>
            </a:r>
            <a:r>
              <a:rPr lang="en-US" sz="3800" i="1" u="sng" dirty="0" smtClean="0"/>
              <a:t> </a:t>
            </a:r>
            <a:r>
              <a:rPr lang="en-US" sz="3800" i="1" u="sng" dirty="0" smtClean="0">
                <a:solidFill>
                  <a:schemeClr val="accent3"/>
                </a:solidFill>
              </a:rPr>
              <a:t>-3</a:t>
            </a:r>
            <a:r>
              <a:rPr lang="en-US" sz="3800" dirty="0" smtClean="0"/>
              <a:t>(</a:t>
            </a:r>
            <a:r>
              <a:rPr lang="en-US" sz="3800" i="1" dirty="0" smtClean="0"/>
              <a:t>x </a:t>
            </a:r>
            <a:r>
              <a:rPr lang="en-US" sz="3800" dirty="0" smtClean="0"/>
              <a:t> </a:t>
            </a:r>
            <a:r>
              <a:rPr lang="en-US" sz="3800" u="sng" dirty="0" smtClean="0">
                <a:solidFill>
                  <a:schemeClr val="accent3"/>
                </a:solidFill>
              </a:rPr>
              <a:t>- 1</a:t>
            </a:r>
            <a:r>
              <a:rPr lang="en-US" sz="3800" dirty="0" smtClean="0"/>
              <a:t>)			</a:t>
            </a:r>
            <a:r>
              <a:rPr lang="en-US" sz="3800" b="1" dirty="0" smtClean="0"/>
              <a:t>Simplify</a:t>
            </a:r>
            <a:r>
              <a:rPr lang="en-US" sz="3800" dirty="0" smtClean="0"/>
              <a:t> the equation.</a:t>
            </a:r>
          </a:p>
          <a:p>
            <a:pPr>
              <a:buNone/>
            </a:pPr>
            <a:endParaRPr lang="en-US" sz="3800" dirty="0" smtClean="0"/>
          </a:p>
          <a:p>
            <a:pPr marL="624078" indent="-514350">
              <a:lnSpc>
                <a:spcPct val="150000"/>
              </a:lnSpc>
              <a:buNone/>
            </a:pPr>
            <a:r>
              <a:rPr lang="en-US" sz="3800" i="1" dirty="0" smtClean="0"/>
              <a:t>y </a:t>
            </a:r>
            <a:r>
              <a:rPr lang="en-US" sz="3800" dirty="0" smtClean="0"/>
              <a:t> </a:t>
            </a:r>
            <a:r>
              <a:rPr lang="en-US" sz="3800" u="sng" dirty="0" smtClean="0"/>
              <a:t>		</a:t>
            </a:r>
            <a:r>
              <a:rPr lang="en-US" sz="3800" dirty="0" smtClean="0"/>
              <a:t>= </a:t>
            </a:r>
            <a:r>
              <a:rPr lang="en-US" sz="3800" u="sng" dirty="0" smtClean="0"/>
              <a:t>  		</a:t>
            </a:r>
            <a:r>
              <a:rPr lang="en-US" sz="3800" dirty="0" smtClean="0"/>
              <a:t>		</a:t>
            </a:r>
            <a:r>
              <a:rPr lang="en-US" sz="3800" b="1" dirty="0" smtClean="0"/>
              <a:t>Distribute</a:t>
            </a:r>
            <a:r>
              <a:rPr lang="en-US" sz="3800" dirty="0" smtClean="0"/>
              <a:t> the </a:t>
            </a:r>
            <a:r>
              <a:rPr lang="en-US" sz="3800" u="sng" dirty="0" smtClean="0"/>
              <a:t>	</a:t>
            </a:r>
            <a:r>
              <a:rPr lang="en-US" sz="3800" dirty="0" smtClean="0"/>
              <a:t>.		</a:t>
            </a:r>
            <a:endParaRPr lang="en-US" sz="3800" b="1" dirty="0" smtClean="0"/>
          </a:p>
          <a:p>
            <a:pPr marL="624078" indent="-514350">
              <a:lnSpc>
                <a:spcPct val="150000"/>
              </a:lnSpc>
              <a:buNone/>
            </a:pPr>
            <a:r>
              <a:rPr lang="en-US" sz="3800" i="1" dirty="0" smtClean="0"/>
              <a:t>y = </a:t>
            </a:r>
            <a:r>
              <a:rPr lang="en-US" sz="3800" i="1" u="sng" dirty="0" smtClean="0"/>
              <a:t>			</a:t>
            </a:r>
            <a:r>
              <a:rPr lang="en-US" sz="3800" i="1" dirty="0" smtClean="0"/>
              <a:t>			</a:t>
            </a:r>
            <a:r>
              <a:rPr lang="en-US" sz="3800" b="1" dirty="0" smtClean="0"/>
              <a:t>Subtract </a:t>
            </a:r>
            <a:r>
              <a:rPr lang="en-US" sz="3800" u="sng" dirty="0" smtClean="0"/>
              <a:t>	</a:t>
            </a:r>
            <a:r>
              <a:rPr lang="en-US" sz="3800" dirty="0" smtClean="0"/>
              <a:t> from each side.		</a:t>
            </a:r>
            <a:endParaRPr lang="en-US" sz="3800" b="1" dirty="0" smtClean="0"/>
          </a:p>
          <a:p>
            <a:pPr marL="624078" indent="-514350">
              <a:buNone/>
            </a:pPr>
            <a:endParaRPr lang="en-US" sz="3800" b="1" dirty="0" smtClean="0"/>
          </a:p>
          <a:p>
            <a:pPr marL="624078" indent="-514350">
              <a:lnSpc>
                <a:spcPct val="150000"/>
              </a:lnSpc>
              <a:buNone/>
            </a:pPr>
            <a:r>
              <a:rPr lang="en-US" sz="3800" b="1" dirty="0" smtClean="0"/>
              <a:t>Answer</a:t>
            </a:r>
            <a:r>
              <a:rPr lang="en-US" sz="3800" dirty="0" smtClean="0"/>
              <a:t>  The equation of the line in slope-intercept form is </a:t>
            </a:r>
          </a:p>
          <a:p>
            <a:pPr marL="624078" indent="-514350">
              <a:lnSpc>
                <a:spcPct val="150000"/>
              </a:lnSpc>
              <a:buNone/>
            </a:pPr>
            <a:r>
              <a:rPr lang="en-US" sz="3800" i="1" dirty="0" smtClean="0"/>
              <a:t>y = </a:t>
            </a:r>
            <a:r>
              <a:rPr lang="en-US" sz="3800" i="1" u="sng" dirty="0" smtClean="0"/>
              <a:t>			</a:t>
            </a:r>
            <a:r>
              <a:rPr lang="en-US" sz="3800" i="1" dirty="0" smtClean="0"/>
              <a:t>.</a:t>
            </a:r>
            <a:endParaRPr lang="en-US" sz="3800" dirty="0" smtClean="0"/>
          </a:p>
          <a:p>
            <a:pPr>
              <a:buNone/>
            </a:pPr>
            <a:r>
              <a:rPr lang="en-US" sz="3800" dirty="0" smtClean="0"/>
              <a:t>	</a:t>
            </a:r>
            <a:endParaRPr lang="en-US" sz="38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772505"/>
            <a:ext cx="879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+ 5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1970" y="2766645"/>
            <a:ext cx="879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-3</a:t>
            </a:r>
            <a:r>
              <a:rPr lang="en-US" sz="3200" i="1" dirty="0" smtClean="0">
                <a:solidFill>
                  <a:schemeClr val="accent3"/>
                </a:solidFill>
              </a:rPr>
              <a:t>x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1570" y="2743200"/>
            <a:ext cx="879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+ 3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4570" y="2743200"/>
            <a:ext cx="879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-3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78770" y="3733800"/>
            <a:ext cx="879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 5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0970" y="3733800"/>
            <a:ext cx="1717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-3</a:t>
            </a:r>
            <a:r>
              <a:rPr lang="en-US" sz="3200" i="1" dirty="0" smtClean="0">
                <a:solidFill>
                  <a:schemeClr val="accent3"/>
                </a:solidFill>
              </a:rPr>
              <a:t>x</a:t>
            </a:r>
            <a:r>
              <a:rPr lang="en-US" sz="3200" dirty="0" smtClean="0">
                <a:solidFill>
                  <a:schemeClr val="accent3"/>
                </a:solidFill>
              </a:rPr>
              <a:t> - 2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5587425"/>
            <a:ext cx="1717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</a:rPr>
              <a:t>-3</a:t>
            </a:r>
            <a:r>
              <a:rPr lang="en-US" sz="3200" i="1" dirty="0" smtClean="0">
                <a:solidFill>
                  <a:schemeClr val="accent3"/>
                </a:solidFill>
              </a:rPr>
              <a:t>x</a:t>
            </a:r>
            <a:r>
              <a:rPr lang="en-US" sz="3200" dirty="0" smtClean="0">
                <a:solidFill>
                  <a:schemeClr val="accent3"/>
                </a:solidFill>
              </a:rPr>
              <a:t> - 2</a:t>
            </a:r>
            <a:endParaRPr lang="en-US" sz="32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5.2 Vocabulary</a:t>
            </a:r>
            <a:br>
              <a:rPr lang="en-US" dirty="0" smtClean="0"/>
            </a:br>
            <a:r>
              <a:rPr lang="en-US" dirty="0" smtClean="0"/>
              <a:t>p. 105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/>
              <a:t>POINT-SLOPE FORM</a:t>
            </a:r>
            <a:endParaRPr lang="en-US" sz="3500" dirty="0" smtClean="0"/>
          </a:p>
          <a:p>
            <a:pPr>
              <a:buNone/>
            </a:pPr>
            <a:endParaRPr lang="en-US" sz="3500" b="1" dirty="0" smtClean="0"/>
          </a:p>
          <a:p>
            <a:pPr>
              <a:buNone/>
            </a:pPr>
            <a:r>
              <a:rPr lang="en-US" sz="3500" dirty="0" smtClean="0"/>
              <a:t>Runs through a given point (</a:t>
            </a:r>
            <a:r>
              <a:rPr lang="en-US" sz="3500" i="1" dirty="0" smtClean="0"/>
              <a:t>x</a:t>
            </a:r>
            <a:r>
              <a:rPr lang="en-US" sz="3500" i="1" baseline="-25000" dirty="0" smtClean="0"/>
              <a:t>1</a:t>
            </a:r>
            <a:r>
              <a:rPr lang="en-US" sz="3500" i="1" dirty="0" smtClean="0"/>
              <a:t>, y</a:t>
            </a:r>
            <a:r>
              <a:rPr lang="en-US" sz="3500" i="1" baseline="-25000" dirty="0" smtClean="0"/>
              <a:t>1</a:t>
            </a:r>
            <a:r>
              <a:rPr lang="en-US" sz="3500" dirty="0" smtClean="0"/>
              <a:t>) with a given slope </a:t>
            </a:r>
            <a:r>
              <a:rPr lang="en-US" sz="3500" i="1" dirty="0" smtClean="0"/>
              <a:t>m</a:t>
            </a:r>
            <a:endParaRPr lang="en-US" sz="3500" dirty="0" smtClean="0"/>
          </a:p>
          <a:p>
            <a:pPr>
              <a:buNone/>
            </a:pPr>
            <a:endParaRPr lang="en-US" sz="3500" dirty="0" smtClean="0"/>
          </a:p>
          <a:p>
            <a:pPr algn="ctr">
              <a:buNone/>
            </a:pPr>
            <a:r>
              <a:rPr lang="en-US" sz="3500" u="sng" dirty="0" smtClean="0"/>
              <a:t>			</a:t>
            </a:r>
            <a:r>
              <a:rPr lang="en-US" sz="3500" dirty="0" smtClean="0"/>
              <a:t> = </a:t>
            </a:r>
            <a:r>
              <a:rPr lang="en-US" sz="3500" u="sng" dirty="0" smtClean="0"/>
              <a:t>				</a:t>
            </a:r>
            <a:endParaRPr lang="en-US" sz="35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057400" y="4800600"/>
            <a:ext cx="1447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i="1" dirty="0" smtClean="0">
                <a:solidFill>
                  <a:schemeClr val="accent3">
                    <a:lumMod val="50000"/>
                  </a:schemeClr>
                </a:solidFill>
              </a:rPr>
              <a:t>y</a:t>
            </a:r>
            <a:r>
              <a:rPr lang="en-US" sz="4200" dirty="0" smtClean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en-US" sz="4200" i="1" dirty="0" smtClean="0">
                <a:solidFill>
                  <a:schemeClr val="accent3">
                    <a:lumMod val="50000"/>
                  </a:schemeClr>
                </a:solidFill>
              </a:rPr>
              <a:t>y</a:t>
            </a:r>
            <a:r>
              <a:rPr lang="en-US" sz="4200" i="1" baseline="-25000" dirty="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en-US" sz="42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US" sz="4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4400" y="4900136"/>
            <a:ext cx="2743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US" sz="4200" i="1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en-US" sz="4200" dirty="0" smtClean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en-US" sz="4200" i="1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en-US" sz="4200" i="1" baseline="-25000" dirty="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en-US" sz="4200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en-US" sz="4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4900136"/>
            <a:ext cx="16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i="1" dirty="0" smtClean="0">
                <a:solidFill>
                  <a:schemeClr val="accent3">
                    <a:lumMod val="50000"/>
                  </a:schemeClr>
                </a:solidFill>
              </a:rPr>
              <a:t>m</a:t>
            </a:r>
            <a:endParaRPr lang="en-US" sz="4200" dirty="0"/>
          </a:p>
        </p:txBody>
      </p: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105  Example 1</a:t>
            </a:r>
            <a:br>
              <a:rPr lang="en-US" dirty="0" smtClean="0"/>
            </a:br>
            <a:r>
              <a:rPr lang="en-US" b="1" dirty="0" smtClean="0"/>
              <a:t>Point-Slope Form from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029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Write the equation of the line</a:t>
            </a:r>
          </a:p>
          <a:p>
            <a:pPr>
              <a:buNone/>
            </a:pPr>
            <a:r>
              <a:rPr lang="en-US" dirty="0" smtClean="0"/>
              <a:t>in the graph in point-slope form.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Solution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Use the given point (</a:t>
            </a:r>
            <a:r>
              <a:rPr lang="en-US" u="sng" dirty="0" smtClean="0"/>
              <a:t>   </a:t>
            </a:r>
            <a:r>
              <a:rPr lang="en-US" dirty="0" smtClean="0"/>
              <a:t> , </a:t>
            </a:r>
            <a:r>
              <a:rPr lang="en-US" u="sng" dirty="0" smtClean="0"/>
              <a:t>    </a:t>
            </a:r>
            <a:r>
              <a:rPr lang="en-US" dirty="0" smtClean="0"/>
              <a:t>).  </a:t>
            </a:r>
          </a:p>
          <a:p>
            <a:pPr>
              <a:buNone/>
            </a:pPr>
            <a:r>
              <a:rPr lang="en-US" dirty="0" smtClean="0"/>
              <a:t>From the graph, find </a:t>
            </a:r>
            <a:r>
              <a:rPr lang="en-US" i="1" dirty="0" smtClean="0"/>
              <a:t>m</a:t>
            </a:r>
            <a:r>
              <a:rPr lang="en-US" dirty="0" smtClean="0"/>
              <a:t> = </a:t>
            </a:r>
          </a:p>
          <a:p>
            <a:pPr>
              <a:buNone/>
            </a:pPr>
            <a:r>
              <a:rPr lang="en-US" dirty="0" smtClean="0"/>
              <a:t>                                                </a:t>
            </a:r>
            <a:r>
              <a:rPr lang="en-US" u="sng" dirty="0" smtClean="0"/>
              <a:t>     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y</a:t>
            </a:r>
            <a:r>
              <a:rPr lang="en-US" dirty="0" smtClean="0"/>
              <a:t> - 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 smtClean="0"/>
              <a:t> = </a:t>
            </a:r>
            <a:r>
              <a:rPr lang="en-US" i="1" dirty="0" smtClean="0"/>
              <a:t>m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)		          </a:t>
            </a:r>
            <a:r>
              <a:rPr lang="en-US" b="1" dirty="0" smtClean="0"/>
              <a:t>Write  point-slope form.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y</a:t>
            </a:r>
            <a:r>
              <a:rPr lang="en-US" dirty="0" smtClean="0"/>
              <a:t> - </a:t>
            </a:r>
            <a:r>
              <a:rPr lang="en-US" i="1" u="sng" dirty="0" smtClean="0"/>
              <a:t>    </a:t>
            </a:r>
            <a:r>
              <a:rPr lang="en-US" dirty="0" smtClean="0"/>
              <a:t>= </a:t>
            </a:r>
            <a:r>
              <a:rPr lang="en-US" i="1" dirty="0" smtClean="0"/>
              <a:t>  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u="sng" dirty="0" smtClean="0"/>
              <a:t>     </a:t>
            </a:r>
            <a:r>
              <a:rPr lang="en-US" dirty="0" smtClean="0"/>
              <a:t>)			</a:t>
            </a:r>
            <a:r>
              <a:rPr lang="en-US" b="1" dirty="0" smtClean="0"/>
              <a:t>substitute </a:t>
            </a:r>
            <a:r>
              <a:rPr lang="en-US" b="1" u="sng" dirty="0" smtClean="0"/>
              <a:t>    </a:t>
            </a:r>
            <a:r>
              <a:rPr lang="en-US" b="1" dirty="0" smtClean="0"/>
              <a:t> for </a:t>
            </a:r>
            <a:r>
              <a:rPr lang="en-US" b="1" i="1" dirty="0" smtClean="0"/>
              <a:t>m</a:t>
            </a:r>
            <a:r>
              <a:rPr lang="en-US" b="1" dirty="0" smtClean="0"/>
              <a:t>,  </a:t>
            </a:r>
            <a:r>
              <a:rPr lang="en-US" b="1" u="sng" dirty="0" smtClean="0"/>
              <a:t>   </a:t>
            </a:r>
            <a:r>
              <a:rPr lang="en-US" b="1" dirty="0" smtClean="0"/>
              <a:t>for</a:t>
            </a:r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u="sng" dirty="0" smtClean="0"/>
              <a:t>    </a:t>
            </a:r>
            <a:r>
              <a:rPr lang="en-US" dirty="0" smtClean="0"/>
              <a:t>				</a:t>
            </a:r>
            <a:r>
              <a:rPr lang="en-US" b="1" i="1" dirty="0" smtClean="0"/>
              <a:t> x</a:t>
            </a:r>
            <a:r>
              <a:rPr lang="en-US" b="1" i="1" baseline="-25000" dirty="0" smtClean="0"/>
              <a:t>1</a:t>
            </a:r>
            <a:r>
              <a:rPr lang="en-US" dirty="0" smtClean="0"/>
              <a:t> </a:t>
            </a:r>
            <a:r>
              <a:rPr lang="en-US" b="1" dirty="0" smtClean="0"/>
              <a:t>, and </a:t>
            </a:r>
            <a:r>
              <a:rPr lang="en-US" b="1" u="sng" dirty="0" smtClean="0"/>
              <a:t>    </a:t>
            </a:r>
            <a:r>
              <a:rPr lang="en-US" b="1" dirty="0" smtClean="0"/>
              <a:t> for </a:t>
            </a:r>
            <a:r>
              <a:rPr lang="en-US" b="1" i="1" dirty="0" smtClean="0"/>
              <a:t>y</a:t>
            </a:r>
            <a:r>
              <a:rPr lang="en-US" b="1" i="1" baseline="-25000" dirty="0" smtClean="0"/>
              <a:t>1</a:t>
            </a:r>
            <a:endParaRPr lang="en-US" dirty="0"/>
          </a:p>
        </p:txBody>
      </p:sp>
      <p:pic>
        <p:nvPicPr>
          <p:cNvPr id="7" name="Picture 6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1577491"/>
            <a:ext cx="3657600" cy="3451709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V="1">
            <a:off x="5257800" y="1676400"/>
            <a:ext cx="3352800" cy="259080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543800" y="2438400"/>
            <a:ext cx="9906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8181516" y="2086311"/>
            <a:ext cx="686594" cy="19173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43800" y="242081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458200" y="1752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124200" y="3104346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</a:rPr>
              <a:t>3</a:t>
            </a:r>
            <a:endParaRPr lang="en-US" sz="25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63465" y="3098481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</a:rPr>
              <a:t>4</a:t>
            </a:r>
            <a:endParaRPr lang="en-US" sz="25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11110" y="1981200"/>
            <a:ext cx="1143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</a:rPr>
              <a:t>(3, 4)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48600" y="2514600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C5104"/>
                </a:solidFill>
              </a:rPr>
              <a:t>4</a:t>
            </a:r>
            <a:endParaRPr lang="en-US" sz="2500" b="1" dirty="0">
              <a:solidFill>
                <a:srgbClr val="FC5104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34400" y="1905000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C5104"/>
                </a:solidFill>
              </a:rPr>
              <a:t>3</a:t>
            </a:r>
            <a:endParaRPr lang="en-US" sz="2500" b="1" dirty="0">
              <a:solidFill>
                <a:srgbClr val="FC510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62400" y="3464170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C5104"/>
                </a:solidFill>
              </a:rPr>
              <a:t>3</a:t>
            </a:r>
            <a:endParaRPr lang="en-US" sz="2500" b="1" dirty="0">
              <a:solidFill>
                <a:srgbClr val="FC510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44815" y="3839305"/>
            <a:ext cx="52167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C5104"/>
                </a:solidFill>
              </a:rPr>
              <a:t>4</a:t>
            </a:r>
            <a:endParaRPr lang="en-US" sz="2500" b="1" dirty="0">
              <a:solidFill>
                <a:srgbClr val="FC5104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10800000">
            <a:off x="11887200" y="5029200"/>
            <a:ext cx="76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86200" y="3938955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56845" y="5618946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</a:rPr>
              <a:t>4</a:t>
            </a:r>
            <a:endParaRPr lang="en-US" sz="25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33600" y="5618946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</a:rPr>
              <a:t>3</a:t>
            </a:r>
            <a:endParaRPr lang="en-US" sz="2500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19555" y="5542746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C5104"/>
                </a:solidFill>
              </a:rPr>
              <a:t>3</a:t>
            </a:r>
            <a:endParaRPr lang="en-US" sz="2500" b="1" dirty="0">
              <a:solidFill>
                <a:srgbClr val="FC5104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01970" y="5923746"/>
            <a:ext cx="52167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C5104"/>
                </a:solidFill>
              </a:rPr>
              <a:t>4</a:t>
            </a:r>
            <a:endParaRPr lang="en-US" sz="2500" b="1" dirty="0">
              <a:solidFill>
                <a:srgbClr val="FC5104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1219200" y="60198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477000" y="57150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412525" y="5281245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C5104"/>
                </a:solidFill>
              </a:rPr>
              <a:t>3</a:t>
            </a:r>
            <a:endParaRPr lang="en-US" sz="2500" b="1" dirty="0">
              <a:solidFill>
                <a:srgbClr val="FC5104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389080" y="5601351"/>
            <a:ext cx="52167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FC5104"/>
                </a:solidFill>
              </a:rPr>
              <a:t>4</a:t>
            </a:r>
            <a:endParaRPr lang="en-US" sz="2500" b="1" dirty="0">
              <a:solidFill>
                <a:srgbClr val="FC5104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001000" y="5613081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</a:rPr>
              <a:t>3</a:t>
            </a:r>
            <a:endParaRPr lang="en-US" sz="2500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19800" y="5923746"/>
            <a:ext cx="53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</a:rPr>
              <a:t>4</a:t>
            </a:r>
            <a:endParaRPr lang="en-US" sz="25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/>
      <p:bldP spid="16" grpId="0"/>
      <p:bldP spid="17" grpId="0"/>
      <p:bldP spid="18" grpId="0"/>
      <p:bldP spid="30" grpId="0"/>
      <p:bldP spid="31" grpId="0"/>
      <p:bldP spid="32" grpId="0"/>
      <p:bldP spid="33" grpId="0"/>
      <p:bldP spid="40" grpId="0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105</a:t>
            </a:r>
            <a:br>
              <a:rPr lang="en-US" dirty="0" smtClean="0"/>
            </a:br>
            <a:r>
              <a:rPr lang="en-US" dirty="0" smtClean="0"/>
              <a:t>Checkpoint:  Write the equation of the line in point-slope form.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1.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2.</a:t>
                      </a:r>
                    </a:p>
                    <a:p>
                      <a:endParaRPr lang="en-US" sz="3000" dirty="0" smtClean="0"/>
                    </a:p>
                    <a:p>
                      <a:endParaRPr lang="en-US" sz="3000" dirty="0" smtClean="0"/>
                    </a:p>
                    <a:p>
                      <a:endParaRPr lang="en-US" sz="3000" dirty="0" smtClean="0"/>
                    </a:p>
                    <a:p>
                      <a:endParaRPr lang="en-US" sz="3000" dirty="0" smtClean="0"/>
                    </a:p>
                    <a:p>
                      <a:endParaRPr lang="en-US" sz="3000" dirty="0" smtClean="0"/>
                    </a:p>
                    <a:p>
                      <a:endParaRPr lang="en-US" sz="3000" dirty="0" smtClean="0"/>
                    </a:p>
                    <a:p>
                      <a:endParaRPr lang="en-US" sz="3000" dirty="0" smtClean="0"/>
                    </a:p>
                    <a:p>
                      <a:endParaRPr lang="en-US" sz="30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2971800"/>
            <a:ext cx="3657600" cy="3451709"/>
          </a:xfrm>
          <a:prstGeom prst="rect">
            <a:avLst/>
          </a:prstGeom>
        </p:spPr>
      </p:pic>
      <p:pic>
        <p:nvPicPr>
          <p:cNvPr id="7" name="Picture 6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2971800"/>
            <a:ext cx="3657600" cy="345170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444260" y="4443045"/>
            <a:ext cx="11137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2913190" y="423202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600200" y="38348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(0,1)</a:t>
            </a:r>
            <a:endParaRPr lang="en-US" sz="32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514600" y="4519245"/>
            <a:ext cx="5334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2857500" y="4381500"/>
            <a:ext cx="2286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14600" y="44196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2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0" y="4063425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 flipV="1">
            <a:off x="7027985" y="464234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 flipV="1">
            <a:off x="6348045" y="423203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334000" y="36576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(-1,2)</a:t>
            </a:r>
            <a:endParaRPr lang="en-US" sz="32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400800" y="4265612"/>
            <a:ext cx="6858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6858000" y="4495800"/>
            <a:ext cx="457200" cy="1588"/>
          </a:xfrm>
          <a:prstGeom prst="straightConnector1">
            <a:avLst/>
          </a:prstGeom>
          <a:ln w="4762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77000" y="3682425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21410" y="405618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-2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90600" y="22098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y – 1 = ½(</a:t>
            </a:r>
            <a:r>
              <a:rPr lang="en-US" sz="3200" i="1" dirty="0" smtClean="0">
                <a:solidFill>
                  <a:srgbClr val="FFFF00"/>
                </a:solidFill>
              </a:rPr>
              <a:t>x </a:t>
            </a:r>
            <a:r>
              <a:rPr lang="en-US" sz="3200" dirty="0" smtClean="0">
                <a:solidFill>
                  <a:srgbClr val="FFFF00"/>
                </a:solidFill>
              </a:rPr>
              <a:t>– 0)  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05400" y="2203935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y – 2 = -2/3(</a:t>
            </a:r>
            <a:r>
              <a:rPr lang="en-US" sz="3200" i="1" dirty="0" smtClean="0">
                <a:solidFill>
                  <a:srgbClr val="FFFF00"/>
                </a:solidFill>
              </a:rPr>
              <a:t>x </a:t>
            </a:r>
            <a:r>
              <a:rPr lang="en-US" sz="3200" dirty="0" smtClean="0">
                <a:solidFill>
                  <a:srgbClr val="FFFF00"/>
                </a:solidFill>
              </a:rPr>
              <a:t>+ 1)  </a:t>
            </a:r>
            <a:endParaRPr lang="en-US" sz="3200" dirty="0">
              <a:solidFill>
                <a:srgbClr val="FFFF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609600" y="3657602"/>
            <a:ext cx="3505200" cy="1828798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876800" y="3352804"/>
            <a:ext cx="3429000" cy="2057397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5" grpId="0"/>
      <p:bldP spid="16" grpId="0"/>
      <p:bldP spid="17" grpId="0" animBg="1"/>
      <p:bldP spid="18" grpId="0" animBg="1"/>
      <p:bldP spid="19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435"/>
            <a:ext cx="91440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106  Example 2</a:t>
            </a:r>
            <a:br>
              <a:rPr lang="en-US" dirty="0" smtClean="0"/>
            </a:br>
            <a:r>
              <a:rPr lang="en-US" b="1" dirty="0" smtClean="0"/>
              <a:t>Write an Equation in Point-Slope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Write in point-slope form the equation of the line that passes through point </a:t>
            </a:r>
            <a:r>
              <a:rPr lang="en-US" b="1" dirty="0" smtClean="0">
                <a:solidFill>
                  <a:srgbClr val="0070C0"/>
                </a:solidFill>
              </a:rPr>
              <a:t>(2, -4) </a:t>
            </a:r>
            <a:r>
              <a:rPr lang="en-US" dirty="0" smtClean="0"/>
              <a:t>with slope </a:t>
            </a:r>
            <a:r>
              <a:rPr lang="en-US" b="1" dirty="0" smtClean="0">
                <a:solidFill>
                  <a:srgbClr val="0070C0"/>
                </a:solidFill>
              </a:rPr>
              <a:t>5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Solution</a:t>
            </a:r>
            <a:endParaRPr lang="en-US" dirty="0" smtClean="0"/>
          </a:p>
          <a:p>
            <a:pPr marL="624078" indent="-514350">
              <a:lnSpc>
                <a:spcPct val="160000"/>
              </a:lnSpc>
              <a:buAutoNum type="arabicPeriod"/>
            </a:pPr>
            <a:r>
              <a:rPr lang="en-US" b="1" dirty="0" smtClean="0"/>
              <a:t>Write</a:t>
            </a:r>
            <a:r>
              <a:rPr lang="en-US" dirty="0" smtClean="0"/>
              <a:t> the point-slope form.		</a:t>
            </a:r>
            <a:r>
              <a:rPr lang="en-US" i="1" dirty="0" smtClean="0"/>
              <a:t>y</a:t>
            </a:r>
            <a:r>
              <a:rPr lang="en-US" dirty="0" smtClean="0"/>
              <a:t> - 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 smtClean="0"/>
              <a:t> = </a:t>
            </a:r>
            <a:r>
              <a:rPr lang="en-US" i="1" dirty="0" smtClean="0"/>
              <a:t>m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)</a:t>
            </a:r>
            <a:endParaRPr lang="en-US" b="1" dirty="0" smtClean="0"/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en-US" b="1" dirty="0" smtClean="0"/>
              <a:t>Substitute </a:t>
            </a:r>
            <a:r>
              <a:rPr lang="en-US" u="sng" dirty="0" smtClean="0"/>
              <a:t>    </a:t>
            </a:r>
            <a:r>
              <a:rPr lang="en-US" dirty="0" smtClean="0"/>
              <a:t> for 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, </a:t>
            </a:r>
            <a:r>
              <a:rPr lang="en-US" u="sng" dirty="0" smtClean="0"/>
              <a:t>     </a:t>
            </a:r>
            <a:r>
              <a:rPr lang="en-US" dirty="0" smtClean="0"/>
              <a:t> for 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 smtClean="0"/>
              <a:t>,	      </a:t>
            </a:r>
            <a:r>
              <a:rPr lang="en-US" i="1" dirty="0" smtClean="0"/>
              <a:t>y</a:t>
            </a:r>
            <a:r>
              <a:rPr lang="en-US" dirty="0" smtClean="0"/>
              <a:t> - </a:t>
            </a:r>
            <a:r>
              <a:rPr lang="en-US" i="1" u="sng" dirty="0" smtClean="0"/>
              <a:t>     </a:t>
            </a:r>
            <a:r>
              <a:rPr lang="en-US" dirty="0" smtClean="0"/>
              <a:t> = </a:t>
            </a:r>
            <a:r>
              <a:rPr lang="en-US" i="1" u="sng" dirty="0" smtClean="0"/>
              <a:t>    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u="sng" dirty="0" smtClean="0"/>
              <a:t>     </a:t>
            </a:r>
            <a:r>
              <a:rPr lang="en-US" dirty="0" smtClean="0"/>
              <a:t>) and </a:t>
            </a:r>
            <a:r>
              <a:rPr lang="en-US" u="sng" dirty="0" smtClean="0"/>
              <a:t>     </a:t>
            </a:r>
            <a:r>
              <a:rPr lang="en-US" dirty="0" smtClean="0"/>
              <a:t> for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en-US" b="1" dirty="0" smtClean="0"/>
              <a:t>Simplify</a:t>
            </a:r>
            <a:r>
              <a:rPr lang="en-US" dirty="0" smtClean="0"/>
              <a:t> the equation.		          </a:t>
            </a:r>
            <a:r>
              <a:rPr lang="en-US" i="1" dirty="0" smtClean="0"/>
              <a:t>y </a:t>
            </a:r>
            <a:r>
              <a:rPr lang="en-US" dirty="0" smtClean="0"/>
              <a:t> </a:t>
            </a:r>
            <a:r>
              <a:rPr lang="en-US" u="sng" dirty="0" smtClean="0"/>
              <a:t>        </a:t>
            </a:r>
            <a:r>
              <a:rPr lang="en-US" dirty="0" smtClean="0"/>
              <a:t>= </a:t>
            </a:r>
            <a:r>
              <a:rPr lang="en-US" i="1" u="sng" dirty="0" smtClean="0"/>
              <a:t>   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u="sng" dirty="0" smtClean="0"/>
              <a:t>    </a:t>
            </a:r>
            <a:r>
              <a:rPr lang="en-US" dirty="0" smtClean="0"/>
              <a:t>)</a:t>
            </a:r>
            <a:endParaRPr lang="en-US" b="1" dirty="0" smtClean="0"/>
          </a:p>
          <a:p>
            <a:pPr marL="624078" indent="-514350">
              <a:buAutoNum type="arabicPeriod"/>
            </a:pPr>
            <a:endParaRPr lang="en-US" b="1" dirty="0" smtClean="0"/>
          </a:p>
          <a:p>
            <a:pPr marL="624078" indent="-514350"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The equation in point-slope form of the line is </a:t>
            </a:r>
            <a:r>
              <a:rPr lang="en-US" u="sng" dirty="0" smtClean="0"/>
              <a:t>						</a:t>
            </a:r>
            <a:r>
              <a:rPr lang="en-US" dirty="0" smtClean="0"/>
              <a:t>.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36062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2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361657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-4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3740" y="361657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2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18030" y="359898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-4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413376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5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9000" y="359312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5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23890" y="4790255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+ 4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43800" y="478301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5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17170" y="483577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2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5892225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70C0"/>
                </a:solidFill>
              </a:rPr>
              <a:t>y</a:t>
            </a:r>
            <a:r>
              <a:rPr lang="en-US" sz="3200" b="1" dirty="0" smtClean="0">
                <a:solidFill>
                  <a:srgbClr val="0070C0"/>
                </a:solidFill>
              </a:rPr>
              <a:t> + 4 = 5(</a:t>
            </a:r>
            <a:r>
              <a:rPr lang="en-US" sz="3200" b="1" i="1" dirty="0" smtClean="0">
                <a:solidFill>
                  <a:srgbClr val="0070C0"/>
                </a:solidFill>
              </a:rPr>
              <a:t>x</a:t>
            </a:r>
            <a:r>
              <a:rPr lang="en-US" sz="3200" b="1" dirty="0" smtClean="0">
                <a:solidFill>
                  <a:srgbClr val="0070C0"/>
                </a:solidFill>
              </a:rPr>
              <a:t> – 2)</a:t>
            </a:r>
            <a:endParaRPr lang="en-US" sz="32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106</a:t>
            </a:r>
            <a:br>
              <a:rPr lang="en-US" dirty="0" smtClean="0"/>
            </a:br>
            <a:r>
              <a:rPr lang="en-US" b="1" dirty="0" smtClean="0"/>
              <a:t>WRITING EQUATIONS OF LINES</a:t>
            </a:r>
            <a:endParaRPr lang="en-US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525780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3200" b="1" baseline="0" dirty="0" smtClean="0"/>
                        <a:t>1.</a:t>
                      </a:r>
                    </a:p>
                    <a:p>
                      <a:pPr marL="342900" indent="-342900">
                        <a:buNone/>
                      </a:pPr>
                      <a:endParaRPr lang="en-US" sz="3200" b="1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sz="2700" b="1" baseline="0" dirty="0" smtClean="0"/>
                        <a:t>Use slope-intercept form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sz="3200" b="0" baseline="0" dirty="0" smtClean="0"/>
                    </a:p>
                    <a:p>
                      <a:pPr marL="342900" indent="-342900" algn="ctr">
                        <a:buNone/>
                      </a:pPr>
                      <a:r>
                        <a:rPr lang="en-US" sz="3200" b="0" i="1" dirty="0" smtClean="0"/>
                        <a:t>y</a:t>
                      </a:r>
                      <a:r>
                        <a:rPr lang="en-US" sz="3200" b="0" i="0" dirty="0" smtClean="0"/>
                        <a:t> = </a:t>
                      </a:r>
                      <a:r>
                        <a:rPr lang="en-US" sz="3200" b="0" i="1" dirty="0" err="1" smtClean="0"/>
                        <a:t>mx</a:t>
                      </a:r>
                      <a:r>
                        <a:rPr lang="en-US" sz="3200" b="0" i="1" dirty="0" smtClean="0"/>
                        <a:t> </a:t>
                      </a:r>
                      <a:r>
                        <a:rPr lang="en-US" sz="3200" b="0" i="0" dirty="0" smtClean="0"/>
                        <a:t>+ </a:t>
                      </a:r>
                      <a:r>
                        <a:rPr lang="en-US" sz="3200" b="0" i="1" dirty="0" smtClean="0"/>
                        <a:t>b</a:t>
                      </a:r>
                      <a:endParaRPr lang="en-US" sz="3200" b="0" i="0" dirty="0" smtClean="0"/>
                    </a:p>
                    <a:p>
                      <a:pPr marL="342900" indent="-342900" algn="l">
                        <a:buNone/>
                      </a:pPr>
                      <a:endParaRPr lang="en-US" sz="3200" b="0" i="0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en-US" sz="3200" b="0" i="0" dirty="0" smtClean="0"/>
                        <a:t>If you are given the</a:t>
                      </a:r>
                    </a:p>
                    <a:p>
                      <a:pPr marL="342900" indent="-342900" algn="l">
                        <a:buNone/>
                      </a:pPr>
                      <a:endParaRPr lang="en-US" sz="3200" b="0" i="0" dirty="0" smtClean="0"/>
                    </a:p>
                    <a:p>
                      <a:pPr marL="342900" indent="-342900" algn="l">
                        <a:buNone/>
                      </a:pPr>
                      <a:endParaRPr lang="en-US" sz="3200" b="0" i="0" dirty="0" smtClean="0"/>
                    </a:p>
                    <a:p>
                      <a:pPr marL="342900" indent="-342900" algn="l">
                        <a:buNone/>
                      </a:pPr>
                      <a:endParaRPr lang="en-US" sz="3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baseline="0" dirty="0" smtClean="0"/>
                        <a:t>2.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100" b="1" baseline="0" dirty="0" smtClean="0"/>
                        <a:t>Use point-slope form</a:t>
                      </a:r>
                    </a:p>
                    <a:p>
                      <a:endParaRPr lang="en-US" sz="3100" b="1" baseline="0" dirty="0" smtClean="0"/>
                    </a:p>
                    <a:p>
                      <a:pPr algn="ctr"/>
                      <a:r>
                        <a:rPr lang="en-US" sz="3200" b="0" i="1" dirty="0" smtClean="0"/>
                        <a:t>y</a:t>
                      </a:r>
                      <a:r>
                        <a:rPr lang="en-US" sz="3200" b="0" dirty="0" smtClean="0"/>
                        <a:t> - </a:t>
                      </a:r>
                      <a:r>
                        <a:rPr lang="en-US" sz="3200" b="0" i="1" dirty="0" smtClean="0"/>
                        <a:t>y</a:t>
                      </a:r>
                      <a:r>
                        <a:rPr lang="en-US" sz="3200" b="0" i="1" baseline="-25000" dirty="0" smtClean="0"/>
                        <a:t>1</a:t>
                      </a:r>
                      <a:r>
                        <a:rPr lang="en-US" sz="3200" b="0" dirty="0" smtClean="0"/>
                        <a:t> = </a:t>
                      </a:r>
                      <a:r>
                        <a:rPr lang="en-US" sz="3200" b="0" i="1" dirty="0" smtClean="0"/>
                        <a:t>m</a:t>
                      </a:r>
                      <a:r>
                        <a:rPr lang="en-US" sz="3200" b="0" dirty="0" smtClean="0"/>
                        <a:t>(</a:t>
                      </a:r>
                      <a:r>
                        <a:rPr lang="en-US" sz="3200" b="0" i="1" dirty="0" smtClean="0"/>
                        <a:t>x</a:t>
                      </a:r>
                      <a:r>
                        <a:rPr lang="en-US" sz="3200" b="0" dirty="0" smtClean="0"/>
                        <a:t> - </a:t>
                      </a:r>
                      <a:r>
                        <a:rPr lang="en-US" sz="3200" b="0" i="1" dirty="0" smtClean="0"/>
                        <a:t>x</a:t>
                      </a:r>
                      <a:r>
                        <a:rPr lang="en-US" sz="3200" b="0" i="1" baseline="-25000" dirty="0" smtClean="0"/>
                        <a:t>1</a:t>
                      </a:r>
                      <a:r>
                        <a:rPr lang="en-US" sz="3200" b="0" dirty="0" smtClean="0"/>
                        <a:t>)</a:t>
                      </a:r>
                    </a:p>
                    <a:p>
                      <a:pPr algn="ctr"/>
                      <a:endParaRPr lang="en-US" sz="3200" b="0" dirty="0" smtClean="0"/>
                    </a:p>
                    <a:p>
                      <a:pPr algn="l"/>
                      <a:r>
                        <a:rPr lang="en-US" sz="3200" b="0" dirty="0" smtClean="0"/>
                        <a:t>If you are given</a:t>
                      </a:r>
                    </a:p>
                    <a:p>
                      <a:pPr algn="l"/>
                      <a:endParaRPr lang="en-US" sz="32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" y="5029200"/>
            <a:ext cx="472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u="sng" dirty="0" smtClean="0">
                <a:solidFill>
                  <a:schemeClr val="bg1"/>
                </a:solidFill>
              </a:rPr>
              <a:t>								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073949"/>
            <a:ext cx="4114800" cy="147925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u="sng" dirty="0" smtClean="0">
                <a:solidFill>
                  <a:srgbClr val="FFFF00"/>
                </a:solidFill>
                <a:latin typeface="+mj-lt"/>
              </a:rPr>
              <a:t>Slope </a:t>
            </a:r>
            <a:r>
              <a:rPr lang="en-US" sz="3200" i="1" u="sng" dirty="0" smtClean="0">
                <a:solidFill>
                  <a:srgbClr val="FFFF00"/>
                </a:solidFill>
                <a:latin typeface="+mj-lt"/>
              </a:rPr>
              <a:t>m</a:t>
            </a:r>
            <a:r>
              <a:rPr lang="en-US" sz="3200" u="sng" dirty="0" smtClean="0">
                <a:solidFill>
                  <a:srgbClr val="FFFF00"/>
                </a:solidFill>
                <a:latin typeface="+mj-lt"/>
              </a:rPr>
              <a:t> and the </a:t>
            </a:r>
          </a:p>
          <a:p>
            <a:pPr>
              <a:lnSpc>
                <a:spcPct val="150000"/>
              </a:lnSpc>
            </a:pPr>
            <a:r>
              <a:rPr lang="en-US" sz="3200" u="sng" dirty="0" smtClean="0">
                <a:solidFill>
                  <a:srgbClr val="FFFF00"/>
                </a:solidFill>
                <a:latin typeface="+mj-lt"/>
              </a:rPr>
              <a:t>y-intercept </a:t>
            </a:r>
            <a:r>
              <a:rPr lang="en-US" sz="3200" i="1" u="sng" dirty="0" smtClean="0">
                <a:solidFill>
                  <a:srgbClr val="FFFF00"/>
                </a:solidFill>
                <a:latin typeface="+mj-lt"/>
              </a:rPr>
              <a:t>b</a:t>
            </a:r>
            <a:endParaRPr lang="en-US" sz="3200" u="sng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5029200"/>
            <a:ext cx="472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u="sng" dirty="0" smtClean="0">
                <a:solidFill>
                  <a:schemeClr val="bg1"/>
                </a:solidFill>
              </a:rPr>
              <a:t>								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5087815"/>
            <a:ext cx="3657600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u="sng" dirty="0" smtClean="0">
                <a:solidFill>
                  <a:srgbClr val="FFFF00"/>
                </a:solidFill>
                <a:latin typeface="+mj-lt"/>
              </a:rPr>
              <a:t>Slope </a:t>
            </a:r>
            <a:r>
              <a:rPr lang="en-US" sz="3200" i="1" u="sng" dirty="0" smtClean="0">
                <a:solidFill>
                  <a:srgbClr val="FFFF00"/>
                </a:solidFill>
                <a:latin typeface="+mj-lt"/>
              </a:rPr>
              <a:t>m</a:t>
            </a:r>
            <a:r>
              <a:rPr lang="en-US" sz="3200" u="sng" dirty="0" smtClean="0">
                <a:solidFill>
                  <a:srgbClr val="FFFF00"/>
                </a:solidFill>
                <a:latin typeface="+mj-lt"/>
              </a:rPr>
              <a:t> and a</a:t>
            </a:r>
          </a:p>
          <a:p>
            <a:pPr>
              <a:lnSpc>
                <a:spcPct val="150000"/>
              </a:lnSpc>
            </a:pPr>
            <a:r>
              <a:rPr lang="en-US" sz="3200" u="sng" dirty="0" smtClean="0">
                <a:solidFill>
                  <a:srgbClr val="FFFF00"/>
                </a:solidFill>
                <a:latin typeface="+mj-lt"/>
              </a:rPr>
              <a:t>point </a:t>
            </a:r>
            <a:r>
              <a:rPr lang="en-US" sz="3200" u="sng" dirty="0" smtClean="0">
                <a:solidFill>
                  <a:srgbClr val="FFFF00"/>
                </a:solidFill>
              </a:rPr>
              <a:t>(</a:t>
            </a:r>
            <a:r>
              <a:rPr lang="en-US" sz="3200" i="1" u="sng" dirty="0" smtClean="0">
                <a:solidFill>
                  <a:srgbClr val="FFFF00"/>
                </a:solidFill>
              </a:rPr>
              <a:t>x</a:t>
            </a:r>
            <a:r>
              <a:rPr lang="en-US" sz="3200" i="1" u="sng" baseline="-25000" dirty="0" smtClean="0">
                <a:solidFill>
                  <a:srgbClr val="FFFF00"/>
                </a:solidFill>
              </a:rPr>
              <a:t>1</a:t>
            </a:r>
            <a:r>
              <a:rPr lang="en-US" sz="3200" i="1" u="sng" dirty="0" smtClean="0">
                <a:solidFill>
                  <a:srgbClr val="FFFF00"/>
                </a:solidFill>
              </a:rPr>
              <a:t>, y</a:t>
            </a:r>
            <a:r>
              <a:rPr lang="en-US" sz="3200" i="1" u="sng" baseline="-25000" dirty="0" smtClean="0">
                <a:solidFill>
                  <a:srgbClr val="FFFF00"/>
                </a:solidFill>
              </a:rPr>
              <a:t>1</a:t>
            </a:r>
            <a:r>
              <a:rPr lang="en-US" sz="3200" u="sng" dirty="0" smtClean="0">
                <a:solidFill>
                  <a:srgbClr val="FFFF00"/>
                </a:solidFill>
              </a:rPr>
              <a:t>) </a:t>
            </a:r>
            <a:endParaRPr lang="en-US" sz="3200" u="sng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106:  Example 3</a:t>
            </a:r>
            <a:br>
              <a:rPr lang="en-US" dirty="0" smtClean="0"/>
            </a:br>
            <a:r>
              <a:rPr lang="en-US" dirty="0" smtClean="0"/>
              <a:t>Use Point Slope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7433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Write in slope-intercept form the equation of the line that passes through the point </a:t>
            </a:r>
            <a:r>
              <a:rPr lang="en-US" dirty="0" smtClean="0">
                <a:solidFill>
                  <a:srgbClr val="0070C0"/>
                </a:solidFill>
              </a:rPr>
              <a:t>(-2, 5)</a:t>
            </a:r>
            <a:r>
              <a:rPr lang="en-US" dirty="0" smtClean="0"/>
              <a:t> with slope </a:t>
            </a:r>
            <a:r>
              <a:rPr lang="en-US" dirty="0" smtClean="0">
                <a:solidFill>
                  <a:srgbClr val="0070C0"/>
                </a:solidFill>
              </a:rPr>
              <a:t>-3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Solution</a:t>
            </a:r>
          </a:p>
          <a:p>
            <a:pPr marL="624078" indent="-514350">
              <a:lnSpc>
                <a:spcPct val="160000"/>
              </a:lnSpc>
              <a:buAutoNum type="arabicPeriod"/>
            </a:pPr>
            <a:r>
              <a:rPr lang="en-US" b="1" dirty="0" smtClean="0"/>
              <a:t>Write</a:t>
            </a:r>
            <a:r>
              <a:rPr lang="en-US" dirty="0" smtClean="0"/>
              <a:t> the point-slope form.		</a:t>
            </a:r>
            <a:r>
              <a:rPr lang="en-US" i="1" dirty="0" smtClean="0"/>
              <a:t>y</a:t>
            </a:r>
            <a:r>
              <a:rPr lang="en-US" dirty="0" smtClean="0"/>
              <a:t> - 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 smtClean="0"/>
              <a:t> = </a:t>
            </a:r>
            <a:r>
              <a:rPr lang="en-US" i="1" dirty="0" smtClean="0"/>
              <a:t>m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)</a:t>
            </a:r>
            <a:endParaRPr lang="en-US" b="1" dirty="0" smtClean="0"/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en-US" b="1" dirty="0" smtClean="0"/>
              <a:t>Substitute </a:t>
            </a:r>
            <a:r>
              <a:rPr lang="en-US" u="sng" dirty="0" smtClean="0"/>
              <a:t>    </a:t>
            </a:r>
            <a:r>
              <a:rPr lang="en-US" dirty="0" smtClean="0"/>
              <a:t> for 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, </a:t>
            </a:r>
            <a:r>
              <a:rPr lang="en-US" u="sng" dirty="0" smtClean="0"/>
              <a:t>     </a:t>
            </a:r>
            <a:r>
              <a:rPr lang="en-US" dirty="0" smtClean="0"/>
              <a:t> for 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 smtClean="0"/>
              <a:t>,	      </a:t>
            </a:r>
            <a:r>
              <a:rPr lang="en-US" i="1" dirty="0" smtClean="0"/>
              <a:t>y</a:t>
            </a:r>
            <a:r>
              <a:rPr lang="en-US" dirty="0" smtClean="0"/>
              <a:t> - </a:t>
            </a:r>
            <a:r>
              <a:rPr lang="en-US" i="1" u="sng" dirty="0" smtClean="0"/>
              <a:t>     </a:t>
            </a:r>
            <a:r>
              <a:rPr lang="en-US" dirty="0" smtClean="0"/>
              <a:t> = </a:t>
            </a:r>
            <a:r>
              <a:rPr lang="en-US" i="1" u="sng" dirty="0" smtClean="0"/>
              <a:t>    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u="sng" dirty="0" smtClean="0"/>
              <a:t>     </a:t>
            </a:r>
            <a:r>
              <a:rPr lang="en-US" dirty="0" smtClean="0"/>
              <a:t>) and </a:t>
            </a:r>
            <a:r>
              <a:rPr lang="en-US" u="sng" dirty="0" smtClean="0"/>
              <a:t>     </a:t>
            </a:r>
            <a:r>
              <a:rPr lang="en-US" dirty="0" smtClean="0"/>
              <a:t> for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marL="624078" indent="-514350">
              <a:lnSpc>
                <a:spcPct val="170000"/>
              </a:lnSpc>
              <a:buFont typeface="Georgia"/>
              <a:buAutoNum type="arabicPeriod"/>
            </a:pPr>
            <a:r>
              <a:rPr lang="en-US" b="1" dirty="0" smtClean="0"/>
              <a:t>Simplify</a:t>
            </a:r>
            <a:r>
              <a:rPr lang="en-US" dirty="0" smtClean="0"/>
              <a:t> the equation.		          </a:t>
            </a:r>
            <a:r>
              <a:rPr lang="en-US" i="1" dirty="0" smtClean="0"/>
              <a:t>y </a:t>
            </a:r>
            <a:r>
              <a:rPr lang="en-US" dirty="0" smtClean="0"/>
              <a:t> </a:t>
            </a:r>
            <a:r>
              <a:rPr lang="en-US" u="sng" dirty="0" smtClean="0"/>
              <a:t>        </a:t>
            </a:r>
            <a:r>
              <a:rPr lang="en-US" dirty="0" smtClean="0"/>
              <a:t>= </a:t>
            </a:r>
            <a:r>
              <a:rPr lang="en-US" i="1" u="sng" dirty="0" smtClean="0"/>
              <a:t>    </a:t>
            </a:r>
            <a:r>
              <a:rPr lang="en-US" dirty="0" smtClean="0"/>
              <a:t>(</a:t>
            </a:r>
            <a:r>
              <a:rPr lang="en-US" i="1" dirty="0" smtClean="0"/>
              <a:t>x </a:t>
            </a:r>
            <a:r>
              <a:rPr lang="en-US" dirty="0" smtClean="0"/>
              <a:t>  </a:t>
            </a:r>
            <a:r>
              <a:rPr lang="en-US" i="1" u="sng" dirty="0" smtClean="0"/>
              <a:t>    </a:t>
            </a:r>
            <a:r>
              <a:rPr lang="en-US" dirty="0" smtClean="0"/>
              <a:t>)</a:t>
            </a:r>
            <a:endParaRPr lang="en-US" b="1" dirty="0" smtClean="0"/>
          </a:p>
          <a:p>
            <a:pPr marL="2498598" lvl="8" indent="-514350">
              <a:lnSpc>
                <a:spcPct val="170000"/>
              </a:lnSpc>
              <a:buAutoNum type="arabicPeriod"/>
            </a:pPr>
            <a:r>
              <a:rPr lang="en-US" dirty="0" smtClean="0"/>
              <a:t>Continued on next slide!</a:t>
            </a:r>
          </a:p>
          <a:p>
            <a:pPr>
              <a:buNone/>
            </a:pP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379785" y="41148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-2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77200" y="41396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-2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404584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5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65275" y="40517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5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01615" y="471405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-3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10045" y="40386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-3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05600" y="541744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-5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44155" y="544088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-3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94785" y="549364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+ 2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106:  Example 3</a:t>
            </a:r>
            <a:br>
              <a:rPr lang="en-US" dirty="0" smtClean="0"/>
            </a:br>
            <a:r>
              <a:rPr lang="en-US" dirty="0" smtClean="0"/>
              <a:t>Use Point Slope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pPr marL="624078" indent="-514350">
              <a:buNone/>
            </a:pPr>
            <a:r>
              <a:rPr lang="en-US" i="1" dirty="0" smtClean="0"/>
              <a:t>Write in slope-intercept form the equation of the line that passes through the point </a:t>
            </a:r>
            <a:r>
              <a:rPr lang="en-US" i="1" dirty="0" smtClean="0">
                <a:solidFill>
                  <a:srgbClr val="0070C0"/>
                </a:solidFill>
              </a:rPr>
              <a:t>(-2, 5) </a:t>
            </a:r>
            <a:r>
              <a:rPr lang="en-US" i="1" dirty="0" smtClean="0"/>
              <a:t>with slope </a:t>
            </a:r>
            <a:r>
              <a:rPr lang="en-US" i="1" dirty="0" smtClean="0">
                <a:solidFill>
                  <a:srgbClr val="0070C0"/>
                </a:solidFill>
              </a:rPr>
              <a:t>-3</a:t>
            </a:r>
            <a:r>
              <a:rPr lang="en-US" i="1" dirty="0" smtClean="0"/>
              <a:t>.</a:t>
            </a:r>
          </a:p>
          <a:p>
            <a:pPr marL="624078" indent="-514350">
              <a:buNone/>
            </a:pPr>
            <a:endParaRPr lang="en-US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624078" indent="-514350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3.  </a:t>
            </a:r>
            <a:r>
              <a:rPr lang="en-US" b="1" dirty="0" smtClean="0"/>
              <a:t>Simplify</a:t>
            </a:r>
            <a:r>
              <a:rPr lang="en-US" dirty="0" smtClean="0"/>
              <a:t> the equation.		       </a:t>
            </a:r>
            <a:r>
              <a:rPr lang="en-US" i="1" dirty="0" smtClean="0"/>
              <a:t>y </a:t>
            </a:r>
            <a:r>
              <a:rPr lang="en-US" dirty="0" smtClean="0"/>
              <a:t> - </a:t>
            </a: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smtClean="0">
                <a:solidFill>
                  <a:srgbClr val="0070C0"/>
                </a:solidFill>
              </a:rPr>
              <a:t>5</a:t>
            </a:r>
            <a:r>
              <a:rPr lang="en-US" u="sng" dirty="0" smtClean="0"/>
              <a:t> </a:t>
            </a:r>
            <a:r>
              <a:rPr lang="en-US" dirty="0" smtClean="0"/>
              <a:t>= </a:t>
            </a:r>
            <a:r>
              <a:rPr lang="en-US" i="1" u="sng" dirty="0" smtClean="0"/>
              <a:t> </a:t>
            </a:r>
            <a:r>
              <a:rPr lang="en-US" i="1" u="sng" dirty="0" smtClean="0">
                <a:solidFill>
                  <a:srgbClr val="0070C0"/>
                </a:solidFill>
              </a:rPr>
              <a:t>-3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u="sng" dirty="0" smtClean="0">
                <a:solidFill>
                  <a:srgbClr val="0070C0"/>
                </a:solidFill>
              </a:rPr>
              <a:t>+2</a:t>
            </a:r>
            <a:r>
              <a:rPr lang="en-US" dirty="0" smtClean="0"/>
              <a:t>)</a:t>
            </a:r>
            <a:endParaRPr lang="en-US" b="1" dirty="0" smtClean="0"/>
          </a:p>
          <a:p>
            <a:pPr marL="624078" indent="-514350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4.  </a:t>
            </a:r>
            <a:r>
              <a:rPr lang="en-US" b="1" dirty="0" smtClean="0"/>
              <a:t>Distribute</a:t>
            </a:r>
            <a:r>
              <a:rPr lang="en-US" dirty="0" smtClean="0"/>
              <a:t> the </a:t>
            </a:r>
            <a:r>
              <a:rPr lang="en-US" u="sng" dirty="0" smtClean="0"/>
              <a:t>	</a:t>
            </a:r>
            <a:r>
              <a:rPr lang="en-US" dirty="0" smtClean="0"/>
              <a:t>.		   </a:t>
            </a:r>
            <a:r>
              <a:rPr lang="en-US" i="1" dirty="0" smtClean="0"/>
              <a:t>y </a:t>
            </a:r>
            <a:r>
              <a:rPr lang="en-US" dirty="0" smtClean="0"/>
              <a:t> - </a:t>
            </a:r>
            <a:r>
              <a:rPr lang="en-US" u="sng" dirty="0" smtClean="0"/>
              <a:t>    </a:t>
            </a:r>
            <a:r>
              <a:rPr lang="en-US" dirty="0" smtClean="0"/>
              <a:t>= </a:t>
            </a:r>
            <a:r>
              <a:rPr lang="en-US" u="sng" dirty="0" smtClean="0"/>
              <a:t>  		</a:t>
            </a:r>
            <a:endParaRPr lang="en-US" b="1" dirty="0" smtClean="0"/>
          </a:p>
          <a:p>
            <a:pPr marL="624078" indent="-514350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5. 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u="sng" dirty="0" smtClean="0"/>
              <a:t>	</a:t>
            </a:r>
            <a:r>
              <a:rPr lang="en-US" dirty="0" smtClean="0"/>
              <a:t> to each side.		   </a:t>
            </a:r>
            <a:r>
              <a:rPr lang="en-US" i="1" dirty="0" smtClean="0"/>
              <a:t>y = </a:t>
            </a:r>
            <a:r>
              <a:rPr lang="en-US" i="1" u="sng" dirty="0" smtClean="0"/>
              <a:t>			</a:t>
            </a:r>
            <a:endParaRPr lang="en-US" b="1" dirty="0" smtClean="0"/>
          </a:p>
          <a:p>
            <a:pPr marL="624078" indent="-514350">
              <a:buNone/>
            </a:pPr>
            <a:endParaRPr lang="en-US" b="1" dirty="0" smtClean="0"/>
          </a:p>
          <a:p>
            <a:pPr marL="624078" indent="-514350">
              <a:lnSpc>
                <a:spcPct val="150000"/>
              </a:lnSpc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 The equation of the line in slope-intercept form is </a:t>
            </a:r>
            <a:r>
              <a:rPr lang="en-US" i="1" dirty="0" smtClean="0"/>
              <a:t>y = </a:t>
            </a:r>
            <a:r>
              <a:rPr lang="en-US" i="1" u="sng" dirty="0" smtClean="0"/>
              <a:t>			</a:t>
            </a:r>
            <a:r>
              <a:rPr lang="en-US" i="1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35814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-3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359898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5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4200" y="35814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-3</a:t>
            </a:r>
            <a:r>
              <a:rPr lang="en-US" sz="3200" b="1" i="1" dirty="0" smtClean="0">
                <a:solidFill>
                  <a:srgbClr val="0070C0"/>
                </a:solidFill>
              </a:rPr>
              <a:t>x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0" y="3487615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-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07215" y="363415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6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4267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5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59414" y="4267200"/>
            <a:ext cx="855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-3</a:t>
            </a:r>
            <a:r>
              <a:rPr lang="en-US" sz="3200" b="1" i="1" dirty="0" smtClean="0">
                <a:solidFill>
                  <a:srgbClr val="0070C0"/>
                </a:solidFill>
              </a:rPr>
              <a:t>x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73214" y="6044625"/>
            <a:ext cx="1541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-3</a:t>
            </a:r>
            <a:r>
              <a:rPr lang="en-US" sz="3200" b="1" i="1" dirty="0" smtClean="0">
                <a:solidFill>
                  <a:srgbClr val="0070C0"/>
                </a:solidFill>
              </a:rPr>
              <a:t>x - 1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5214" y="4267200"/>
            <a:ext cx="1541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70C0"/>
                </a:solidFill>
              </a:rPr>
              <a:t>- 1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Autofit/>
          </a:bodyPr>
          <a:lstStyle/>
          <a:p>
            <a:r>
              <a:rPr lang="en-US" sz="2500" dirty="0" smtClean="0"/>
              <a:t>p. 107:  Checkpoint</a:t>
            </a:r>
            <a:br>
              <a:rPr lang="en-US" sz="2500" dirty="0" smtClean="0"/>
            </a:br>
            <a:r>
              <a:rPr lang="en-US" sz="2500" dirty="0" smtClean="0"/>
              <a:t>Write in </a:t>
            </a:r>
            <a:r>
              <a:rPr lang="en-US" sz="2500" dirty="0" smtClean="0">
                <a:solidFill>
                  <a:srgbClr val="FFFF00"/>
                </a:solidFill>
              </a:rPr>
              <a:t>point-slope form</a:t>
            </a:r>
            <a:r>
              <a:rPr lang="en-US" sz="2500" dirty="0" smtClean="0"/>
              <a:t> the equation of the line that passes through the given point and has the given slope.  Then rewrite the equation in </a:t>
            </a:r>
            <a:r>
              <a:rPr lang="en-US" sz="2500" dirty="0" smtClean="0">
                <a:solidFill>
                  <a:srgbClr val="99FF33"/>
                </a:solidFill>
              </a:rPr>
              <a:t>slope-intercept form</a:t>
            </a:r>
            <a:r>
              <a:rPr lang="en-US" sz="2500" dirty="0" smtClean="0"/>
              <a:t>.</a:t>
            </a:r>
            <a:endParaRPr lang="en-US" sz="25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2133600"/>
          <a:ext cx="91440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800" dirty="0" smtClean="0"/>
                        <a:t>3.</a:t>
                      </a:r>
                      <a:r>
                        <a:rPr lang="en-US" sz="3800" b="0" dirty="0" smtClean="0"/>
                        <a:t>  </a:t>
                      </a:r>
                      <a:r>
                        <a:rPr lang="en-US" sz="3800" b="0" dirty="0" smtClean="0"/>
                        <a:t>(-3, -5), </a:t>
                      </a:r>
                      <a:r>
                        <a:rPr lang="en-US" sz="3800" b="0" i="1" dirty="0" smtClean="0"/>
                        <a:t>m </a:t>
                      </a:r>
                      <a:r>
                        <a:rPr lang="en-US" sz="3800" b="0" dirty="0" smtClean="0"/>
                        <a:t>= 2</a:t>
                      </a:r>
                      <a:endParaRPr lang="en-US" sz="3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42950" indent="-742950">
                        <a:buAutoNum type="arabicPeriod" startAt="4"/>
                      </a:pPr>
                      <a:r>
                        <a:rPr lang="en-US" sz="3800" b="0" dirty="0" smtClean="0"/>
                        <a:t>(-1, 9),</a:t>
                      </a:r>
                      <a:r>
                        <a:rPr lang="en-US" sz="3800" b="0" baseline="0" dirty="0" smtClean="0"/>
                        <a:t> </a:t>
                      </a:r>
                      <a:r>
                        <a:rPr lang="en-US" sz="3800" b="0" i="1" baseline="0" dirty="0" smtClean="0"/>
                        <a:t>m</a:t>
                      </a:r>
                      <a:r>
                        <a:rPr lang="en-US" sz="3800" b="0" i="0" baseline="0" dirty="0" smtClean="0"/>
                        <a:t> = -2</a:t>
                      </a:r>
                    </a:p>
                    <a:p>
                      <a:pPr marL="742950" indent="-742950">
                        <a:buAutoNum type="arabicPeriod" startAt="4"/>
                      </a:pPr>
                      <a:endParaRPr lang="en-US" sz="3800" b="0" i="0" baseline="0" dirty="0" smtClean="0"/>
                    </a:p>
                    <a:p>
                      <a:pPr marL="742950" indent="-742950">
                        <a:buAutoNum type="arabicPeriod" startAt="4"/>
                      </a:pPr>
                      <a:endParaRPr lang="en-US" sz="3800" b="0" i="0" baseline="0" dirty="0" smtClean="0"/>
                    </a:p>
                    <a:p>
                      <a:pPr marL="742950" indent="-742950">
                        <a:buAutoNum type="arabicPeriod" startAt="4"/>
                      </a:pPr>
                      <a:endParaRPr lang="en-US" sz="3800" b="0" i="0" baseline="0" dirty="0" smtClean="0"/>
                    </a:p>
                    <a:p>
                      <a:pPr marL="742950" indent="-742950">
                        <a:buAutoNum type="arabicPeriod" startAt="4"/>
                      </a:pPr>
                      <a:endParaRPr lang="en-US" sz="3800" b="0" i="0" baseline="0" dirty="0" smtClean="0"/>
                    </a:p>
                    <a:p>
                      <a:pPr marL="742950" indent="-742950">
                        <a:buAutoNum type="arabicPeriod" startAt="4"/>
                      </a:pPr>
                      <a:endParaRPr lang="en-US" sz="3800" b="0" i="0" baseline="0" dirty="0" smtClean="0"/>
                    </a:p>
                    <a:p>
                      <a:pPr marL="742950" indent="-742950">
                        <a:buAutoNum type="arabicPeriod" startAt="4"/>
                      </a:pPr>
                      <a:endParaRPr lang="en-US" sz="3800" b="0" i="0" baseline="0" dirty="0" smtClean="0"/>
                    </a:p>
                    <a:p>
                      <a:pPr marL="742950" indent="-742950">
                        <a:buNone/>
                      </a:pPr>
                      <a:endParaRPr lang="en-US" sz="3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6800" y="37338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FFFF00"/>
                </a:solidFill>
              </a:rPr>
              <a:t>y + 5 = 2(x + 3)</a:t>
            </a:r>
            <a:endParaRPr lang="en-US" sz="3200" i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6120825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99FF33"/>
                </a:solidFill>
              </a:rPr>
              <a:t>y </a:t>
            </a:r>
            <a:r>
              <a:rPr lang="en-US" sz="3200" i="1" dirty="0" smtClean="0">
                <a:solidFill>
                  <a:srgbClr val="99FF33"/>
                </a:solidFill>
              </a:rPr>
              <a:t>= </a:t>
            </a:r>
            <a:r>
              <a:rPr lang="en-US" sz="3200" dirty="0" smtClean="0">
                <a:solidFill>
                  <a:srgbClr val="99FF33"/>
                </a:solidFill>
              </a:rPr>
              <a:t>2</a:t>
            </a:r>
            <a:r>
              <a:rPr lang="en-US" sz="3200" i="1" dirty="0" smtClean="0">
                <a:solidFill>
                  <a:srgbClr val="99FF33"/>
                </a:solidFill>
              </a:rPr>
              <a:t>x</a:t>
            </a:r>
            <a:r>
              <a:rPr lang="en-US" sz="3200" dirty="0" smtClean="0">
                <a:solidFill>
                  <a:srgbClr val="99FF33"/>
                </a:solidFill>
              </a:rPr>
              <a:t> + 1</a:t>
            </a:r>
            <a:endParaRPr lang="en-US" sz="3200" dirty="0">
              <a:solidFill>
                <a:srgbClr val="99FF33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876300" y="5219700"/>
            <a:ext cx="2819400" cy="0"/>
          </a:xfrm>
          <a:prstGeom prst="line">
            <a:avLst/>
          </a:prstGeom>
          <a:ln w="508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15000" y="3716215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FFFF00"/>
                </a:solidFill>
              </a:rPr>
              <a:t>y - 9 </a:t>
            </a:r>
            <a:r>
              <a:rPr lang="en-US" sz="3200" i="1" smtClean="0">
                <a:solidFill>
                  <a:srgbClr val="FFFF00"/>
                </a:solidFill>
              </a:rPr>
              <a:t>= </a:t>
            </a:r>
            <a:r>
              <a:rPr lang="en-US" sz="3200" i="1" smtClean="0">
                <a:solidFill>
                  <a:srgbClr val="FFFF00"/>
                </a:solidFill>
              </a:rPr>
              <a:t>-2(x </a:t>
            </a:r>
            <a:r>
              <a:rPr lang="en-US" sz="3200" i="1" dirty="0" smtClean="0">
                <a:solidFill>
                  <a:srgbClr val="FFFF00"/>
                </a:solidFill>
              </a:rPr>
              <a:t>+ 1)</a:t>
            </a:r>
            <a:endParaRPr lang="en-US" sz="3200" i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83215" y="6113585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99FF33"/>
                </a:solidFill>
              </a:rPr>
              <a:t>y </a:t>
            </a:r>
            <a:r>
              <a:rPr lang="en-US" sz="3200" i="1" dirty="0" smtClean="0">
                <a:solidFill>
                  <a:srgbClr val="99FF33"/>
                </a:solidFill>
              </a:rPr>
              <a:t>= </a:t>
            </a:r>
            <a:r>
              <a:rPr lang="en-US" sz="3200" dirty="0" smtClean="0">
                <a:solidFill>
                  <a:srgbClr val="99FF33"/>
                </a:solidFill>
              </a:rPr>
              <a:t>-2</a:t>
            </a:r>
            <a:r>
              <a:rPr lang="en-US" sz="3200" i="1" dirty="0" smtClean="0">
                <a:solidFill>
                  <a:srgbClr val="99FF33"/>
                </a:solidFill>
              </a:rPr>
              <a:t>x</a:t>
            </a:r>
            <a:r>
              <a:rPr lang="en-US" sz="3200" dirty="0" smtClean="0">
                <a:solidFill>
                  <a:srgbClr val="99FF33"/>
                </a:solidFill>
              </a:rPr>
              <a:t> + 7</a:t>
            </a:r>
            <a:endParaRPr lang="en-US" sz="3200" dirty="0">
              <a:solidFill>
                <a:srgbClr val="99FF33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5448299" y="5260730"/>
            <a:ext cx="2819400" cy="0"/>
          </a:xfrm>
          <a:prstGeom prst="line">
            <a:avLst/>
          </a:prstGeom>
          <a:ln w="508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861</TotalTime>
  <Words>542</Words>
  <Application>Microsoft Office PowerPoint</Application>
  <PresentationFormat>On-screen Show (4:3)</PresentationFormat>
  <Paragraphs>184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5.2 Point-Slope Form</vt:lpstr>
      <vt:lpstr>5.2 Vocabulary p. 105</vt:lpstr>
      <vt:lpstr>p. 105  Example 1 Point-Slope Form from a Graph</vt:lpstr>
      <vt:lpstr>p. 105 Checkpoint:  Write the equation of the line in point-slope form. </vt:lpstr>
      <vt:lpstr>p. 106  Example 2 Write an Equation in Point-Slope Form</vt:lpstr>
      <vt:lpstr>P. 106 WRITING EQUATIONS OF LINES</vt:lpstr>
      <vt:lpstr>p. 106:  Example 3 Use Point Slope Form</vt:lpstr>
      <vt:lpstr>p. 106:  Example 3 Use Point Slope Form</vt:lpstr>
      <vt:lpstr>p. 107:  Checkpoint Write in point-slope form the equation of the line that passes through the given point and has the given slope.  Then rewrite the equation in slope-intercept form.</vt:lpstr>
      <vt:lpstr>p. 107:  Example 4 Write an Equation of a Parallel Line</vt:lpstr>
      <vt:lpstr>p. 107:  Example 4 Write an Equation of a Parallel Line</vt:lpstr>
    </vt:vector>
  </TitlesOfParts>
  <Company>ESASD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5.2 Point-Slope Form</dc:title>
  <dc:creator>teacher</dc:creator>
  <cp:lastModifiedBy>teacher</cp:lastModifiedBy>
  <cp:revision>42</cp:revision>
  <dcterms:created xsi:type="dcterms:W3CDTF">2011-04-05T12:16:34Z</dcterms:created>
  <dcterms:modified xsi:type="dcterms:W3CDTF">2011-04-07T12:11:16Z</dcterms:modified>
</cp:coreProperties>
</file>