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0" r:id="rId3"/>
    <p:sldId id="257" r:id="rId4"/>
    <p:sldId id="291" r:id="rId5"/>
    <p:sldId id="258" r:id="rId6"/>
    <p:sldId id="259" r:id="rId7"/>
    <p:sldId id="260" r:id="rId8"/>
    <p:sldId id="292" r:id="rId9"/>
    <p:sldId id="293" r:id="rId10"/>
    <p:sldId id="265" r:id="rId11"/>
    <p:sldId id="263" r:id="rId12"/>
    <p:sldId id="264" r:id="rId13"/>
    <p:sldId id="262" r:id="rId14"/>
    <p:sldId id="261" r:id="rId15"/>
    <p:sldId id="274" r:id="rId16"/>
    <p:sldId id="294" r:id="rId17"/>
    <p:sldId id="275" r:id="rId18"/>
    <p:sldId id="295" r:id="rId19"/>
    <p:sldId id="282" r:id="rId20"/>
    <p:sldId id="279" r:id="rId21"/>
    <p:sldId id="296" r:id="rId22"/>
    <p:sldId id="276" r:id="rId23"/>
    <p:sldId id="277" r:id="rId24"/>
    <p:sldId id="297" r:id="rId25"/>
    <p:sldId id="278" r:id="rId26"/>
    <p:sldId id="280" r:id="rId27"/>
    <p:sldId id="28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1814EB8E-37F0-4282-9B3E-810CDF963155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29027B0D-25FA-4C14-B072-5182ED493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6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7B0D-25FA-4C14-B072-5182ED493A9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57DAD-76D0-421E-BD0C-69069AFCB633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114C-62C8-4D8D-B059-DA4F4525C3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Physical Fitness</a:t>
            </a:r>
            <a:endParaRPr lang="en-US" sz="8000" dirty="0"/>
          </a:p>
        </p:txBody>
      </p:sp>
      <p:pic>
        <p:nvPicPr>
          <p:cNvPr id="1026" name="Picture 2" descr="C:\Users\Holly\AppData\Local\Microsoft\Windows\Temporary Internet Files\Content.IE5\KO8X0W4K\MPj042226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828800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855"/>
            <a:ext cx="8305800" cy="1630362"/>
          </a:xfrm>
        </p:spPr>
        <p:txBody>
          <a:bodyPr>
            <a:noAutofit/>
          </a:bodyPr>
          <a:lstStyle/>
          <a:p>
            <a:r>
              <a:rPr lang="en-US" sz="5400" dirty="0"/>
              <a:t>7</a:t>
            </a:r>
            <a:r>
              <a:rPr lang="en-US" sz="5400" dirty="0" smtClean="0"/>
              <a:t>.  Elements of Fitness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A.	Cardiorespiratory </a:t>
            </a:r>
            <a:r>
              <a:rPr lang="en-US" sz="4400" dirty="0" smtClean="0">
                <a:solidFill>
                  <a:srgbClr val="FF0000"/>
                </a:solidFill>
              </a:rPr>
              <a:t>Endurance</a:t>
            </a: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Ability of heart, lungs, &amp; blood vessels to send fuel &amp; oxygen to the </a:t>
            </a:r>
            <a:r>
              <a:rPr lang="en-US" sz="4400" dirty="0" smtClean="0"/>
              <a:t>tissues </a:t>
            </a:r>
            <a:r>
              <a:rPr lang="en-US" sz="4400" dirty="0" smtClean="0"/>
              <a:t>during long periods of </a:t>
            </a:r>
            <a:r>
              <a:rPr lang="en-US" sz="4400" dirty="0" smtClean="0"/>
              <a:t>moderate to vigorous </a:t>
            </a:r>
            <a:r>
              <a:rPr lang="en-US" sz="4400" dirty="0" smtClean="0"/>
              <a:t>activity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9218" name="Picture 2" descr="C:\Users\Holly\AppData\Local\Microsoft\Windows\Temporary Internet Files\Content.IE5\KO8X0W4K\MPj0433149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378527"/>
            <a:ext cx="137160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7827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7.  Elements of Fitness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B. Muscular </a:t>
            </a:r>
            <a:r>
              <a:rPr lang="en-US" sz="4400" dirty="0" smtClean="0">
                <a:solidFill>
                  <a:srgbClr val="FF0000"/>
                </a:solidFill>
              </a:rPr>
              <a:t>Strength</a:t>
            </a:r>
          </a:p>
          <a:p>
            <a:pPr marL="514350" indent="-514350">
              <a:buNone/>
            </a:pPr>
            <a:r>
              <a:rPr lang="en-US" sz="4400" dirty="0" smtClean="0"/>
              <a:t>	Amount of force a muscle can exert</a:t>
            </a:r>
          </a:p>
          <a:p>
            <a:pPr marL="514350" indent="-514350">
              <a:buNone/>
            </a:pPr>
            <a:r>
              <a:rPr lang="en-US" sz="4400" dirty="0" smtClean="0"/>
              <a:t>	(strong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170" name="Picture 2" descr="C:\Users\Holly\AppData\Local\Microsoft\Windows\Temporary Internet Files\Content.IE5\MUWMAPT7\MCBD07612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419600"/>
            <a:ext cx="2306332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5400" dirty="0"/>
              <a:t>7</a:t>
            </a:r>
            <a:r>
              <a:rPr lang="en-US" sz="5400" dirty="0" smtClean="0"/>
              <a:t>.  Elements of Fitness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058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C.  Muscular </a:t>
            </a:r>
            <a:r>
              <a:rPr lang="en-US" sz="4400" dirty="0" smtClean="0">
                <a:solidFill>
                  <a:srgbClr val="FF0000"/>
                </a:solidFill>
              </a:rPr>
              <a:t>Endurance</a:t>
            </a: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Ability of muscles to </a:t>
            </a:r>
            <a:r>
              <a:rPr lang="en-US" sz="4400" dirty="0" smtClean="0"/>
              <a:t>perform physical </a:t>
            </a:r>
            <a:r>
              <a:rPr lang="en-US" sz="4400" dirty="0" smtClean="0"/>
              <a:t>tasks over a period of time w/o causing </a:t>
            </a:r>
            <a:r>
              <a:rPr lang="en-US" sz="4400" dirty="0" smtClean="0"/>
              <a:t>tiring</a:t>
            </a: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(repeated </a:t>
            </a:r>
            <a:r>
              <a:rPr lang="en-US" sz="4400" dirty="0" smtClean="0"/>
              <a:t>contractions)</a:t>
            </a:r>
            <a:endParaRPr lang="en-US" sz="4400" dirty="0"/>
          </a:p>
        </p:txBody>
      </p:sp>
      <p:pic>
        <p:nvPicPr>
          <p:cNvPr id="8194" name="Picture 2" descr="C:\Users\Holly\AppData\Local\Microsoft\Windows\Temporary Internet Files\Content.IE5\KO8X0W4K\MCj039100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219200"/>
            <a:ext cx="1386041" cy="1758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554162"/>
          </a:xfrm>
        </p:spPr>
        <p:txBody>
          <a:bodyPr>
            <a:noAutofit/>
          </a:bodyPr>
          <a:lstStyle/>
          <a:p>
            <a:r>
              <a:rPr lang="en-US" sz="5400" dirty="0" smtClean="0"/>
              <a:t>7.	Elements of Fitness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D. </a:t>
            </a:r>
            <a:r>
              <a:rPr lang="en-US" sz="4400" dirty="0" smtClean="0">
                <a:solidFill>
                  <a:srgbClr val="FF0000"/>
                </a:solidFill>
              </a:rPr>
              <a:t>Flexibility</a:t>
            </a:r>
            <a:endParaRPr lang="en-US" sz="44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Ability to move a body part through a full range of motion (stretch)</a:t>
            </a:r>
            <a:endParaRPr lang="en-US" sz="4400" dirty="0"/>
          </a:p>
        </p:txBody>
      </p:sp>
      <p:pic>
        <p:nvPicPr>
          <p:cNvPr id="6146" name="Picture 2" descr="C:\Users\Holly\AppData\Local\Microsoft\Windows\Temporary Internet Files\Content.IE5\MJDNFYTU\MPj040887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343400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401762"/>
          </a:xfrm>
        </p:spPr>
        <p:txBody>
          <a:bodyPr>
            <a:noAutofit/>
          </a:bodyPr>
          <a:lstStyle/>
          <a:p>
            <a:r>
              <a:rPr lang="en-US" sz="6000" dirty="0"/>
              <a:t>7</a:t>
            </a:r>
            <a:r>
              <a:rPr lang="en-US" sz="6000" dirty="0" smtClean="0"/>
              <a:t>. Elements of Fitness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239000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E. Body </a:t>
            </a:r>
            <a:r>
              <a:rPr lang="en-US" sz="4400" dirty="0" smtClean="0">
                <a:solidFill>
                  <a:srgbClr val="FF0000"/>
                </a:solidFill>
              </a:rPr>
              <a:t>Composition</a:t>
            </a: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Ratio of body fat to lean body tissue</a:t>
            </a:r>
          </a:p>
          <a:p>
            <a:pPr marL="514350" indent="-514350">
              <a:buNone/>
            </a:pPr>
            <a:r>
              <a:rPr lang="en-US" sz="4400" dirty="0"/>
              <a:t>	</a:t>
            </a:r>
            <a:r>
              <a:rPr lang="en-US" sz="4400" dirty="0" smtClean="0"/>
              <a:t>(muscle, water, bone, etc.)</a:t>
            </a:r>
            <a:endParaRPr lang="en-US" sz="4400" dirty="0"/>
          </a:p>
        </p:txBody>
      </p:sp>
      <p:pic>
        <p:nvPicPr>
          <p:cNvPr id="5122" name="Picture 2" descr="C:\Users\Holly\AppData\Local\Microsoft\Windows\Temporary Internet Files\Content.IE5\KO8X0W4K\MCj024129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5204" y="1676400"/>
            <a:ext cx="207689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8</a:t>
            </a:r>
            <a:r>
              <a:rPr lang="en-US" sz="5400" dirty="0" smtClean="0"/>
              <a:t>.  </a:t>
            </a:r>
            <a:r>
              <a:rPr lang="en-US" sz="5400" dirty="0" smtClean="0"/>
              <a:t>Aerobic Exercise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	</a:t>
            </a: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All rhythmic activities that use large muscle groups for an extended period of time.</a:t>
            </a:r>
            <a:endParaRPr lang="en-US" dirty="0"/>
          </a:p>
        </p:txBody>
      </p:sp>
      <p:pic>
        <p:nvPicPr>
          <p:cNvPr id="18434" name="Picture 2" descr="C:\Users\Holly\AppData\Local\Microsoft\Windows\Temporary Internet Files\Content.IE5\JZ4JMF6G\MCj041254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1811" y="4876800"/>
            <a:ext cx="1489295" cy="1512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6600" dirty="0" smtClean="0"/>
              <a:t>9.	Examples of aerobic exercise: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5259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Jogging</a:t>
            </a:r>
          </a:p>
          <a:p>
            <a:r>
              <a:rPr lang="en-US" sz="4400" dirty="0" smtClean="0"/>
              <a:t>Swimming</a:t>
            </a:r>
          </a:p>
          <a:p>
            <a:r>
              <a:rPr lang="en-US" sz="4400" dirty="0" smtClean="0"/>
              <a:t>Riding a bike</a:t>
            </a:r>
            <a:endParaRPr lang="en-US" sz="4400" dirty="0"/>
          </a:p>
        </p:txBody>
      </p:sp>
      <p:pic>
        <p:nvPicPr>
          <p:cNvPr id="4098" name="Picture 2" descr="C:\Users\holly-eich\AppData\Local\Microsoft\Windows\Temporary Internet Files\Content.IE5\X67DKRQ1\MC90044052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479881"/>
            <a:ext cx="1188027" cy="2851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holly-eich\AppData\Local\Microsoft\Windows\Temporary Internet Files\Content.IE5\NPQ63BOY\MC90028133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14600"/>
            <a:ext cx="2751239" cy="139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holly-eich\AppData\Local\Microsoft\Windows\Temporary Internet Files\Content.IE5\X67DKRQ1\MC9003656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13931"/>
            <a:ext cx="2133600" cy="207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0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10.  </a:t>
            </a:r>
            <a:r>
              <a:rPr lang="en-US" sz="6600" dirty="0" smtClean="0"/>
              <a:t>Anaerobic Exercise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	</a:t>
            </a:r>
            <a:r>
              <a:rPr lang="en-US" sz="4400" dirty="0" smtClean="0"/>
              <a:t>Intense, short </a:t>
            </a:r>
            <a:r>
              <a:rPr lang="en-US" sz="4400" dirty="0" smtClean="0"/>
              <a:t>bursts of activity in which the muscles work so hard that they produce energy w/o using </a:t>
            </a:r>
            <a:r>
              <a:rPr lang="en-US" sz="4400" dirty="0" smtClean="0"/>
              <a:t>oxygen</a:t>
            </a:r>
            <a:endParaRPr lang="en-US" sz="4400" dirty="0" smtClean="0"/>
          </a:p>
        </p:txBody>
      </p:sp>
      <p:pic>
        <p:nvPicPr>
          <p:cNvPr id="19458" name="Picture 2" descr="C:\Users\Holly\AppData\Local\Microsoft\Windows\Temporary Internet Files\Content.IE5\JZ4JMF6G\MCj007879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5181600"/>
            <a:ext cx="2464594" cy="1334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1143000"/>
          </a:xfrm>
        </p:spPr>
        <p:txBody>
          <a:bodyPr>
            <a:noAutofit/>
          </a:bodyPr>
          <a:lstStyle/>
          <a:p>
            <a:r>
              <a:rPr lang="en-US" sz="6600" dirty="0" smtClean="0"/>
              <a:t>11.	Examples of Anaerobic Exercise: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Sprinting</a:t>
            </a:r>
          </a:p>
          <a:p>
            <a:r>
              <a:rPr lang="en-US" sz="4400" dirty="0" smtClean="0"/>
              <a:t>Lifting Weights</a:t>
            </a:r>
            <a:endParaRPr lang="en-US" sz="4400" dirty="0"/>
          </a:p>
        </p:txBody>
      </p:sp>
      <p:pic>
        <p:nvPicPr>
          <p:cNvPr id="5122" name="Picture 2" descr="C:\Users\holly-eich\AppData\Local\Microsoft\Windows\Temporary Internet Files\Content.IE5\ONRXQ0UK\MC9002858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036" y="3733800"/>
            <a:ext cx="1718158" cy="199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holly-eich\AppData\Local\Microsoft\Windows\Temporary Internet Files\Content.IE5\NPQ63BOY\MC9001981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730" y="2618303"/>
            <a:ext cx="2094272" cy="223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600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12.  </a:t>
            </a:r>
            <a:r>
              <a:rPr lang="en-US" sz="5400" dirty="0" smtClean="0"/>
              <a:t>Target Heart Rate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06" y="1524000"/>
            <a:ext cx="8305800" cy="3992563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	</a:t>
            </a:r>
            <a:r>
              <a:rPr lang="en-US" sz="4400" dirty="0" smtClean="0"/>
              <a:t>The ideal range during aerobic activity</a:t>
            </a: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	(burn calories &amp; fat efficiently when your heart rate is within a range during physical activity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6626" name="Picture 2" descr="C:\Users\Holly\AppData\Local\Microsoft\Windows\Temporary Internet Files\Content.IE5\KO8X0W4K\MCj036661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5208118"/>
            <a:ext cx="1589613" cy="1649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1.  Physical Activity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Any form of movement that causes your body to use energy</a:t>
            </a:r>
            <a:endParaRPr lang="en-US" sz="4400" dirty="0"/>
          </a:p>
        </p:txBody>
      </p:sp>
      <p:pic>
        <p:nvPicPr>
          <p:cNvPr id="1026" name="Picture 2" descr="C:\Users\holly-eich\AppData\Local\Microsoft\Windows\Temporary Internet Files\Content.IE5\NPQ63BOY\MC9002298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86200"/>
            <a:ext cx="1648663" cy="177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lly-eich\AppData\Local\Microsoft\Windows\Temporary Internet Files\Content.IE5\X67DKRQ1\MC9003329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92474"/>
            <a:ext cx="1518818" cy="195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6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13.  Warm-up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	</a:t>
            </a:r>
            <a:r>
              <a:rPr lang="en-US" sz="4400" dirty="0" smtClean="0"/>
              <a:t>Gentle cardiovascular activity </a:t>
            </a:r>
            <a:r>
              <a:rPr lang="en-US" sz="4400" dirty="0" smtClean="0"/>
              <a:t>that prepares the muscles for </a:t>
            </a:r>
            <a:r>
              <a:rPr lang="en-US" sz="4400" dirty="0" smtClean="0"/>
              <a:t>work</a:t>
            </a:r>
            <a:endParaRPr lang="en-US" sz="4400" dirty="0"/>
          </a:p>
        </p:txBody>
      </p:sp>
      <p:pic>
        <p:nvPicPr>
          <p:cNvPr id="6146" name="Picture 2" descr="C:\Users\holly-eich\AppData\Local\Microsoft\Windows\Temporary Internet Files\Content.IE5\VQ0L3V1P\MC9000830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390" y="4495800"/>
            <a:ext cx="1819656" cy="161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14.	Workout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The part of an exercise session when you are exercising at your highest peak</a:t>
            </a:r>
            <a:endParaRPr lang="en-US" sz="4400" dirty="0"/>
          </a:p>
        </p:txBody>
      </p:sp>
      <p:pic>
        <p:nvPicPr>
          <p:cNvPr id="7170" name="Picture 2" descr="C:\Users\holly-eich\AppData\Local\Microsoft\Windows\Temporary Internet Files\Content.IE5\X67DKRQ1\MC9001210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68893"/>
            <a:ext cx="3173730" cy="291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409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sz="6600" dirty="0" smtClean="0"/>
              <a:t>15. F.I.T.T.</a:t>
            </a:r>
            <a:r>
              <a:rPr lang="en-US" sz="6600" dirty="0" smtClean="0"/>
              <a:t> Formula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Frequency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How often you do the activity per week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(3-4 times)</a:t>
            </a:r>
            <a:endParaRPr lang="en-US" sz="4400" dirty="0"/>
          </a:p>
        </p:txBody>
      </p:sp>
      <p:pic>
        <p:nvPicPr>
          <p:cNvPr id="20482" name="Picture 2" descr="C:\Users\Holly\AppData\Local\Microsoft\Windows\Temporary Internet Files\Content.IE5\KO8X0W4K\MCj0432664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2672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6600" dirty="0"/>
              <a:t>15. F.I.T.T. Formula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Intensity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How hard you work at the activity during a session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(Target Heart Rate)</a:t>
            </a:r>
            <a:endParaRPr lang="en-US" sz="4400" dirty="0"/>
          </a:p>
        </p:txBody>
      </p:sp>
      <p:pic>
        <p:nvPicPr>
          <p:cNvPr id="21506" name="Picture 2" descr="C:\Users\Holly\AppData\Local\Microsoft\Windows\Temporary Internet Files\Content.IE5\JZ4JMF6G\MCj042448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371600"/>
            <a:ext cx="1803400" cy="1651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15. F.I.T.T.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Type of Activity</a:t>
            </a:r>
          </a:p>
          <a:p>
            <a:pPr marL="0" indent="0">
              <a:buNone/>
            </a:pPr>
            <a:r>
              <a:rPr lang="en-US" sz="4400" dirty="0" smtClean="0"/>
              <a:t>	Vary your activities</a:t>
            </a:r>
            <a:endParaRPr lang="en-US" sz="4400" dirty="0"/>
          </a:p>
        </p:txBody>
      </p:sp>
      <p:pic>
        <p:nvPicPr>
          <p:cNvPr id="8194" name="Picture 2" descr="C:\Users\holly-eich\AppData\Local\Microsoft\Windows\Temporary Internet Files\Content.IE5\NPQ63BOY\MC9003891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0"/>
            <a:ext cx="1902866" cy="14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holly-eich\AppData\Local\Microsoft\Windows\Temporary Internet Files\Content.IE5\NPQ63BOY\MC900390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558145"/>
            <a:ext cx="1817827" cy="147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holly-eich\AppData\Local\Microsoft\Windows\Temporary Internet Files\Content.IE5\NPQ63BOY\MC9003205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85969"/>
            <a:ext cx="1824228" cy="122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holly-eich\AppData\Local\Microsoft\Windows\Temporary Internet Files\Content.IE5\X67DKRQ1\MC9002309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25116"/>
            <a:ext cx="2224135" cy="94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792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782762"/>
          </a:xfrm>
        </p:spPr>
        <p:txBody>
          <a:bodyPr>
            <a:normAutofit/>
          </a:bodyPr>
          <a:lstStyle/>
          <a:p>
            <a:r>
              <a:rPr lang="en-US" sz="6600" dirty="0"/>
              <a:t>15. F.I.T.T. Formula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Time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How much time you devote to a given session</a:t>
            </a:r>
          </a:p>
          <a:p>
            <a:pPr marL="514350" indent="-51435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(20-30 minutes)</a:t>
            </a:r>
            <a:endParaRPr lang="en-US" sz="4400" dirty="0"/>
          </a:p>
        </p:txBody>
      </p:sp>
      <p:pic>
        <p:nvPicPr>
          <p:cNvPr id="22530" name="Picture 2" descr="C:\Users\Holly\AppData\Local\Microsoft\Windows\Temporary Internet Files\Content.IE5\KO8X0W4K\MCj04127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267200"/>
            <a:ext cx="1236492" cy="1740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16.  </a:t>
            </a:r>
            <a:r>
              <a:rPr lang="en-US" sz="6600" dirty="0" smtClean="0"/>
              <a:t>Cool-down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sz="4400" dirty="0" smtClean="0"/>
              <a:t>low-level activity that prepares the body </a:t>
            </a:r>
            <a:r>
              <a:rPr lang="en-US" sz="4400" dirty="0" smtClean="0"/>
              <a:t>to return to a resting state</a:t>
            </a:r>
            <a:endParaRPr lang="en-US" sz="4400" dirty="0"/>
          </a:p>
        </p:txBody>
      </p:sp>
      <p:pic>
        <p:nvPicPr>
          <p:cNvPr id="24578" name="Picture 2" descr="C:\Users\Holly\AppData\Local\Microsoft\Windows\Temporary Internet Files\Content.IE5\JZ4JMF6G\MPj040232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038600"/>
            <a:ext cx="1674772" cy="2093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17.  </a:t>
            </a:r>
            <a:r>
              <a:rPr lang="en-US" sz="6600" dirty="0" smtClean="0"/>
              <a:t>Resting Heart Rate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	Number of times your heart beats </a:t>
            </a:r>
            <a:r>
              <a:rPr lang="en-US" sz="4400" dirty="0" smtClean="0"/>
              <a:t>per minute </a:t>
            </a:r>
            <a:r>
              <a:rPr lang="en-US" sz="4400" dirty="0" smtClean="0"/>
              <a:t>when you are not active</a:t>
            </a:r>
            <a:endParaRPr lang="en-US" sz="4400" dirty="0"/>
          </a:p>
        </p:txBody>
      </p:sp>
      <p:pic>
        <p:nvPicPr>
          <p:cNvPr id="25602" name="Picture 2" descr="C:\Users\Holly\AppData\Local\Microsoft\Windows\Temporary Internet Files\Content.IE5\MUWMAPT7\MCHH01494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495800"/>
            <a:ext cx="1773936" cy="1826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2</a:t>
            </a:r>
            <a:r>
              <a:rPr lang="en-US" sz="6600" dirty="0" smtClean="0"/>
              <a:t>.  </a:t>
            </a:r>
            <a:r>
              <a:rPr lang="en-US" sz="6600" dirty="0" smtClean="0"/>
              <a:t>Physical Fitness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   Ability to carry out daily tasks easily &amp; have enough reserve energy to respond to unexpected demands</a:t>
            </a:r>
            <a:endParaRPr lang="en-US" sz="4400" dirty="0"/>
          </a:p>
        </p:txBody>
      </p:sp>
      <p:pic>
        <p:nvPicPr>
          <p:cNvPr id="3074" name="Picture 2" descr="C:\Users\Holly\AppData\Local\Microsoft\Windows\Temporary Internet Files\Content.IE5\KO8X0W4K\MCj029246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5029200"/>
            <a:ext cx="2521143" cy="1091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3. Exercise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Purposeful physical activity that is planned, structured, &amp; repetitive</a:t>
            </a:r>
          </a:p>
          <a:p>
            <a:r>
              <a:rPr lang="en-US" sz="4400" dirty="0" smtClean="0"/>
              <a:t>It improves or maintains physical fitness</a:t>
            </a:r>
            <a:endParaRPr lang="en-US" sz="4400" dirty="0"/>
          </a:p>
        </p:txBody>
      </p:sp>
      <p:pic>
        <p:nvPicPr>
          <p:cNvPr id="2051" name="Picture 3" descr="C:\Users\holly-eich\AppData\Local\Microsoft\Windows\Temporary Internet Files\Content.IE5\X67DKRQ1\MC900389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532" y="4191000"/>
            <a:ext cx="1857146" cy="190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5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554162"/>
          </a:xfrm>
        </p:spPr>
        <p:txBody>
          <a:bodyPr>
            <a:noAutofit/>
          </a:bodyPr>
          <a:lstStyle/>
          <a:p>
            <a:r>
              <a:rPr lang="en-US" sz="6600" dirty="0" smtClean="0"/>
              <a:t>4</a:t>
            </a:r>
            <a:r>
              <a:rPr lang="en-US" sz="6600" dirty="0" smtClean="0"/>
              <a:t>. </a:t>
            </a:r>
            <a:r>
              <a:rPr lang="en-US" sz="6600" dirty="0" smtClean="0"/>
              <a:t>Benefits of Physical Fitness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A.	Physical Health</a:t>
            </a:r>
          </a:p>
          <a:p>
            <a:pPr marL="514350" indent="-51435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3 Body Systems:</a:t>
            </a:r>
            <a:endParaRPr lang="en-US" sz="4800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Cardiovascular System</a:t>
            </a:r>
            <a:endParaRPr lang="en-US" sz="4800" dirty="0" smtClean="0"/>
          </a:p>
          <a:p>
            <a:r>
              <a:rPr lang="en-US" sz="4800" dirty="0" smtClean="0"/>
              <a:t>Respiratory System</a:t>
            </a:r>
            <a:endParaRPr lang="en-US" sz="4800" dirty="0" smtClean="0"/>
          </a:p>
          <a:p>
            <a:r>
              <a:rPr lang="en-US" sz="4800" dirty="0" smtClean="0"/>
              <a:t>Musculoskeletal System</a:t>
            </a:r>
            <a:endParaRPr lang="en-US" sz="4800" dirty="0" smtClean="0"/>
          </a:p>
          <a:p>
            <a:pPr marL="514350" indent="-514350">
              <a:buNone/>
            </a:pPr>
            <a:r>
              <a:rPr lang="en-US" dirty="0"/>
              <a:t>	</a:t>
            </a:r>
          </a:p>
        </p:txBody>
      </p:sp>
      <p:pic>
        <p:nvPicPr>
          <p:cNvPr id="4098" name="Picture 2" descr="C:\Users\Holly\AppData\Local\Microsoft\Windows\Temporary Internet Files\Content.IE5\MUWMAPT7\MPj0321152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438400"/>
            <a:ext cx="1195832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/>
              <a:t>4</a:t>
            </a:r>
            <a:r>
              <a:rPr lang="en-US" sz="6600" dirty="0" smtClean="0"/>
              <a:t>. </a:t>
            </a:r>
            <a:r>
              <a:rPr lang="en-US" sz="6600" dirty="0" smtClean="0"/>
              <a:t>Benefits of Physical Fitness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</a:rPr>
              <a:t>B.	Mental/Emotional </a:t>
            </a:r>
            <a:r>
              <a:rPr lang="en-US" sz="5000" dirty="0" smtClean="0">
                <a:solidFill>
                  <a:srgbClr val="FF0000"/>
                </a:solidFill>
              </a:rPr>
              <a:t>Health</a:t>
            </a:r>
          </a:p>
          <a:p>
            <a:r>
              <a:rPr lang="en-US" sz="4400" dirty="0" smtClean="0"/>
              <a:t>Intellectually </a:t>
            </a:r>
            <a:r>
              <a:rPr lang="en-US" sz="4400" dirty="0" smtClean="0"/>
              <a:t>more </a:t>
            </a:r>
            <a:r>
              <a:rPr lang="en-US" sz="4400" dirty="0" smtClean="0"/>
              <a:t>productive</a:t>
            </a:r>
          </a:p>
          <a:p>
            <a:r>
              <a:rPr lang="en-US" sz="4400" dirty="0" smtClean="0"/>
              <a:t>Relief </a:t>
            </a:r>
            <a:r>
              <a:rPr lang="en-US" sz="4400" dirty="0" smtClean="0"/>
              <a:t>from </a:t>
            </a:r>
            <a:r>
              <a:rPr lang="en-US" sz="4400" dirty="0" smtClean="0"/>
              <a:t>stress</a:t>
            </a:r>
          </a:p>
          <a:p>
            <a:r>
              <a:rPr lang="en-US" sz="4400" dirty="0" smtClean="0"/>
              <a:t>Control </a:t>
            </a:r>
            <a:r>
              <a:rPr lang="en-US" sz="4400" dirty="0" smtClean="0"/>
              <a:t>depression</a:t>
            </a:r>
          </a:p>
          <a:p>
            <a:r>
              <a:rPr lang="en-US" sz="4400" dirty="0" smtClean="0"/>
              <a:t>Sense </a:t>
            </a:r>
            <a:r>
              <a:rPr lang="en-US" sz="4400" dirty="0" smtClean="0"/>
              <a:t>of pride &amp; accomplishment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/>
              <a:t>4</a:t>
            </a:r>
            <a:r>
              <a:rPr lang="en-US" sz="6600" dirty="0" smtClean="0"/>
              <a:t>. </a:t>
            </a:r>
            <a:r>
              <a:rPr lang="en-US" sz="6600" dirty="0" smtClean="0"/>
              <a:t>Benefits of Physical Fitness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971800"/>
            <a:ext cx="7772400" cy="3047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</a:rPr>
              <a:t>C.  Social </a:t>
            </a:r>
            <a:r>
              <a:rPr lang="en-US" sz="5000" dirty="0" smtClean="0">
                <a:solidFill>
                  <a:srgbClr val="FF0000"/>
                </a:solidFill>
              </a:rPr>
              <a:t>Health</a:t>
            </a:r>
          </a:p>
          <a:p>
            <a:r>
              <a:rPr lang="en-US" sz="4400" dirty="0" smtClean="0"/>
              <a:t>Self-confidence</a:t>
            </a:r>
            <a:endParaRPr lang="en-US" sz="4400" dirty="0" smtClean="0"/>
          </a:p>
          <a:p>
            <a:r>
              <a:rPr lang="en-US" sz="4400" dirty="0" smtClean="0"/>
              <a:t>Meet </a:t>
            </a:r>
            <a:r>
              <a:rPr lang="en-US" sz="4400" dirty="0" smtClean="0"/>
              <a:t>people</a:t>
            </a:r>
            <a:endParaRPr lang="en-US" sz="4400" dirty="0"/>
          </a:p>
        </p:txBody>
      </p:sp>
      <p:pic>
        <p:nvPicPr>
          <p:cNvPr id="2050" name="Picture 2" descr="C:\Users\Holly\AppData\Local\Microsoft\Windows\Temporary Internet Files\Content.IE5\JZ4JMF6G\MCj042386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362200"/>
            <a:ext cx="1670050" cy="184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5.	Sedentary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Involving little physical activity</a:t>
            </a:r>
            <a:endParaRPr lang="en-US" sz="4400" dirty="0"/>
          </a:p>
        </p:txBody>
      </p:sp>
      <p:pic>
        <p:nvPicPr>
          <p:cNvPr id="3074" name="Picture 2" descr="C:\Users\holly-eich\AppData\Local\Microsoft\Windows\Temporary Internet Files\Content.IE5\ONRXQ0UK\MC9003579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2870775" cy="201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olly-eich\AppData\Local\Microsoft\Windows\Temporary Internet Files\Content.IE5\NPQ63BOY\MC9003588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754075"/>
            <a:ext cx="3111842" cy="18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5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143000"/>
          </a:xfrm>
        </p:spPr>
        <p:txBody>
          <a:bodyPr>
            <a:noAutofit/>
          </a:bodyPr>
          <a:lstStyle/>
          <a:p>
            <a:r>
              <a:rPr lang="en-US" sz="5500" dirty="0" smtClean="0"/>
              <a:t>6.	</a:t>
            </a:r>
            <a:r>
              <a:rPr lang="en-US" sz="5500" smtClean="0"/>
              <a:t>Health </a:t>
            </a:r>
            <a:r>
              <a:rPr lang="en-US" sz="5500" dirty="0" smtClean="0"/>
              <a:t>problems that may result from being sedentary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 numCol="2">
            <a:noAutofit/>
          </a:bodyPr>
          <a:lstStyle/>
          <a:p>
            <a:r>
              <a:rPr lang="en-US" sz="4000" dirty="0" smtClean="0"/>
              <a:t>Weight gain/obesity</a:t>
            </a:r>
          </a:p>
          <a:p>
            <a:r>
              <a:rPr lang="en-US" sz="4000" dirty="0" smtClean="0"/>
              <a:t>Cardiovascular disease</a:t>
            </a:r>
          </a:p>
          <a:p>
            <a:r>
              <a:rPr lang="en-US" sz="4000" dirty="0" smtClean="0"/>
              <a:t>Type 2 Diabetes</a:t>
            </a:r>
          </a:p>
          <a:p>
            <a:r>
              <a:rPr lang="en-US" sz="4000" dirty="0" smtClean="0"/>
              <a:t>Cancers</a:t>
            </a:r>
          </a:p>
          <a:p>
            <a:r>
              <a:rPr lang="en-US" sz="4000" dirty="0" smtClean="0"/>
              <a:t>Asthma</a:t>
            </a:r>
          </a:p>
          <a:p>
            <a:r>
              <a:rPr lang="en-US" sz="4000" dirty="0" smtClean="0"/>
              <a:t>Osteoporosis</a:t>
            </a:r>
          </a:p>
          <a:p>
            <a:r>
              <a:rPr lang="en-US" sz="4000" dirty="0" smtClean="0"/>
              <a:t>Osteoarthritis</a:t>
            </a:r>
          </a:p>
          <a:p>
            <a:r>
              <a:rPr lang="en-US" sz="4000" dirty="0" err="1" smtClean="0"/>
              <a:t>Pyschological</a:t>
            </a:r>
            <a:r>
              <a:rPr lang="en-US" sz="4000" dirty="0" smtClean="0"/>
              <a:t> problems</a:t>
            </a:r>
          </a:p>
          <a:p>
            <a:r>
              <a:rPr lang="en-US" sz="4000" dirty="0" smtClean="0"/>
              <a:t>Premature death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118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247</Words>
  <Application>Microsoft Office PowerPoint</Application>
  <PresentationFormat>On-screen Show (4:3)</PresentationFormat>
  <Paragraphs>112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Physical Fitness</vt:lpstr>
      <vt:lpstr>1.  Physical Activity</vt:lpstr>
      <vt:lpstr>2.  Physical Fitness</vt:lpstr>
      <vt:lpstr>3. Exercise</vt:lpstr>
      <vt:lpstr>4. Benefits of Physical Fitness</vt:lpstr>
      <vt:lpstr>4. Benefits of Physical Fitness</vt:lpstr>
      <vt:lpstr>4. Benefits of Physical Fitness</vt:lpstr>
      <vt:lpstr>5. Sedentary</vt:lpstr>
      <vt:lpstr>6. Health problems that may result from being sedentary</vt:lpstr>
      <vt:lpstr>7.  Elements of Fitness</vt:lpstr>
      <vt:lpstr>7.  Elements of Fitness</vt:lpstr>
      <vt:lpstr>7.  Elements of Fitness</vt:lpstr>
      <vt:lpstr>7. Elements of Fitness</vt:lpstr>
      <vt:lpstr>7. Elements of Fitness</vt:lpstr>
      <vt:lpstr>8.  Aerobic Exercise</vt:lpstr>
      <vt:lpstr>9. Examples of aerobic exercise:</vt:lpstr>
      <vt:lpstr>10.  Anaerobic Exercise</vt:lpstr>
      <vt:lpstr>11. Examples of Anaerobic Exercise:</vt:lpstr>
      <vt:lpstr>12.  Target Heart Rate</vt:lpstr>
      <vt:lpstr>13.  Warm-up</vt:lpstr>
      <vt:lpstr>14. Workout</vt:lpstr>
      <vt:lpstr>15. F.I.T.T. Formula</vt:lpstr>
      <vt:lpstr>15. F.I.T.T. Formula</vt:lpstr>
      <vt:lpstr>15. F.I.T.T. Formula</vt:lpstr>
      <vt:lpstr>15. F.I.T.T. Formula</vt:lpstr>
      <vt:lpstr>16.  Cool-down</vt:lpstr>
      <vt:lpstr>17.  Resting Heart Rate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Fitness</dc:title>
  <dc:creator>Holly</dc:creator>
  <cp:lastModifiedBy>Holly Eich</cp:lastModifiedBy>
  <cp:revision>27</cp:revision>
  <cp:lastPrinted>2011-09-12T14:11:11Z</cp:lastPrinted>
  <dcterms:created xsi:type="dcterms:W3CDTF">2008-02-19T23:17:02Z</dcterms:created>
  <dcterms:modified xsi:type="dcterms:W3CDTF">2011-09-12T15:05:46Z</dcterms:modified>
</cp:coreProperties>
</file>