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9E7D604-CCAC-4A09-A279-2F34A4825A8A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44EE68E-CE25-4EFD-8C4A-BFCEF1402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D604-CCAC-4A09-A279-2F34A4825A8A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E68E-CE25-4EFD-8C4A-BFCEF1402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D604-CCAC-4A09-A279-2F34A4825A8A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E68E-CE25-4EFD-8C4A-BFCEF1402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D604-CCAC-4A09-A279-2F34A4825A8A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E68E-CE25-4EFD-8C4A-BFCEF1402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9E7D604-CCAC-4A09-A279-2F34A4825A8A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44EE68E-CE25-4EFD-8C4A-BFCEF1402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D604-CCAC-4A09-A279-2F34A4825A8A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E68E-CE25-4EFD-8C4A-BFCEF1402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D604-CCAC-4A09-A279-2F34A4825A8A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E68E-CE25-4EFD-8C4A-BFCEF1402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D604-CCAC-4A09-A279-2F34A4825A8A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E68E-CE25-4EFD-8C4A-BFCEF1402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D604-CCAC-4A09-A279-2F34A4825A8A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E68E-CE25-4EFD-8C4A-BFCEF1402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D604-CCAC-4A09-A279-2F34A4825A8A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E68E-CE25-4EFD-8C4A-BFCEF1402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D604-CCAC-4A09-A279-2F34A4825A8A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E68E-CE25-4EFD-8C4A-BFCEF1402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E7D604-CCAC-4A09-A279-2F34A4825A8A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44EE68E-CE25-4EFD-8C4A-BFCEF1402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4.6 Direct Variation</a:t>
            </a:r>
            <a:br>
              <a:rPr lang="en-US" dirty="0" smtClean="0"/>
            </a:br>
            <a:r>
              <a:rPr lang="en-US" dirty="0" smtClean="0"/>
              <a:t>p. </a:t>
            </a:r>
            <a:r>
              <a:rPr lang="en-US" smtClean="0"/>
              <a:t>92 - 93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5105400"/>
            <a:ext cx="7848600" cy="533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Students will write and graph equations that represent direct variation.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92</a:t>
            </a:r>
            <a:br>
              <a:rPr lang="en-US" dirty="0" smtClean="0"/>
            </a:br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Direct variation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endParaRPr lang="en-US" b="1" dirty="0" smtClean="0"/>
          </a:p>
          <a:p>
            <a:endParaRPr lang="en-US" dirty="0" smtClean="0"/>
          </a:p>
          <a:p>
            <a:r>
              <a:rPr lang="en-US" b="1" dirty="0" smtClean="0"/>
              <a:t>Constant of variation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1752600"/>
            <a:ext cx="65532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The relationship between 2 variables </a:t>
            </a:r>
            <a:r>
              <a:rPr lang="en-US" sz="2500" i="1" dirty="0" smtClean="0"/>
              <a:t>x</a:t>
            </a:r>
            <a:r>
              <a:rPr lang="en-US" sz="2500" dirty="0" smtClean="0"/>
              <a:t> and </a:t>
            </a:r>
            <a:r>
              <a:rPr lang="en-US" sz="2500" i="1" dirty="0" smtClean="0"/>
              <a:t>y</a:t>
            </a:r>
            <a:r>
              <a:rPr lang="en-US" sz="2500" dirty="0" smtClean="0"/>
              <a:t> for which there is a nonzero number </a:t>
            </a:r>
            <a:r>
              <a:rPr lang="en-US" sz="2500" i="1" dirty="0" smtClean="0"/>
              <a:t>k</a:t>
            </a:r>
            <a:r>
              <a:rPr lang="en-US" sz="2500" dirty="0" smtClean="0"/>
              <a:t> such that </a:t>
            </a:r>
            <a:r>
              <a:rPr lang="en-US" sz="2500" i="1" dirty="0" smtClean="0"/>
              <a:t>y=</a:t>
            </a:r>
            <a:r>
              <a:rPr lang="en-US" sz="2500" i="1" dirty="0" err="1" smtClean="0"/>
              <a:t>kx</a:t>
            </a:r>
            <a:r>
              <a:rPr lang="en-US" sz="2500" dirty="0" smtClean="0"/>
              <a:t>.  The variables </a:t>
            </a:r>
            <a:r>
              <a:rPr lang="en-US" sz="2500" i="1" dirty="0" smtClean="0"/>
              <a:t>x &amp; y </a:t>
            </a:r>
            <a:r>
              <a:rPr lang="en-US" sz="2500" dirty="0" smtClean="0"/>
              <a:t>vary directly</a:t>
            </a:r>
            <a:endParaRPr lang="en-US" sz="2500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4239905"/>
            <a:ext cx="77724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The constant in a variation model.</a:t>
            </a:r>
          </a:p>
          <a:p>
            <a:r>
              <a:rPr lang="en-US" sz="2500" dirty="0"/>
              <a:t>	</a:t>
            </a:r>
            <a:r>
              <a:rPr lang="en-US" sz="2500" dirty="0" smtClean="0"/>
              <a:t>example:  </a:t>
            </a:r>
            <a:r>
              <a:rPr lang="en-US" sz="2500" i="1" dirty="0" smtClean="0">
                <a:solidFill>
                  <a:srgbClr val="7030A0"/>
                </a:solidFill>
              </a:rPr>
              <a:t>y=</a:t>
            </a:r>
            <a:r>
              <a:rPr lang="en-US" sz="2500" i="1" dirty="0" err="1" smtClean="0">
                <a:solidFill>
                  <a:srgbClr val="7030A0"/>
                </a:solidFill>
              </a:rPr>
              <a:t>kx</a:t>
            </a:r>
            <a:r>
              <a:rPr lang="en-US" sz="2500" i="1" dirty="0" smtClean="0"/>
              <a:t>  (read…”y varies directly with x”</a:t>
            </a:r>
            <a:endParaRPr lang="en-US" sz="2500" dirty="0" smtClean="0"/>
          </a:p>
          <a:p>
            <a:r>
              <a:rPr lang="en-US" sz="2500" dirty="0"/>
              <a:t>	</a:t>
            </a:r>
            <a:r>
              <a:rPr lang="en-US" sz="2500" dirty="0" smtClean="0"/>
              <a:t>			</a:t>
            </a:r>
            <a:r>
              <a:rPr lang="en-US" sz="2500" i="1" dirty="0" smtClean="0">
                <a:solidFill>
                  <a:srgbClr val="7030A0"/>
                </a:solidFill>
              </a:rPr>
              <a:t>k</a:t>
            </a:r>
            <a:r>
              <a:rPr lang="en-US" sz="2500" dirty="0" smtClean="0">
                <a:solidFill>
                  <a:srgbClr val="7030A0"/>
                </a:solidFill>
              </a:rPr>
              <a:t> is the non-zero constant</a:t>
            </a:r>
            <a:endParaRPr lang="en-US" sz="25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p. 92:  Example 1:  Write a Direct Variation Model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685800"/>
            <a:ext cx="9144000" cy="6172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The variables in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vary directly.  One pair of values is </a:t>
            </a:r>
            <a:r>
              <a:rPr lang="en-US" i="1" dirty="0" smtClean="0"/>
              <a:t>x = 7</a:t>
            </a:r>
            <a:r>
              <a:rPr lang="en-US" dirty="0" smtClean="0"/>
              <a:t> and </a:t>
            </a:r>
            <a:r>
              <a:rPr lang="en-US" i="1" dirty="0" smtClean="0"/>
              <a:t>y = 21</a:t>
            </a:r>
            <a:r>
              <a:rPr lang="en-US" dirty="0" smtClean="0"/>
              <a:t>.</a:t>
            </a:r>
          </a:p>
          <a:p>
            <a:pPr marL="514350" indent="-514350">
              <a:buAutoNum type="alphaLcPeriod"/>
            </a:pPr>
            <a:r>
              <a:rPr lang="en-US" dirty="0" smtClean="0"/>
              <a:t>Write an equation that relates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</a:p>
          <a:p>
            <a:pPr marL="514350" indent="-514350">
              <a:buAutoNum type="alphaLcPeriod"/>
            </a:pPr>
            <a:r>
              <a:rPr lang="en-US" dirty="0" smtClean="0"/>
              <a:t>Find the value of </a:t>
            </a:r>
            <a:r>
              <a:rPr lang="en-US" i="1" dirty="0" smtClean="0"/>
              <a:t>y</a:t>
            </a:r>
            <a:r>
              <a:rPr lang="en-US" dirty="0" smtClean="0"/>
              <a:t> when </a:t>
            </a:r>
            <a:r>
              <a:rPr lang="en-US" i="1" dirty="0" smtClean="0"/>
              <a:t>x</a:t>
            </a:r>
            <a:r>
              <a:rPr lang="en-US" dirty="0" smtClean="0"/>
              <a:t> = 4.</a:t>
            </a:r>
          </a:p>
          <a:p>
            <a:pPr marL="514350" indent="-514350">
              <a:buNone/>
            </a:pPr>
            <a:r>
              <a:rPr lang="en-US" b="1" dirty="0" smtClean="0"/>
              <a:t>Solution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smtClean="0"/>
              <a:t>Because </a:t>
            </a:r>
            <a:r>
              <a:rPr lang="en-US" i="1" dirty="0" smtClean="0"/>
              <a:t>x </a:t>
            </a:r>
            <a:r>
              <a:rPr lang="en-US" dirty="0" smtClean="0"/>
              <a:t>and </a:t>
            </a:r>
            <a:r>
              <a:rPr lang="en-US" i="1" dirty="0" smtClean="0"/>
              <a:t>y</a:t>
            </a:r>
            <a:r>
              <a:rPr lang="en-US" dirty="0" smtClean="0"/>
              <a:t> vary </a:t>
            </a:r>
            <a:r>
              <a:rPr lang="en-US" u="sng" dirty="0" smtClean="0"/>
              <a:t>		</a:t>
            </a:r>
            <a:r>
              <a:rPr lang="en-US" dirty="0" smtClean="0"/>
              <a:t> the equation is of the form </a:t>
            </a:r>
            <a:r>
              <a:rPr lang="en-US" u="sng" dirty="0" smtClean="0"/>
              <a:t>		</a:t>
            </a:r>
            <a:endParaRPr lang="en-US" dirty="0" smtClean="0"/>
          </a:p>
          <a:p>
            <a:pPr marL="788670" lvl="1" indent="-514350">
              <a:buNone/>
            </a:pPr>
            <a:r>
              <a:rPr lang="en-US" dirty="0" smtClean="0"/>
              <a:t>	</a:t>
            </a:r>
            <a:r>
              <a:rPr lang="en-US" i="1" dirty="0" smtClean="0"/>
              <a:t>y = </a:t>
            </a:r>
            <a:r>
              <a:rPr lang="en-US" i="1" dirty="0" err="1" smtClean="0"/>
              <a:t>kx</a:t>
            </a:r>
            <a:r>
              <a:rPr lang="en-US" dirty="0" smtClean="0"/>
              <a:t>		</a:t>
            </a:r>
            <a:r>
              <a:rPr lang="en-US" b="1" dirty="0" smtClean="0"/>
              <a:t>Write a model for direct variation.</a:t>
            </a:r>
          </a:p>
          <a:p>
            <a:pPr marL="788670" lvl="1" indent="-514350">
              <a:buNone/>
            </a:pPr>
            <a:r>
              <a:rPr lang="en-US" b="1" dirty="0" smtClean="0"/>
              <a:t>  </a:t>
            </a:r>
            <a:r>
              <a:rPr lang="en-US" b="1" u="sng" dirty="0" smtClean="0"/>
              <a:t>	</a:t>
            </a:r>
            <a:r>
              <a:rPr lang="en-US" b="1" dirty="0" smtClean="0"/>
              <a:t> = </a:t>
            </a:r>
            <a:r>
              <a:rPr lang="en-US" b="1" i="1" dirty="0" smtClean="0"/>
              <a:t>k(</a:t>
            </a:r>
            <a:r>
              <a:rPr lang="en-US" b="1" i="1" u="sng" dirty="0" smtClean="0"/>
              <a:t>	</a:t>
            </a:r>
            <a:r>
              <a:rPr lang="en-US" b="1" i="1" dirty="0" smtClean="0"/>
              <a:t>)	Substitute </a:t>
            </a:r>
            <a:r>
              <a:rPr lang="en-US" b="1" i="1" u="sng" dirty="0" smtClean="0"/>
              <a:t>	</a:t>
            </a:r>
            <a:r>
              <a:rPr lang="en-US" b="1" i="1" dirty="0" smtClean="0"/>
              <a:t> for </a:t>
            </a:r>
            <a:r>
              <a:rPr lang="en-US" b="1" dirty="0" smtClean="0"/>
              <a:t>x</a:t>
            </a:r>
            <a:r>
              <a:rPr lang="en-US" b="1" i="1" dirty="0" smtClean="0"/>
              <a:t> and </a:t>
            </a:r>
            <a:r>
              <a:rPr lang="en-US" b="1" i="1" u="sng" dirty="0" smtClean="0"/>
              <a:t>	</a:t>
            </a:r>
            <a:r>
              <a:rPr lang="en-US" b="1" i="1" dirty="0" smtClean="0"/>
              <a:t> for </a:t>
            </a:r>
            <a:r>
              <a:rPr lang="en-US" b="1" dirty="0" smtClean="0"/>
              <a:t>y</a:t>
            </a:r>
            <a:r>
              <a:rPr lang="en-US" b="1" i="1" dirty="0" smtClean="0"/>
              <a:t>.</a:t>
            </a:r>
          </a:p>
          <a:p>
            <a:pPr marL="788670" lvl="1" indent="-514350">
              <a:buNone/>
            </a:pPr>
            <a:r>
              <a:rPr lang="en-US" b="1" i="1" dirty="0" smtClean="0"/>
              <a:t>  </a:t>
            </a:r>
            <a:r>
              <a:rPr lang="en-US" b="1" i="1" u="sng" dirty="0" smtClean="0"/>
              <a:t>	</a:t>
            </a:r>
            <a:r>
              <a:rPr lang="en-US" b="1" i="1" dirty="0" smtClean="0"/>
              <a:t> =</a:t>
            </a:r>
            <a:r>
              <a:rPr lang="en-US" b="1" dirty="0" smtClean="0"/>
              <a:t> k		Divide each side by </a:t>
            </a:r>
            <a:r>
              <a:rPr lang="en-US" b="1" u="sng" dirty="0" smtClean="0"/>
              <a:t>		</a:t>
            </a:r>
            <a:r>
              <a:rPr lang="en-US" b="1" dirty="0" smtClean="0"/>
              <a:t>.</a:t>
            </a:r>
          </a:p>
          <a:p>
            <a:pPr marL="788670" lvl="1" indent="-514350">
              <a:buNone/>
            </a:pPr>
            <a:r>
              <a:rPr lang="en-US" b="1" dirty="0" smtClean="0"/>
              <a:t>Answer  </a:t>
            </a:r>
            <a:r>
              <a:rPr lang="en-US" dirty="0" smtClean="0"/>
              <a:t>An equation that relates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is </a:t>
            </a:r>
            <a:r>
              <a:rPr lang="en-US" u="sng" dirty="0" smtClean="0"/>
              <a:t>			</a:t>
            </a:r>
            <a:r>
              <a:rPr lang="en-US" dirty="0" smtClean="0"/>
              <a:t>.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i="1" dirty="0" smtClean="0"/>
              <a:t>y</a:t>
            </a:r>
            <a:r>
              <a:rPr lang="en-US" dirty="0" smtClean="0"/>
              <a:t> = 3(</a:t>
            </a:r>
            <a:r>
              <a:rPr lang="en-US" u="sng" dirty="0" smtClean="0"/>
              <a:t>	</a:t>
            </a:r>
            <a:r>
              <a:rPr lang="en-US" dirty="0" smtClean="0"/>
              <a:t>)	</a:t>
            </a:r>
            <a:r>
              <a:rPr lang="en-US" b="1" dirty="0" smtClean="0"/>
              <a:t>Substitute </a:t>
            </a:r>
            <a:r>
              <a:rPr lang="en-US" b="1" u="sng" dirty="0" smtClean="0"/>
              <a:t>		</a:t>
            </a:r>
            <a:r>
              <a:rPr lang="en-US" b="1" dirty="0" smtClean="0"/>
              <a:t> for </a:t>
            </a:r>
            <a:r>
              <a:rPr lang="en-US" b="1" i="1" dirty="0" smtClean="0"/>
              <a:t>x</a:t>
            </a:r>
            <a:r>
              <a:rPr lang="en-US" b="1" dirty="0" smtClean="0"/>
              <a:t>.</a:t>
            </a:r>
          </a:p>
          <a:p>
            <a:pPr marL="514350" indent="-514350">
              <a:buNone/>
            </a:pPr>
            <a:r>
              <a:rPr lang="en-US" b="1" i="1" dirty="0" smtClean="0"/>
              <a:t>	</a:t>
            </a:r>
            <a:r>
              <a:rPr lang="en-US" i="1" dirty="0" smtClean="0"/>
              <a:t>y = </a:t>
            </a:r>
            <a:r>
              <a:rPr lang="en-US" i="1" u="sng" dirty="0" smtClean="0"/>
              <a:t>	</a:t>
            </a:r>
            <a:r>
              <a:rPr lang="en-US" i="1" dirty="0" smtClean="0"/>
              <a:t>	</a:t>
            </a:r>
            <a:r>
              <a:rPr lang="en-US" b="1" dirty="0" smtClean="0"/>
              <a:t>Simplify.</a:t>
            </a:r>
          </a:p>
          <a:p>
            <a:pPr marL="514350" indent="-514350">
              <a:buNone/>
            </a:pPr>
            <a:r>
              <a:rPr lang="en-US" i="1" dirty="0" smtClean="0"/>
              <a:t>	</a:t>
            </a:r>
            <a:r>
              <a:rPr lang="en-US" b="1" dirty="0" smtClean="0"/>
              <a:t>Answer</a:t>
            </a:r>
            <a:r>
              <a:rPr lang="en-US" dirty="0" smtClean="0"/>
              <a:t>  When </a:t>
            </a:r>
            <a:r>
              <a:rPr lang="en-US" i="1" dirty="0" smtClean="0"/>
              <a:t>x</a:t>
            </a:r>
            <a:r>
              <a:rPr lang="en-US" dirty="0" smtClean="0"/>
              <a:t> = 4,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u="sng" dirty="0" smtClean="0"/>
              <a:t>	</a:t>
            </a:r>
            <a:r>
              <a:rPr lang="en-US" dirty="0" smtClean="0"/>
              <a:t>.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3505200" y="2667000"/>
            <a:ext cx="1371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7030A0"/>
                </a:solidFill>
              </a:rPr>
              <a:t>directly</a:t>
            </a:r>
            <a:endParaRPr lang="en-US" sz="25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3057927"/>
            <a:ext cx="1371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>
                <a:solidFill>
                  <a:srgbClr val="7030A0"/>
                </a:solidFill>
              </a:rPr>
              <a:t>y</a:t>
            </a:r>
            <a:r>
              <a:rPr lang="en-US" sz="2500" i="1" dirty="0" smtClean="0">
                <a:solidFill>
                  <a:srgbClr val="7030A0"/>
                </a:solidFill>
              </a:rPr>
              <a:t> = </a:t>
            </a:r>
            <a:r>
              <a:rPr lang="en-US" sz="2500" i="1" dirty="0" err="1" smtClean="0">
                <a:solidFill>
                  <a:srgbClr val="7030A0"/>
                </a:solidFill>
              </a:rPr>
              <a:t>kx</a:t>
            </a:r>
            <a:endParaRPr lang="en-US" sz="2500" i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388620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500" dirty="0" smtClean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3810000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 smtClean="0">
                <a:solidFill>
                  <a:srgbClr val="7030A0"/>
                </a:solidFill>
              </a:rPr>
              <a:t>7</a:t>
            </a:r>
            <a:endParaRPr lang="en-US" sz="2500" i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3810000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 smtClean="0">
                <a:solidFill>
                  <a:srgbClr val="7030A0"/>
                </a:solidFill>
              </a:rPr>
              <a:t>7</a:t>
            </a:r>
            <a:endParaRPr lang="en-US" sz="2500" i="1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9800" y="3810000"/>
            <a:ext cx="609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 smtClean="0">
                <a:solidFill>
                  <a:srgbClr val="7030A0"/>
                </a:solidFill>
              </a:rPr>
              <a:t>21</a:t>
            </a:r>
            <a:endParaRPr lang="en-US" sz="2500" i="1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3810000"/>
            <a:ext cx="609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 smtClean="0">
                <a:solidFill>
                  <a:srgbClr val="7030A0"/>
                </a:solidFill>
              </a:rPr>
              <a:t>21</a:t>
            </a:r>
            <a:endParaRPr lang="en-US" sz="2500" i="1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" y="4287054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91200" y="4247346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>
                <a:solidFill>
                  <a:srgbClr val="7030A0"/>
                </a:solidFill>
              </a:rPr>
              <a:t>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91200" y="4628346"/>
            <a:ext cx="1295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 smtClean="0">
                <a:solidFill>
                  <a:srgbClr val="7030A0"/>
                </a:solidFill>
              </a:rPr>
              <a:t>y = 3x</a:t>
            </a:r>
            <a:endParaRPr lang="en-US" sz="2500" i="1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53000" y="5009346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 smtClean="0">
                <a:solidFill>
                  <a:srgbClr val="7030A0"/>
                </a:solidFill>
              </a:rPr>
              <a:t>4</a:t>
            </a:r>
            <a:endParaRPr lang="en-US" sz="2500" i="1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47800" y="5029200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 smtClean="0">
                <a:solidFill>
                  <a:srgbClr val="7030A0"/>
                </a:solidFill>
              </a:rPr>
              <a:t>4</a:t>
            </a:r>
            <a:endParaRPr lang="en-US" sz="2500" i="1" dirty="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00" y="541020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 smtClean="0">
                <a:solidFill>
                  <a:srgbClr val="7030A0"/>
                </a:solidFill>
              </a:rPr>
              <a:t>12</a:t>
            </a:r>
            <a:endParaRPr lang="en-US" sz="2500" i="1" dirty="0">
              <a:solidFill>
                <a:srgbClr val="7030A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91000" y="586740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 smtClean="0">
                <a:solidFill>
                  <a:srgbClr val="7030A0"/>
                </a:solidFill>
              </a:rPr>
              <a:t>12</a:t>
            </a:r>
            <a:endParaRPr lang="en-US" sz="25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>
            <a:normAutofit/>
          </a:bodyPr>
          <a:lstStyle/>
          <a:p>
            <a:r>
              <a:rPr lang="en-US" dirty="0" smtClean="0"/>
              <a:t>p. 93</a:t>
            </a:r>
            <a:br>
              <a:rPr lang="en-US" dirty="0" smtClean="0"/>
            </a:br>
            <a:r>
              <a:rPr lang="en-US" sz="2300" dirty="0" smtClean="0"/>
              <a:t>PROPERTIES OF GRAPHS OF DIRECT VARIATION MODELS</a:t>
            </a:r>
            <a:br>
              <a:rPr lang="en-US" sz="2300" dirty="0" smtClean="0"/>
            </a:br>
            <a:endParaRPr lang="en-US" sz="23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228600" y="1447800"/>
            <a:ext cx="4876800" cy="4724400"/>
          </a:xfrm>
        </p:spPr>
        <p:txBody>
          <a:bodyPr/>
          <a:lstStyle/>
          <a:p>
            <a:r>
              <a:rPr lang="en-US" dirty="0" smtClean="0"/>
              <a:t>The graph of </a:t>
            </a:r>
            <a:r>
              <a:rPr lang="en-US" i="1" dirty="0" smtClean="0"/>
              <a:t>y = </a:t>
            </a:r>
            <a:r>
              <a:rPr lang="en-US" i="1" dirty="0" err="1" smtClean="0"/>
              <a:t>kx</a:t>
            </a:r>
            <a:r>
              <a:rPr lang="en-US" dirty="0" smtClean="0"/>
              <a:t> is a line through the </a:t>
            </a:r>
            <a:r>
              <a:rPr lang="en-US" u="sng" dirty="0"/>
              <a:t> </a:t>
            </a:r>
            <a:r>
              <a:rPr lang="en-US" u="sng" dirty="0" smtClean="0"/>
              <a:t> </a:t>
            </a:r>
            <a:r>
              <a:rPr lang="en-US" i="1" u="sng" dirty="0" smtClean="0">
                <a:solidFill>
                  <a:srgbClr val="FF0000"/>
                </a:solidFill>
              </a:rPr>
              <a:t>origin</a:t>
            </a:r>
            <a:r>
              <a:rPr lang="en-US" u="sng" dirty="0" smtClean="0"/>
              <a:t>	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slope of the graph of </a:t>
            </a:r>
            <a:r>
              <a:rPr lang="en-US" i="1" dirty="0" smtClean="0"/>
              <a:t>y = </a:t>
            </a:r>
            <a:r>
              <a:rPr lang="en-US" i="1" dirty="0" err="1" smtClean="0"/>
              <a:t>kx</a:t>
            </a:r>
            <a:r>
              <a:rPr lang="en-US" dirty="0" smtClean="0"/>
              <a:t> is </a:t>
            </a:r>
            <a:r>
              <a:rPr lang="en-US" u="sng" dirty="0" smtClean="0"/>
              <a:t>	</a:t>
            </a:r>
            <a:r>
              <a:rPr lang="en-US" u="sng" dirty="0" smtClean="0"/>
              <a:t> </a:t>
            </a:r>
            <a:r>
              <a:rPr lang="en-US" u="sng" dirty="0" smtClean="0">
                <a:solidFill>
                  <a:srgbClr val="FF0000"/>
                </a:solidFill>
              </a:rPr>
              <a:t>k</a:t>
            </a:r>
            <a:r>
              <a:rPr lang="en-US" u="sng" dirty="0" smtClean="0"/>
              <a:t>      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1200" y="3505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k</a:t>
            </a:r>
            <a:r>
              <a:rPr lang="en-US" dirty="0" smtClean="0"/>
              <a:t> is negative</a:t>
            </a:r>
            <a:endParaRPr lang="en-US" dirty="0"/>
          </a:p>
        </p:txBody>
      </p:sp>
      <p:pic>
        <p:nvPicPr>
          <p:cNvPr id="15" name="Picture 14" descr="negdirectvariatio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1143000"/>
            <a:ext cx="2343150" cy="2387640"/>
          </a:xfrm>
          <a:prstGeom prst="rect">
            <a:avLst/>
          </a:prstGeom>
        </p:spPr>
      </p:pic>
      <p:pic>
        <p:nvPicPr>
          <p:cNvPr id="16" name="Picture 15" descr="posdirectvariation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6400" y="3886200"/>
            <a:ext cx="2095500" cy="222292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715000" y="60314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k</a:t>
            </a:r>
            <a:r>
              <a:rPr lang="en-US" dirty="0" smtClean="0"/>
              <a:t> is positive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p. 93</a:t>
            </a:r>
            <a:br>
              <a:rPr lang="en-US" sz="2000" dirty="0" smtClean="0"/>
            </a:br>
            <a:r>
              <a:rPr lang="en-US" sz="2000" dirty="0" smtClean="0"/>
              <a:t>Example 2:  Graph a Direct Variation Model</a:t>
            </a:r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Graph the equation </a:t>
            </a:r>
            <a:r>
              <a:rPr lang="en-US" sz="2000" b="1" i="1" dirty="0" smtClean="0"/>
              <a:t>y = -x</a:t>
            </a:r>
            <a:r>
              <a:rPr lang="en-US" sz="2000" b="1" dirty="0" smtClean="0"/>
              <a:t>.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b="1" dirty="0" smtClean="0"/>
              <a:t>Plot </a:t>
            </a:r>
            <a:r>
              <a:rPr lang="en-US" sz="2000" dirty="0" smtClean="0"/>
              <a:t>a point at the </a:t>
            </a:r>
            <a:r>
              <a:rPr lang="en-US" sz="2000" u="sng" dirty="0" smtClean="0"/>
              <a:t>	</a:t>
            </a:r>
            <a:r>
              <a:rPr lang="en-US" sz="2000" u="sng" dirty="0" smtClean="0">
                <a:solidFill>
                  <a:srgbClr val="FF0000"/>
                </a:solidFill>
              </a:rPr>
              <a:t>origin</a:t>
            </a:r>
            <a:r>
              <a:rPr lang="en-US" sz="2000" u="sng" dirty="0" smtClean="0"/>
              <a:t>		</a:t>
            </a:r>
            <a:r>
              <a:rPr lang="en-US" sz="2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b="1" dirty="0" smtClean="0"/>
              <a:t>Find</a:t>
            </a:r>
            <a:r>
              <a:rPr lang="en-US" sz="2000" dirty="0" smtClean="0"/>
              <a:t> a second point by </a:t>
            </a:r>
            <a:r>
              <a:rPr lang="en-US" sz="2000" dirty="0" smtClean="0"/>
              <a:t>choosing </a:t>
            </a:r>
            <a:r>
              <a:rPr lang="en-US" sz="2000" dirty="0" smtClean="0"/>
              <a:t>any </a:t>
            </a:r>
            <a:r>
              <a:rPr lang="en-US" sz="2000" dirty="0" smtClean="0"/>
              <a:t>value </a:t>
            </a:r>
            <a:r>
              <a:rPr lang="en-US" sz="2000" dirty="0" smtClean="0"/>
              <a:t>of </a:t>
            </a:r>
            <a:r>
              <a:rPr lang="en-US" sz="2000" i="1" dirty="0" smtClean="0"/>
              <a:t>x</a:t>
            </a:r>
            <a:r>
              <a:rPr lang="en-US" sz="2000" dirty="0" smtClean="0"/>
              <a:t> and substituting it into the equation to find the corresponding </a:t>
            </a:r>
            <a:r>
              <a:rPr lang="en-US" sz="2000" i="1" dirty="0" smtClean="0"/>
              <a:t>y-value.</a:t>
            </a:r>
            <a:r>
              <a:rPr lang="en-US" sz="2000" dirty="0" smtClean="0"/>
              <a:t>  Use the value -3 for </a:t>
            </a:r>
            <a:r>
              <a:rPr lang="en-US" sz="2000" i="1" dirty="0" smtClean="0"/>
              <a:t>x</a:t>
            </a:r>
            <a:r>
              <a:rPr lang="en-US" sz="2000" dirty="0" smtClean="0"/>
              <a:t>.</a:t>
            </a:r>
          </a:p>
          <a:p>
            <a:pPr marL="788670" lvl="1" indent="-514350">
              <a:buNone/>
            </a:pPr>
            <a:r>
              <a:rPr lang="en-US" sz="2000" dirty="0" smtClean="0"/>
              <a:t>	</a:t>
            </a:r>
            <a:r>
              <a:rPr lang="en-US" sz="2000" i="1" dirty="0" smtClean="0"/>
              <a:t>y = </a:t>
            </a:r>
            <a:r>
              <a:rPr lang="en-US" sz="2000" i="1" dirty="0" err="1" smtClean="0"/>
              <a:t>kx</a:t>
            </a:r>
            <a:r>
              <a:rPr lang="en-US" sz="2000" i="1" dirty="0" smtClean="0"/>
              <a:t>		</a:t>
            </a:r>
            <a:r>
              <a:rPr lang="en-US" sz="2000" b="1" i="1" dirty="0" smtClean="0"/>
              <a:t>Write the original equation.</a:t>
            </a:r>
            <a:endParaRPr lang="en-US" sz="2000" i="1" dirty="0" smtClean="0"/>
          </a:p>
          <a:p>
            <a:pPr marL="788670" lvl="1" indent="-514350">
              <a:buNone/>
            </a:pPr>
            <a:r>
              <a:rPr lang="en-US" sz="2000" i="1" dirty="0" smtClean="0"/>
              <a:t>	y = - </a:t>
            </a:r>
            <a:r>
              <a:rPr lang="en-US" sz="2000" i="1" dirty="0" smtClean="0"/>
              <a:t>(</a:t>
            </a:r>
            <a:r>
              <a:rPr lang="en-US" sz="2000" i="1" u="sng" dirty="0"/>
              <a:t> </a:t>
            </a:r>
            <a:r>
              <a:rPr lang="en-US" sz="2000" i="1" u="sng" dirty="0" smtClean="0"/>
              <a:t> </a:t>
            </a:r>
            <a:r>
              <a:rPr lang="en-US" sz="2000" i="1" u="sng" dirty="0" smtClean="0">
                <a:solidFill>
                  <a:srgbClr val="FF0000"/>
                </a:solidFill>
              </a:rPr>
              <a:t>-3</a:t>
            </a:r>
            <a:r>
              <a:rPr lang="en-US" sz="2000" i="1" dirty="0" smtClean="0"/>
              <a:t>)</a:t>
            </a:r>
            <a:r>
              <a:rPr lang="en-US" sz="2000" i="1" dirty="0" smtClean="0"/>
              <a:t>	</a:t>
            </a:r>
            <a:r>
              <a:rPr lang="en-US" sz="2000" b="1" i="1" dirty="0" smtClean="0"/>
              <a:t>Substitute </a:t>
            </a:r>
            <a:r>
              <a:rPr lang="en-US" sz="2000" b="1" i="1" u="sng" dirty="0"/>
              <a:t> </a:t>
            </a:r>
            <a:r>
              <a:rPr lang="en-US" sz="2000" b="1" i="1" u="sng" dirty="0" smtClean="0"/>
              <a:t>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-3   </a:t>
            </a:r>
            <a:r>
              <a:rPr lang="en-US" sz="2000" b="1" i="1" dirty="0" smtClean="0"/>
              <a:t> </a:t>
            </a:r>
            <a:r>
              <a:rPr lang="en-US" sz="2000" b="1" i="1" dirty="0" smtClean="0"/>
              <a:t>for </a:t>
            </a:r>
            <a:r>
              <a:rPr lang="en-US" sz="2000" b="1" dirty="0" smtClean="0"/>
              <a:t>x</a:t>
            </a:r>
            <a:r>
              <a:rPr lang="en-US" sz="2000" b="1" i="1" dirty="0" smtClean="0"/>
              <a:t>.</a:t>
            </a:r>
            <a:endParaRPr lang="en-US" sz="2000" i="1" dirty="0" smtClean="0"/>
          </a:p>
          <a:p>
            <a:pPr marL="788670" lvl="1" indent="-514350">
              <a:buNone/>
            </a:pPr>
            <a:r>
              <a:rPr lang="en-US" sz="2000" i="1" dirty="0" smtClean="0"/>
              <a:t>	y = </a:t>
            </a:r>
            <a:r>
              <a:rPr lang="en-US" sz="2000" i="1" u="sng" dirty="0"/>
              <a:t> </a:t>
            </a:r>
            <a:r>
              <a:rPr lang="en-US" sz="2000" i="1" u="sng" dirty="0" smtClean="0"/>
              <a:t>  </a:t>
            </a:r>
            <a:r>
              <a:rPr lang="en-US" sz="2000" i="1" u="sng" dirty="0" smtClean="0">
                <a:solidFill>
                  <a:srgbClr val="FF0000"/>
                </a:solidFill>
              </a:rPr>
              <a:t>3</a:t>
            </a:r>
            <a:r>
              <a:rPr lang="en-US" sz="2000" i="1" u="sng" dirty="0" smtClean="0"/>
              <a:t>   </a:t>
            </a:r>
            <a:r>
              <a:rPr lang="en-US" sz="2000" i="1" dirty="0" smtClean="0"/>
              <a:t>	</a:t>
            </a:r>
            <a:r>
              <a:rPr lang="en-US" sz="2000" b="1" i="1" dirty="0" smtClean="0"/>
              <a:t>Simplify</a:t>
            </a:r>
            <a:r>
              <a:rPr lang="en-US" sz="2000" b="1" i="1" dirty="0" smtClean="0"/>
              <a:t>.  </a:t>
            </a:r>
            <a:r>
              <a:rPr lang="en-US" sz="2000" b="1" i="1" dirty="0" smtClean="0">
                <a:solidFill>
                  <a:srgbClr val="FF0000"/>
                </a:solidFill>
              </a:rPr>
              <a:t>(-3,3)</a:t>
            </a:r>
            <a:endParaRPr lang="en-US" sz="2000" b="1" i="1" dirty="0" smtClean="0"/>
          </a:p>
          <a:p>
            <a:pPr marL="788670" lvl="1" indent="-514350">
              <a:buNone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b="1" dirty="0" smtClean="0"/>
              <a:t>Plot</a:t>
            </a:r>
            <a:r>
              <a:rPr lang="en-US" sz="2000" dirty="0" smtClean="0"/>
              <a:t> the second point and </a:t>
            </a:r>
          </a:p>
          <a:p>
            <a:pPr marL="514350" indent="-514350">
              <a:buNone/>
            </a:pPr>
            <a:r>
              <a:rPr lang="en-US" sz="2000" dirty="0" smtClean="0"/>
              <a:t>	draw a line through the</a:t>
            </a:r>
          </a:p>
          <a:p>
            <a:pPr marL="514350" indent="-514350">
              <a:buNone/>
            </a:pPr>
            <a:r>
              <a:rPr lang="en-US" sz="2000" dirty="0" smtClean="0"/>
              <a:t>	 </a:t>
            </a:r>
            <a:r>
              <a:rPr lang="en-US" sz="2000" u="sng" dirty="0" smtClean="0"/>
              <a:t>	</a:t>
            </a:r>
            <a:r>
              <a:rPr lang="en-US" sz="2000" u="sng" dirty="0" smtClean="0">
                <a:solidFill>
                  <a:srgbClr val="FF0000"/>
                </a:solidFill>
              </a:rPr>
              <a:t>origin</a:t>
            </a:r>
            <a:r>
              <a:rPr lang="en-US" sz="2000" u="sng" dirty="0" smtClean="0"/>
              <a:t>	</a:t>
            </a:r>
            <a:r>
              <a:rPr lang="en-US" sz="2000" dirty="0" smtClean="0"/>
              <a:t> and the second point.</a:t>
            </a:r>
            <a:endParaRPr lang="en-US" sz="2000" b="1" dirty="0"/>
          </a:p>
        </p:txBody>
      </p:sp>
      <p:pic>
        <p:nvPicPr>
          <p:cNvPr id="10" name="Picture 9" descr="ax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52661" y="3429000"/>
            <a:ext cx="3181350" cy="3002267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7239000" y="4862732"/>
            <a:ext cx="180055" cy="164123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629400" y="4481732"/>
            <a:ext cx="180055" cy="164123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943600" y="4038600"/>
            <a:ext cx="2895600" cy="198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93</a:t>
            </a:r>
            <a:br>
              <a:rPr lang="en-US" dirty="0" smtClean="0"/>
            </a:br>
            <a:r>
              <a:rPr lang="en-US" b="1" dirty="0" smtClean="0"/>
              <a:t>CHECKPOINT</a:t>
            </a:r>
            <a:r>
              <a:rPr lang="en-US" dirty="0" smtClean="0"/>
              <a:t>  The variables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vary directly.  Use the given values to write an equation that relates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2209800"/>
          <a:ext cx="83058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  </a:t>
                      </a:r>
                      <a:r>
                        <a:rPr lang="en-US" i="1" dirty="0" smtClean="0"/>
                        <a:t>x = 6, y = 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  </a:t>
                      </a:r>
                      <a:r>
                        <a:rPr lang="en-US" i="1" dirty="0" smtClean="0"/>
                        <a:t>X = 8, y = -20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3"/>
                      </a:pPr>
                      <a:r>
                        <a:rPr lang="en-US" i="1" dirty="0" smtClean="0"/>
                        <a:t>X = 3.6, y = 1.8</a:t>
                      </a:r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AutoNum type="arabicPeriod" startAt="3"/>
                      </a:pPr>
                      <a:endParaRPr lang="en-US" i="1" dirty="0" smtClean="0"/>
                    </a:p>
                    <a:p>
                      <a:pPr marL="342900" indent="-342900">
                        <a:buNone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787</TotalTime>
  <Words>198</Words>
  <Application>Microsoft Office PowerPoint</Application>
  <PresentationFormat>On-screen Show (4:3)</PresentationFormat>
  <Paragraphs>75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Origin</vt:lpstr>
      <vt:lpstr>4.6 Direct Variation p. 92 - 93</vt:lpstr>
      <vt:lpstr>p. 92 Vocabulary</vt:lpstr>
      <vt:lpstr>p. 92:  Example 1:  Write a Direct Variation Model </vt:lpstr>
      <vt:lpstr>p. 93 PROPERTIES OF GRAPHS OF DIRECT VARIATION MODELS </vt:lpstr>
      <vt:lpstr>p. 93 Example 2:  Graph a Direct Variation Model</vt:lpstr>
      <vt:lpstr>p. 93 CHECKPOINT  The variables x and y vary directly.  Use the given values to write an equation that relates x and y.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4.6 Direct Variation</dc:title>
  <dc:creator>angell</dc:creator>
  <cp:lastModifiedBy>Trisha Angell</cp:lastModifiedBy>
  <cp:revision>23</cp:revision>
  <dcterms:created xsi:type="dcterms:W3CDTF">2010-11-10T00:30:54Z</dcterms:created>
  <dcterms:modified xsi:type="dcterms:W3CDTF">2012-03-16T13:49:58Z</dcterms:modified>
</cp:coreProperties>
</file>