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0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9A5-D92B-4C1B-A98D-71A7D835D1D0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97E-E4C6-4C24-8DA4-48D53F59A9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 spd="med">
    <p:dissolve/>
    <p:sndAc>
      <p:stSnd>
        <p:snd r:embed="rId1" name="hamm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9A5-D92B-4C1B-A98D-71A7D835D1D0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97E-E4C6-4C24-8DA4-48D53F59A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hamm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9A5-D92B-4C1B-A98D-71A7D835D1D0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97E-E4C6-4C24-8DA4-48D53F59A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hamm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9A5-D92B-4C1B-A98D-71A7D835D1D0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97E-E4C6-4C24-8DA4-48D53F59A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hamm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9A5-D92B-4C1B-A98D-71A7D835D1D0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407F97E-E4C6-4C24-8DA4-48D53F59A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dissolve/>
    <p:sndAc>
      <p:stSnd>
        <p:snd r:embed="rId1" name="hamm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9A5-D92B-4C1B-A98D-71A7D835D1D0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97E-E4C6-4C24-8DA4-48D53F59A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hamm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9A5-D92B-4C1B-A98D-71A7D835D1D0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97E-E4C6-4C24-8DA4-48D53F59A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hamm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9A5-D92B-4C1B-A98D-71A7D835D1D0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97E-E4C6-4C24-8DA4-48D53F59A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hamm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9A5-D92B-4C1B-A98D-71A7D835D1D0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97E-E4C6-4C24-8DA4-48D53F59A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hamm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9A5-D92B-4C1B-A98D-71A7D835D1D0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97E-E4C6-4C24-8DA4-48D53F59A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hammer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6C9A5-D92B-4C1B-A98D-71A7D835D1D0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7F97E-E4C6-4C24-8DA4-48D53F59A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dissolve/>
    <p:sndAc>
      <p:stSnd>
        <p:snd r:embed="rId1" name="hammer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556C9A5-D92B-4C1B-A98D-71A7D835D1D0}" type="datetimeFigureOut">
              <a:rPr lang="en-US" smtClean="0"/>
              <a:pPr/>
              <a:t>2/8/2013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407F97E-E4C6-4C24-8DA4-48D53F59A9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>
    <p:dissolve/>
    <p:sndAc>
      <p:stSnd>
        <p:snd r:embed="rId13" name="hammer.wav"/>
      </p:stSnd>
    </p:sndAc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00200" y="2895600"/>
            <a:ext cx="7543800" cy="2053590"/>
          </a:xfrm>
        </p:spPr>
        <p:txBody>
          <a:bodyPr/>
          <a:lstStyle/>
          <a:p>
            <a:r>
              <a:rPr lang="en-US" dirty="0" smtClean="0"/>
              <a:t>7.5 Special Types of Linear Systems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p. 153 – 155</a:t>
            </a:r>
          </a:p>
          <a:p>
            <a:r>
              <a:rPr lang="en-US" dirty="0" smtClean="0"/>
              <a:t>Students will identify how many solutions a linear system has.</a:t>
            </a:r>
            <a:endParaRPr lang="en-US" dirty="0"/>
          </a:p>
        </p:txBody>
      </p:sp>
    </p:spTree>
  </p:cSld>
  <p:clrMapOvr>
    <a:masterClrMapping/>
  </p:clrMapOvr>
  <p:transition spd="med">
    <p:dissolve/>
    <p:sndAc>
      <p:stSnd>
        <p:snd r:embed="rId2" name="hammer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114800"/>
            <a:ext cx="8991600" cy="25908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rgbClr val="FFFF00"/>
                </a:solidFill>
              </a:rPr>
              <a:t>Answer</a:t>
            </a:r>
            <a:r>
              <a:rPr lang="en-US" sz="2800" dirty="0" smtClean="0">
                <a:solidFill>
                  <a:schemeClr val="bg1"/>
                </a:solidFill>
              </a:rPr>
              <a:t>  </a:t>
            </a:r>
            <a:r>
              <a:rPr lang="en-US" sz="2800" b="0" dirty="0" smtClean="0">
                <a:solidFill>
                  <a:schemeClr val="bg1"/>
                </a:solidFill>
              </a:rPr>
              <a:t>The variables are </a:t>
            </a:r>
            <a:r>
              <a:rPr lang="en-US" sz="2800" b="0" u="sng" dirty="0" smtClean="0">
                <a:solidFill>
                  <a:schemeClr val="bg1"/>
                </a:solidFill>
              </a:rPr>
              <a:t>		  </a:t>
            </a:r>
            <a:r>
              <a:rPr lang="en-US" sz="2800" b="0" u="sng" dirty="0" smtClean="0">
                <a:solidFill>
                  <a:schemeClr val="bg1"/>
                </a:solidFill>
              </a:rPr>
              <a:t>           </a:t>
            </a:r>
            <a:r>
              <a:rPr lang="en-US" sz="2800" b="0" dirty="0" smtClean="0">
                <a:solidFill>
                  <a:schemeClr val="bg1"/>
                </a:solidFill>
              </a:rPr>
              <a:t> </a:t>
            </a:r>
            <a:r>
              <a:rPr lang="en-US" sz="2800" b="0" dirty="0" smtClean="0">
                <a:solidFill>
                  <a:schemeClr val="bg1"/>
                </a:solidFill>
              </a:rPr>
              <a:t>and you are left with a statement that is </a:t>
            </a:r>
            <a:r>
              <a:rPr lang="en-US" sz="2800" b="0" u="sng" dirty="0" smtClean="0">
                <a:solidFill>
                  <a:schemeClr val="bg1"/>
                </a:solidFill>
              </a:rPr>
              <a:t>		</a:t>
            </a:r>
            <a:r>
              <a:rPr lang="en-US" sz="2800" b="0" dirty="0" smtClean="0">
                <a:solidFill>
                  <a:schemeClr val="bg1"/>
                </a:solidFill>
              </a:rPr>
              <a:t> regardless of the values of </a:t>
            </a:r>
            <a:r>
              <a:rPr lang="en-US" sz="2800" b="0" i="1" dirty="0" smtClean="0">
                <a:solidFill>
                  <a:schemeClr val="bg1"/>
                </a:solidFill>
              </a:rPr>
              <a:t>x</a:t>
            </a:r>
            <a:r>
              <a:rPr lang="en-US" sz="2800" b="0" dirty="0" smtClean="0">
                <a:solidFill>
                  <a:schemeClr val="bg1"/>
                </a:solidFill>
              </a:rPr>
              <a:t> and </a:t>
            </a:r>
            <a:r>
              <a:rPr lang="en-US" sz="2800" b="0" i="1" dirty="0" smtClean="0">
                <a:solidFill>
                  <a:schemeClr val="bg1"/>
                </a:solidFill>
              </a:rPr>
              <a:t>y</a:t>
            </a:r>
            <a:r>
              <a:rPr lang="en-US" sz="2800" b="0" dirty="0" smtClean="0">
                <a:solidFill>
                  <a:schemeClr val="bg1"/>
                </a:solidFill>
              </a:rPr>
              <a:t>.  This tells you that the system has </a:t>
            </a:r>
            <a:r>
              <a:rPr lang="en-US" sz="2800" b="0" u="sng" dirty="0" smtClean="0">
                <a:solidFill>
                  <a:schemeClr val="bg1"/>
                </a:solidFill>
              </a:rPr>
              <a:t>			</a:t>
            </a:r>
            <a:r>
              <a:rPr lang="en-US" sz="2800" b="0" u="sng" dirty="0" smtClean="0">
                <a:solidFill>
                  <a:schemeClr val="bg1"/>
                </a:solidFill>
              </a:rPr>
              <a:t>	</a:t>
            </a:r>
            <a:r>
              <a:rPr lang="en-US" sz="2800" b="0" u="sng" dirty="0" smtClean="0">
                <a:solidFill>
                  <a:schemeClr val="bg1"/>
                </a:solidFill>
              </a:rPr>
              <a:t>		</a:t>
            </a:r>
            <a:r>
              <a:rPr lang="en-US" sz="2800" b="0" dirty="0" smtClean="0">
                <a:solidFill>
                  <a:schemeClr val="bg1"/>
                </a:solidFill>
              </a:rPr>
              <a:t>.</a:t>
            </a:r>
            <a:endParaRPr lang="en-US" sz="2800" b="0" dirty="0">
              <a:solidFill>
                <a:schemeClr val="bg1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52400"/>
            <a:ext cx="9144000" cy="8382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p. 155:  Example 2</a:t>
            </a:r>
            <a:b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Linear System with Infinitely Many Solutions</a:t>
            </a:r>
            <a:endParaRPr kumimoji="0" lang="en-US" sz="3000" b="1" i="0" u="none" strike="noStrike" kern="1200" cap="small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1295400"/>
            <a:ext cx="8915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chemeClr val="bg1"/>
                </a:solidFill>
              </a:rPr>
              <a:t>Method 2:  Linear Combinations  </a:t>
            </a:r>
          </a:p>
          <a:p>
            <a:r>
              <a:rPr lang="en-US" sz="3500" dirty="0" smtClean="0">
                <a:solidFill>
                  <a:schemeClr val="bg1"/>
                </a:solidFill>
              </a:rPr>
              <a:t>You can multiply Equation 1 by </a:t>
            </a:r>
            <a:r>
              <a:rPr lang="en-US" sz="3500" u="sng" dirty="0" smtClean="0">
                <a:solidFill>
                  <a:schemeClr val="bg1"/>
                </a:solidFill>
              </a:rPr>
              <a:t>		</a:t>
            </a:r>
            <a:r>
              <a:rPr lang="en-US" sz="3500" dirty="0" smtClean="0">
                <a:solidFill>
                  <a:schemeClr val="bg1"/>
                </a:solidFill>
              </a:rPr>
              <a:t>.</a:t>
            </a:r>
            <a:endParaRPr lang="en-US" sz="3500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2362200"/>
            <a:ext cx="84582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300" dirty="0" smtClean="0">
                <a:solidFill>
                  <a:schemeClr val="bg1"/>
                </a:solidFill>
              </a:rPr>
              <a:t>     </a:t>
            </a:r>
            <a:r>
              <a:rPr lang="en-US" sz="2300" dirty="0" smtClean="0">
                <a:solidFill>
                  <a:schemeClr val="bg1"/>
                </a:solidFill>
              </a:rPr>
              <a:t>3</a:t>
            </a:r>
            <a:r>
              <a:rPr lang="en-US" sz="2300" i="1" dirty="0" smtClean="0">
                <a:solidFill>
                  <a:schemeClr val="bg1"/>
                </a:solidFill>
              </a:rPr>
              <a:t>x</a:t>
            </a:r>
            <a:r>
              <a:rPr lang="en-US" sz="2300" dirty="0" smtClean="0">
                <a:solidFill>
                  <a:schemeClr val="bg1"/>
                </a:solidFill>
              </a:rPr>
              <a:t>   </a:t>
            </a:r>
            <a:r>
              <a:rPr lang="en-US" sz="2300" dirty="0" smtClean="0">
                <a:solidFill>
                  <a:schemeClr val="bg1"/>
                </a:solidFill>
              </a:rPr>
              <a:t>+      </a:t>
            </a:r>
            <a:r>
              <a:rPr lang="en-US" sz="2300" i="1" dirty="0" smtClean="0">
                <a:solidFill>
                  <a:schemeClr val="bg1"/>
                </a:solidFill>
              </a:rPr>
              <a:t>y</a:t>
            </a:r>
            <a:r>
              <a:rPr lang="en-US" sz="2300" dirty="0" smtClean="0">
                <a:solidFill>
                  <a:schemeClr val="bg1"/>
                </a:solidFill>
              </a:rPr>
              <a:t> = </a:t>
            </a:r>
            <a:r>
              <a:rPr lang="en-US" sz="2300" dirty="0" smtClean="0">
                <a:solidFill>
                  <a:schemeClr val="bg1"/>
                </a:solidFill>
              </a:rPr>
              <a:t>-1</a:t>
            </a:r>
            <a:r>
              <a:rPr lang="en-US" sz="2300" dirty="0" smtClean="0">
                <a:solidFill>
                  <a:schemeClr val="bg1"/>
                </a:solidFill>
              </a:rPr>
              <a:t>	</a:t>
            </a:r>
            <a:r>
              <a:rPr lang="en-US" sz="2300" dirty="0" smtClean="0">
                <a:solidFill>
                  <a:schemeClr val="bg1"/>
                </a:solidFill>
              </a:rPr>
              <a:t>	</a:t>
            </a:r>
            <a:r>
              <a:rPr lang="en-US" sz="2300" b="1" dirty="0" smtClean="0">
                <a:solidFill>
                  <a:schemeClr val="bg1"/>
                </a:solidFill>
              </a:rPr>
              <a:t>Multiply </a:t>
            </a:r>
            <a:r>
              <a:rPr lang="en-US" sz="2300" b="1" dirty="0" smtClean="0">
                <a:solidFill>
                  <a:schemeClr val="bg1"/>
                </a:solidFill>
              </a:rPr>
              <a:t>Equation 1 by </a:t>
            </a:r>
            <a:r>
              <a:rPr lang="en-US" sz="2300" b="1" u="sng" dirty="0" smtClean="0">
                <a:solidFill>
                  <a:schemeClr val="bg1"/>
                </a:solidFill>
              </a:rPr>
              <a:t>	      </a:t>
            </a:r>
            <a:r>
              <a:rPr lang="en-US" sz="2300" b="1" dirty="0" smtClean="0">
                <a:solidFill>
                  <a:schemeClr val="bg1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300" b="1" dirty="0" smtClean="0">
                <a:solidFill>
                  <a:schemeClr val="bg1"/>
                </a:solidFill>
              </a:rPr>
              <a:t> </a:t>
            </a:r>
            <a:r>
              <a:rPr lang="en-US" sz="2300" b="1" u="sng" dirty="0" smtClean="0">
                <a:solidFill>
                  <a:schemeClr val="bg1"/>
                </a:solidFill>
              </a:rPr>
              <a:t>-6</a:t>
            </a:r>
            <a:r>
              <a:rPr lang="en-US" sz="2300" b="1" i="1" u="sng" dirty="0" smtClean="0">
                <a:solidFill>
                  <a:schemeClr val="bg1"/>
                </a:solidFill>
              </a:rPr>
              <a:t>x</a:t>
            </a:r>
            <a:r>
              <a:rPr lang="en-US" sz="2300" b="1" u="sng" dirty="0" smtClean="0">
                <a:solidFill>
                  <a:schemeClr val="bg1"/>
                </a:solidFill>
              </a:rPr>
              <a:t>   –    2</a:t>
            </a:r>
            <a:r>
              <a:rPr lang="en-US" sz="2300" b="1" i="1" u="sng" dirty="0" smtClean="0">
                <a:solidFill>
                  <a:schemeClr val="bg1"/>
                </a:solidFill>
              </a:rPr>
              <a:t>y =    </a:t>
            </a:r>
            <a:r>
              <a:rPr lang="en-US" sz="2300" b="1" u="sng" dirty="0" smtClean="0">
                <a:solidFill>
                  <a:schemeClr val="bg1"/>
                </a:solidFill>
              </a:rPr>
              <a:t>2</a:t>
            </a:r>
            <a:r>
              <a:rPr lang="en-US" sz="2300" b="1" i="1" u="sng" dirty="0" smtClean="0">
                <a:solidFill>
                  <a:schemeClr val="bg1"/>
                </a:solidFill>
              </a:rPr>
              <a:t>   </a:t>
            </a:r>
            <a:r>
              <a:rPr lang="en-US" sz="2300" b="1" i="1" dirty="0" smtClean="0">
                <a:solidFill>
                  <a:schemeClr val="bg1"/>
                </a:solidFill>
              </a:rPr>
              <a:t>	</a:t>
            </a:r>
            <a:r>
              <a:rPr lang="en-US" sz="2300" b="1" i="1" dirty="0" smtClean="0">
                <a:solidFill>
                  <a:schemeClr val="bg1"/>
                </a:solidFill>
              </a:rPr>
              <a:t>	</a:t>
            </a:r>
            <a:r>
              <a:rPr lang="en-US" sz="2300" b="1" dirty="0" smtClean="0">
                <a:solidFill>
                  <a:schemeClr val="bg1"/>
                </a:solidFill>
              </a:rPr>
              <a:t>Write </a:t>
            </a:r>
            <a:r>
              <a:rPr lang="en-US" sz="2300" b="1" dirty="0" smtClean="0">
                <a:solidFill>
                  <a:schemeClr val="bg1"/>
                </a:solidFill>
              </a:rPr>
              <a:t>Equation 2.</a:t>
            </a:r>
          </a:p>
          <a:p>
            <a:r>
              <a:rPr lang="en-US" sz="2300" b="1" dirty="0" smtClean="0">
                <a:solidFill>
                  <a:schemeClr val="bg1"/>
                </a:solidFill>
              </a:rPr>
              <a:t>			</a:t>
            </a:r>
            <a:r>
              <a:rPr lang="en-US" sz="2300" b="1" dirty="0" smtClean="0">
                <a:solidFill>
                  <a:schemeClr val="bg1"/>
                </a:solidFill>
              </a:rPr>
              <a:t>	Add </a:t>
            </a:r>
            <a:r>
              <a:rPr lang="en-US" sz="2300" b="1" dirty="0" smtClean="0">
                <a:solidFill>
                  <a:schemeClr val="bg1"/>
                </a:solidFill>
              </a:rPr>
              <a:t>Equations.  </a:t>
            </a:r>
            <a:r>
              <a:rPr lang="en-US" sz="2300" b="1" u="sng" dirty="0" smtClean="0">
                <a:solidFill>
                  <a:schemeClr val="bg1"/>
                </a:solidFill>
              </a:rPr>
              <a:t>	</a:t>
            </a:r>
            <a:r>
              <a:rPr lang="en-US" sz="2300" b="1" u="sng" dirty="0" smtClean="0">
                <a:solidFill>
                  <a:schemeClr val="bg1"/>
                </a:solidFill>
              </a:rPr>
              <a:t>     </a:t>
            </a:r>
            <a:r>
              <a:rPr lang="en-US" sz="2300" b="1" dirty="0" smtClean="0">
                <a:solidFill>
                  <a:schemeClr val="bg1"/>
                </a:solidFill>
              </a:rPr>
              <a:t> Statement</a:t>
            </a:r>
            <a:endParaRPr lang="en-US" sz="23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12073" y="2427510"/>
            <a:ext cx="368563" cy="4758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85255" y="2438400"/>
            <a:ext cx="368563" cy="4758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90800" y="3429000"/>
            <a:ext cx="368563" cy="4758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676400" y="3429000"/>
            <a:ext cx="368563" cy="4758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Equal 12"/>
          <p:cNvSpPr/>
          <p:nvPr/>
        </p:nvSpPr>
        <p:spPr>
          <a:xfrm>
            <a:off x="2133600" y="3581400"/>
            <a:ext cx="304800" cy="228600"/>
          </a:xfrm>
          <a:prstGeom prst="mathEqual">
            <a:avLst/>
          </a:prstGeom>
          <a:solidFill>
            <a:schemeClr val="tx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837783" y="1883658"/>
            <a:ext cx="553617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FF00"/>
                </a:solidFill>
              </a:rPr>
              <a:t>2</a:t>
            </a:r>
            <a:endParaRPr lang="en-US" sz="3500" b="1" i="1" dirty="0">
              <a:solidFill>
                <a:srgbClr val="FFFF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72400" y="2340858"/>
            <a:ext cx="457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FF00"/>
                </a:solidFill>
              </a:rPr>
              <a:t>2</a:t>
            </a:r>
            <a:endParaRPr lang="en-US" sz="3500" b="1" i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2000" y="2362200"/>
            <a:ext cx="381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</a:rPr>
              <a:t>6</a:t>
            </a:r>
            <a:endParaRPr lang="en-US" sz="3500" b="1" i="1" dirty="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52600" y="2362200"/>
            <a:ext cx="381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</a:rPr>
              <a:t>2</a:t>
            </a:r>
            <a:endParaRPr lang="en-US" sz="3500" b="1" i="1" dirty="0">
              <a:solidFill>
                <a:srgbClr val="00206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667000" y="2438400"/>
            <a:ext cx="457200" cy="4758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590800" y="2362200"/>
            <a:ext cx="57694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002060"/>
                </a:solidFill>
              </a:rPr>
              <a:t>-2</a:t>
            </a:r>
            <a:endParaRPr lang="en-US" sz="3500" b="1" i="1" dirty="0">
              <a:solidFill>
                <a:srgbClr val="00206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635036" y="3352800"/>
            <a:ext cx="5334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chemeClr val="accent5">
                    <a:lumMod val="50000"/>
                  </a:schemeClr>
                </a:solidFill>
              </a:rPr>
              <a:t>0</a:t>
            </a:r>
            <a:endParaRPr lang="en-US" sz="3500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64673" y="3352800"/>
            <a:ext cx="5334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chemeClr val="accent5">
                    <a:lumMod val="50000"/>
                  </a:schemeClr>
                </a:solidFill>
              </a:rPr>
              <a:t>0</a:t>
            </a:r>
            <a:endParaRPr lang="en-US" sz="3500" b="1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477000" y="3276600"/>
            <a:ext cx="1219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FF00"/>
                </a:solidFill>
              </a:rPr>
              <a:t>true</a:t>
            </a:r>
            <a:endParaRPr lang="en-US" sz="3500" b="1" i="1" dirty="0">
              <a:solidFill>
                <a:srgbClr val="FFFF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495800" y="4212510"/>
            <a:ext cx="2895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FF00"/>
                </a:solidFill>
              </a:rPr>
              <a:t>eliminated</a:t>
            </a:r>
            <a:endParaRPr lang="en-US" sz="3500" b="1" i="1" dirty="0">
              <a:solidFill>
                <a:srgbClr val="FFFF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48200" y="4780746"/>
            <a:ext cx="12954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FF00"/>
                </a:solidFill>
              </a:rPr>
              <a:t>true</a:t>
            </a:r>
            <a:endParaRPr lang="en-US" sz="3500" b="1" i="1" dirty="0">
              <a:solidFill>
                <a:srgbClr val="FFFF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1000" y="6096000"/>
            <a:ext cx="563568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FF00"/>
                </a:solidFill>
              </a:rPr>
              <a:t>i</a:t>
            </a:r>
            <a:r>
              <a:rPr lang="en-US" sz="3500" b="1" dirty="0" smtClean="0">
                <a:solidFill>
                  <a:srgbClr val="FFFF00"/>
                </a:solidFill>
              </a:rPr>
              <a:t>nfinitely </a:t>
            </a:r>
            <a:r>
              <a:rPr lang="en-US" sz="3500" b="1" dirty="0" smtClean="0">
                <a:solidFill>
                  <a:srgbClr val="FFFF00"/>
                </a:solidFill>
              </a:rPr>
              <a:t>many solutions</a:t>
            </a:r>
            <a:endParaRPr lang="en-US" sz="3500" b="1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5" grpId="0"/>
      <p:bldP spid="16" grpId="0"/>
      <p:bldP spid="17" grpId="0"/>
      <p:bldP spid="18" grpId="0"/>
      <p:bldP spid="21" grpId="0" animBg="1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6413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p. 155:				Checkpoint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9906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Solve the linear system and tell how many solutions the system has.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457200" y="2057400"/>
            <a:ext cx="3810000" cy="41910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sz="3000" i="1" dirty="0" smtClean="0"/>
              <a:t>x</a:t>
            </a:r>
            <a:r>
              <a:rPr lang="en-US" sz="3000" dirty="0" smtClean="0"/>
              <a:t> – 2</a:t>
            </a:r>
            <a:r>
              <a:rPr lang="en-US" sz="3000" i="1" dirty="0" smtClean="0"/>
              <a:t>y </a:t>
            </a:r>
            <a:r>
              <a:rPr lang="en-US" sz="3000" dirty="0" smtClean="0"/>
              <a:t>= 3</a:t>
            </a:r>
          </a:p>
          <a:p>
            <a:pPr marL="514350" indent="-514350">
              <a:buNone/>
            </a:pPr>
            <a:r>
              <a:rPr lang="en-US" sz="3000" dirty="0" smtClean="0"/>
              <a:t>     -5</a:t>
            </a:r>
            <a:r>
              <a:rPr lang="en-US" sz="3000" i="1" dirty="0" smtClean="0"/>
              <a:t>x</a:t>
            </a:r>
            <a:r>
              <a:rPr lang="en-US" sz="3000" dirty="0" smtClean="0"/>
              <a:t> + 10</a:t>
            </a:r>
            <a:r>
              <a:rPr lang="en-US" sz="3000" i="1" dirty="0" smtClean="0"/>
              <a:t>y</a:t>
            </a:r>
            <a:r>
              <a:rPr lang="en-US" sz="3000" dirty="0" smtClean="0"/>
              <a:t> = -15</a:t>
            </a:r>
            <a:endParaRPr lang="en-US" sz="30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962400" y="2057400"/>
            <a:ext cx="3810000" cy="419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US" sz="3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</a:t>
            </a:r>
            <a:r>
              <a:rPr kumimoji="0" lang="en-US" sz="3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  </a:t>
            </a:r>
            <a:r>
              <a:rPr kumimoji="0" lang="en-US" sz="30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-2</a:t>
            </a:r>
            <a:r>
              <a:rPr kumimoji="0" lang="en-US" sz="3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+ 3</a:t>
            </a:r>
            <a:r>
              <a:rPr kumimoji="0" lang="en-US" sz="3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 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4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-4</a:t>
            </a:r>
            <a:r>
              <a:rPr kumimoji="0" lang="en-US" sz="3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+ 6</a:t>
            </a:r>
            <a:r>
              <a:rPr kumimoji="0" lang="en-US" sz="3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10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6336268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</a:rPr>
              <a:t>Infinitely many solutions</a:t>
            </a:r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19800" y="6381690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2060"/>
                </a:solidFill>
              </a:rPr>
              <a:t>No solution</a:t>
            </a:r>
            <a:endParaRPr lang="en-US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p. 153</a:t>
            </a:r>
            <a:br>
              <a:rPr kumimoji="0" lang="en-US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Number of Solutions of a linear System</a:t>
            </a:r>
            <a:endParaRPr kumimoji="0" 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60020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If the two solutions have </a:t>
            </a:r>
            <a:r>
              <a:rPr lang="en-US" sz="2500" u="sng" dirty="0" smtClean="0"/>
              <a:t>	</a:t>
            </a:r>
            <a:r>
              <a:rPr lang="en-US" sz="2500" u="sng" dirty="0" smtClean="0"/>
              <a:t>    	</a:t>
            </a:r>
            <a:r>
              <a:rPr lang="en-US" sz="2500" u="sng" dirty="0" smtClean="0"/>
              <a:t>	</a:t>
            </a:r>
            <a:r>
              <a:rPr lang="en-US" sz="2500" u="sng" dirty="0" smtClean="0"/>
              <a:t>     </a:t>
            </a:r>
            <a:r>
              <a:rPr lang="en-US" sz="2500" dirty="0" smtClean="0"/>
              <a:t> </a:t>
            </a:r>
            <a:r>
              <a:rPr lang="en-US" sz="2500" dirty="0" smtClean="0"/>
              <a:t>slopes, then the system has one solution.</a:t>
            </a:r>
            <a:endParaRPr lang="en-US" sz="2500" dirty="0"/>
          </a:p>
        </p:txBody>
      </p:sp>
      <p:pic>
        <p:nvPicPr>
          <p:cNvPr id="4" name="Picture 3" descr="S2U4L1GLgrid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2438400"/>
            <a:ext cx="4267200" cy="414396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rot="16200000" flipH="1">
            <a:off x="1143000" y="2895600"/>
            <a:ext cx="3276600" cy="3124200"/>
          </a:xfrm>
          <a:prstGeom prst="straightConnector1">
            <a:avLst/>
          </a:prstGeom>
          <a:ln w="38100">
            <a:solidFill>
              <a:srgbClr val="00B05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 flipH="1" flipV="1">
            <a:off x="1371600" y="3581400"/>
            <a:ext cx="3657600" cy="1828800"/>
          </a:xfrm>
          <a:prstGeom prst="straightConnector1">
            <a:avLst/>
          </a:prstGeom>
          <a:ln w="38100">
            <a:solidFill>
              <a:srgbClr val="7030A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648200" y="3858905"/>
            <a:ext cx="42672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Lines Intersect:</a:t>
            </a:r>
          </a:p>
          <a:p>
            <a:endParaRPr lang="en-US" sz="2500" b="1" dirty="0"/>
          </a:p>
          <a:p>
            <a:r>
              <a:rPr lang="en-US" sz="2500" b="1" u="sng" dirty="0" smtClean="0"/>
              <a:t>			</a:t>
            </a:r>
            <a:r>
              <a:rPr lang="en-US" sz="2500" b="1" dirty="0" smtClean="0"/>
              <a:t> </a:t>
            </a:r>
            <a:r>
              <a:rPr lang="en-US" sz="2500" dirty="0" smtClean="0"/>
              <a:t>solution</a:t>
            </a:r>
            <a:endParaRPr lang="en-US" sz="2500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3818709" y="1465218"/>
            <a:ext cx="2133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99FF"/>
                </a:solidFill>
              </a:rPr>
              <a:t>different</a:t>
            </a:r>
            <a:endParaRPr lang="en-US" sz="3500" b="1" dirty="0">
              <a:solidFill>
                <a:srgbClr val="FF99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76800" y="4474458"/>
            <a:ext cx="2895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99FF"/>
                </a:solidFill>
              </a:rPr>
              <a:t>Exactly One</a:t>
            </a:r>
            <a:endParaRPr lang="en-US" sz="3500" b="1" dirty="0">
              <a:solidFill>
                <a:srgbClr val="FF99FF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p. 153</a:t>
            </a:r>
            <a:br>
              <a:rPr lang="en-US" dirty="0" smtClean="0"/>
            </a:br>
            <a:r>
              <a:rPr lang="en-US" dirty="0" smtClean="0"/>
              <a:t>Number of Solutions of a linear System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60020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If the two solutions have the </a:t>
            </a:r>
            <a:r>
              <a:rPr lang="en-US" sz="2500" u="sng" dirty="0" smtClean="0"/>
              <a:t>		</a:t>
            </a:r>
            <a:r>
              <a:rPr lang="en-US" sz="2500" dirty="0" smtClean="0"/>
              <a:t> slope, but </a:t>
            </a:r>
            <a:r>
              <a:rPr lang="en-US" sz="2500" u="sng" dirty="0" smtClean="0"/>
              <a:t>		     </a:t>
            </a:r>
            <a:r>
              <a:rPr lang="en-US" sz="2500" dirty="0" smtClean="0"/>
              <a:t> </a:t>
            </a:r>
            <a:r>
              <a:rPr lang="en-US" sz="25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y-intercepts</a:t>
            </a:r>
            <a:r>
              <a:rPr lang="en-US" sz="2500" dirty="0" smtClean="0"/>
              <a:t>, then the system has no solution.</a:t>
            </a:r>
            <a:endParaRPr lang="en-US" sz="2500" dirty="0"/>
          </a:p>
        </p:txBody>
      </p:sp>
      <p:pic>
        <p:nvPicPr>
          <p:cNvPr id="4" name="Picture 3" descr="S2U4L1GLgrid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2438400"/>
            <a:ext cx="4267200" cy="4143960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rot="16200000" flipH="1">
            <a:off x="1143000" y="2895600"/>
            <a:ext cx="3276600" cy="3124200"/>
          </a:xfrm>
          <a:prstGeom prst="straightConnector1">
            <a:avLst/>
          </a:prstGeom>
          <a:ln w="38100">
            <a:solidFill>
              <a:srgbClr val="00B05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876300" y="3695700"/>
            <a:ext cx="2514600" cy="2438400"/>
          </a:xfrm>
          <a:prstGeom prst="straightConnector1">
            <a:avLst/>
          </a:prstGeom>
          <a:ln w="38100">
            <a:solidFill>
              <a:srgbClr val="7030A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648200" y="3858905"/>
            <a:ext cx="42672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Lines are parallel:</a:t>
            </a:r>
          </a:p>
          <a:p>
            <a:endParaRPr lang="en-US" sz="2500" b="1" dirty="0"/>
          </a:p>
          <a:p>
            <a:r>
              <a:rPr lang="en-US" sz="2500" b="1" u="sng" dirty="0" smtClean="0"/>
              <a:t>	</a:t>
            </a:r>
            <a:r>
              <a:rPr lang="en-US" sz="2500" b="1" dirty="0" smtClean="0"/>
              <a:t> </a:t>
            </a:r>
            <a:r>
              <a:rPr lang="en-US" sz="2500" dirty="0" smtClean="0"/>
              <a:t>solution</a:t>
            </a:r>
            <a:endParaRPr lang="en-US" sz="2500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4267200" y="1497873"/>
            <a:ext cx="2133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99FF"/>
                </a:solidFill>
              </a:rPr>
              <a:t>same</a:t>
            </a:r>
            <a:endParaRPr lang="en-US" sz="3500" b="1" dirty="0">
              <a:solidFill>
                <a:srgbClr val="FF99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86600" y="1502658"/>
            <a:ext cx="2133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 smtClean="0">
                <a:solidFill>
                  <a:srgbClr val="FF99FF"/>
                </a:solidFill>
              </a:rPr>
              <a:t>different</a:t>
            </a:r>
            <a:endParaRPr lang="en-US" sz="3500" dirty="0">
              <a:solidFill>
                <a:srgbClr val="FF99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76800" y="4419600"/>
            <a:ext cx="2133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99FF"/>
                </a:solidFill>
              </a:rPr>
              <a:t>No</a:t>
            </a:r>
            <a:endParaRPr lang="en-US" sz="3500" b="1" dirty="0">
              <a:solidFill>
                <a:srgbClr val="FF99FF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p. 153</a:t>
            </a:r>
            <a:br>
              <a:rPr kumimoji="0" lang="en-US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Number of Solutions of a linear System</a:t>
            </a:r>
            <a:endParaRPr kumimoji="0" 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600200"/>
            <a:ext cx="9144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If the two equations have the </a:t>
            </a:r>
            <a:r>
              <a:rPr lang="en-US" sz="2500" u="sng" dirty="0" smtClean="0"/>
              <a:t>		</a:t>
            </a:r>
            <a:r>
              <a:rPr lang="en-US" sz="2500" dirty="0" smtClean="0"/>
              <a:t> slope and the </a:t>
            </a:r>
            <a:r>
              <a:rPr lang="en-US" sz="2500" u="sng" dirty="0" smtClean="0"/>
              <a:t>	</a:t>
            </a:r>
            <a:r>
              <a:rPr lang="en-US" sz="2500" u="sng" dirty="0" smtClean="0"/>
              <a:t>       </a:t>
            </a:r>
            <a:r>
              <a:rPr lang="en-US" sz="2500" dirty="0" smtClean="0"/>
              <a:t> y-intercepts</a:t>
            </a:r>
            <a:r>
              <a:rPr lang="en-US" sz="2500" dirty="0" smtClean="0"/>
              <a:t>, then the system has infinitely many solutions.</a:t>
            </a:r>
            <a:endParaRPr lang="en-US" sz="2500" dirty="0"/>
          </a:p>
        </p:txBody>
      </p:sp>
      <p:pic>
        <p:nvPicPr>
          <p:cNvPr id="4" name="Picture 3" descr="S2U4L1GLgrid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2438400"/>
            <a:ext cx="4267200" cy="414396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rot="16200000" flipH="1">
            <a:off x="1143000" y="2895600"/>
            <a:ext cx="3276600" cy="3124200"/>
          </a:xfrm>
          <a:prstGeom prst="straightConnector1">
            <a:avLst/>
          </a:prstGeom>
          <a:ln w="101600">
            <a:solidFill>
              <a:srgbClr val="00B05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6200000" flipH="1">
            <a:off x="990602" y="2743200"/>
            <a:ext cx="3352799" cy="3200402"/>
          </a:xfrm>
          <a:prstGeom prst="straightConnector1">
            <a:avLst/>
          </a:prstGeom>
          <a:ln w="38100">
            <a:solidFill>
              <a:srgbClr val="7030A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0" y="3858905"/>
            <a:ext cx="54864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  Lines </a:t>
            </a:r>
            <a:r>
              <a:rPr lang="en-US" sz="2500" b="1" dirty="0" smtClean="0"/>
              <a:t>coincide:</a:t>
            </a:r>
          </a:p>
          <a:p>
            <a:endParaRPr lang="en-US" sz="2500" b="1" dirty="0"/>
          </a:p>
          <a:p>
            <a:r>
              <a:rPr lang="en-US" sz="2500" b="1" u="sng" dirty="0" smtClean="0"/>
              <a:t>		</a:t>
            </a:r>
            <a:r>
              <a:rPr lang="en-US" sz="2500" b="1" u="sng" dirty="0" smtClean="0"/>
              <a:t>	</a:t>
            </a:r>
            <a:r>
              <a:rPr lang="en-US" sz="2500" b="1" u="sng" dirty="0" smtClean="0"/>
              <a:t>      </a:t>
            </a:r>
            <a:r>
              <a:rPr lang="en-US" sz="2500" b="1" dirty="0" smtClean="0"/>
              <a:t> </a:t>
            </a:r>
            <a:r>
              <a:rPr lang="en-US" sz="2500" dirty="0" smtClean="0"/>
              <a:t>solution</a:t>
            </a:r>
            <a:endParaRPr lang="en-US" sz="2500" b="1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4267200" y="1456509"/>
            <a:ext cx="2133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99FF"/>
                </a:solidFill>
              </a:rPr>
              <a:t>same</a:t>
            </a:r>
            <a:endParaRPr lang="en-US" sz="3500" b="1" dirty="0">
              <a:solidFill>
                <a:srgbClr val="FF99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00" y="1456509"/>
            <a:ext cx="2133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99FF"/>
                </a:solidFill>
              </a:rPr>
              <a:t>same</a:t>
            </a:r>
            <a:endParaRPr lang="en-US" sz="3500" b="1" dirty="0">
              <a:solidFill>
                <a:srgbClr val="FF99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8200" y="4552146"/>
            <a:ext cx="3810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99FF"/>
                </a:solidFill>
              </a:rPr>
              <a:t>Infinitely many</a:t>
            </a:r>
            <a:endParaRPr lang="en-US" sz="3500" b="1" dirty="0">
              <a:solidFill>
                <a:srgbClr val="FF99FF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p. 154:  Example 1</a:t>
            </a:r>
            <a:br>
              <a:rPr lang="en-US" dirty="0" smtClean="0"/>
            </a:br>
            <a:r>
              <a:rPr lang="en-US" dirty="0" smtClean="0"/>
              <a:t>A Linear System with No Solution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1295400"/>
            <a:ext cx="8610600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/>
              <a:t>Show that the linear system has no solution.</a:t>
            </a:r>
          </a:p>
          <a:p>
            <a:endParaRPr lang="en-US" sz="2500" dirty="0" smtClean="0"/>
          </a:p>
          <a:p>
            <a:r>
              <a:rPr lang="en-US" sz="2500" dirty="0" smtClean="0"/>
              <a:t>-</a:t>
            </a:r>
            <a:r>
              <a:rPr lang="en-US" sz="2500" i="1" dirty="0" smtClean="0"/>
              <a:t>x</a:t>
            </a:r>
            <a:r>
              <a:rPr lang="en-US" sz="2500" dirty="0" smtClean="0"/>
              <a:t> + </a:t>
            </a:r>
            <a:r>
              <a:rPr lang="en-US" sz="2500" i="1" dirty="0" smtClean="0"/>
              <a:t>y</a:t>
            </a:r>
            <a:r>
              <a:rPr lang="en-US" sz="2500" dirty="0" smtClean="0"/>
              <a:t> = -3			</a:t>
            </a:r>
            <a:r>
              <a:rPr lang="en-US" sz="2500" b="1" dirty="0" smtClean="0"/>
              <a:t>Equation 1</a:t>
            </a:r>
            <a:endParaRPr lang="en-US" sz="2500" dirty="0" smtClean="0"/>
          </a:p>
          <a:p>
            <a:r>
              <a:rPr lang="en-US" sz="2500" dirty="0" smtClean="0"/>
              <a:t>-</a:t>
            </a:r>
            <a:r>
              <a:rPr lang="en-US" sz="2500" i="1" dirty="0" smtClean="0"/>
              <a:t>x</a:t>
            </a:r>
            <a:r>
              <a:rPr lang="en-US" sz="2500" dirty="0" smtClean="0"/>
              <a:t> + </a:t>
            </a:r>
            <a:r>
              <a:rPr lang="en-US" sz="2500" i="1" dirty="0" smtClean="0"/>
              <a:t>y</a:t>
            </a:r>
            <a:r>
              <a:rPr lang="en-US" sz="2500" dirty="0" smtClean="0"/>
              <a:t> = 2			</a:t>
            </a:r>
            <a:r>
              <a:rPr lang="en-US" sz="2500" b="1" dirty="0" smtClean="0"/>
              <a:t>Equation 2</a:t>
            </a:r>
          </a:p>
          <a:p>
            <a:endParaRPr lang="en-US" sz="2500" b="1" dirty="0" smtClean="0"/>
          </a:p>
          <a:p>
            <a:r>
              <a:rPr lang="en-US" sz="2500" b="1" dirty="0" smtClean="0"/>
              <a:t>Solution</a:t>
            </a:r>
            <a:endParaRPr lang="en-US" sz="2500" dirty="0" smtClean="0"/>
          </a:p>
          <a:p>
            <a:r>
              <a:rPr lang="en-US" sz="2500" b="1" dirty="0" smtClean="0">
                <a:solidFill>
                  <a:srgbClr val="002060"/>
                </a:solidFill>
              </a:rPr>
              <a:t>Method 1</a:t>
            </a:r>
            <a:r>
              <a:rPr lang="en-US" sz="2500" b="1" dirty="0" smtClean="0"/>
              <a:t>:  Graphing</a:t>
            </a:r>
            <a:r>
              <a:rPr lang="en-US" sz="2500" dirty="0" smtClean="0"/>
              <a:t> Rewrite each equation in slope-intercept form.  Then graph the linear system.</a:t>
            </a:r>
          </a:p>
          <a:p>
            <a:endParaRPr lang="en-US" sz="2500" b="1" dirty="0" smtClean="0"/>
          </a:p>
          <a:p>
            <a:r>
              <a:rPr lang="en-US" sz="2500" i="1" dirty="0" smtClean="0"/>
              <a:t>y </a:t>
            </a:r>
            <a:r>
              <a:rPr lang="en-US" sz="2500" dirty="0" smtClean="0"/>
              <a:t> = </a:t>
            </a:r>
            <a:r>
              <a:rPr lang="en-US" sz="2500" u="sng" dirty="0" smtClean="0"/>
              <a:t>		</a:t>
            </a:r>
            <a:r>
              <a:rPr lang="en-US" sz="2500" dirty="0" smtClean="0"/>
              <a:t>		</a:t>
            </a:r>
            <a:r>
              <a:rPr lang="en-US" sz="2500" b="1" dirty="0" smtClean="0"/>
              <a:t>Revised Equation 1</a:t>
            </a:r>
            <a:endParaRPr lang="en-US" sz="2500" dirty="0" smtClean="0"/>
          </a:p>
          <a:p>
            <a:endParaRPr lang="en-US" sz="2500" i="1" dirty="0" smtClean="0"/>
          </a:p>
          <a:p>
            <a:r>
              <a:rPr lang="en-US" sz="2500" i="1" dirty="0" smtClean="0"/>
              <a:t>y </a:t>
            </a:r>
            <a:r>
              <a:rPr lang="en-US" sz="2500" dirty="0" smtClean="0"/>
              <a:t> = </a:t>
            </a:r>
            <a:r>
              <a:rPr lang="en-US" sz="2500" u="sng" dirty="0" smtClean="0"/>
              <a:t>		</a:t>
            </a:r>
            <a:r>
              <a:rPr lang="en-US" sz="2500" dirty="0" smtClean="0"/>
              <a:t>		</a:t>
            </a:r>
            <a:r>
              <a:rPr lang="en-US" sz="2500" b="1" dirty="0" smtClean="0"/>
              <a:t>Revised Equation 2</a:t>
            </a:r>
            <a:endParaRPr lang="en-US" sz="2500" b="1" i="1" dirty="0" smtClean="0"/>
          </a:p>
          <a:p>
            <a:endParaRPr lang="en-US" sz="25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838200" y="4648200"/>
            <a:ext cx="2514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i="1" dirty="0" smtClean="0">
                <a:solidFill>
                  <a:srgbClr val="FF99FF"/>
                </a:solidFill>
              </a:rPr>
              <a:t>x </a:t>
            </a:r>
            <a:r>
              <a:rPr lang="en-US" sz="3500" b="1" dirty="0" smtClean="0">
                <a:solidFill>
                  <a:srgbClr val="FF99FF"/>
                </a:solidFill>
              </a:rPr>
              <a:t>- 3</a:t>
            </a:r>
            <a:endParaRPr lang="en-US" sz="3500" b="1" dirty="0">
              <a:solidFill>
                <a:srgbClr val="FF99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5390346"/>
            <a:ext cx="2514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i="1" dirty="0">
                <a:solidFill>
                  <a:srgbClr val="FFFF00"/>
                </a:solidFill>
              </a:rPr>
              <a:t>x</a:t>
            </a:r>
            <a:r>
              <a:rPr lang="en-US" sz="3500" b="1" i="1" dirty="0" smtClean="0">
                <a:solidFill>
                  <a:srgbClr val="FFFF00"/>
                </a:solidFill>
              </a:rPr>
              <a:t> </a:t>
            </a:r>
            <a:r>
              <a:rPr lang="en-US" sz="3500" b="1" dirty="0" smtClean="0">
                <a:solidFill>
                  <a:srgbClr val="FFFF00"/>
                </a:solidFill>
              </a:rPr>
              <a:t>+ 2</a:t>
            </a:r>
            <a:endParaRPr lang="en-US" sz="3500" b="1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57800" y="6304746"/>
            <a:ext cx="3733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2060"/>
                </a:solidFill>
              </a:rPr>
              <a:t>Method 1 continued</a:t>
            </a:r>
            <a:endParaRPr lang="en-US" sz="25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2286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p. 154:  Example 1</a:t>
            </a:r>
            <a:br>
              <a:rPr lang="en-US" dirty="0" smtClean="0"/>
            </a:br>
            <a:r>
              <a:rPr lang="en-US" dirty="0" smtClean="0"/>
              <a:t>A Linear System with No Solution</a:t>
            </a:r>
            <a:endParaRPr lang="en-US" dirty="0"/>
          </a:p>
        </p:txBody>
      </p:sp>
      <p:pic>
        <p:nvPicPr>
          <p:cNvPr id="4" name="Picture 3" descr="S2U4L1GLgrid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2561640"/>
            <a:ext cx="4267200" cy="4143960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V="1">
            <a:off x="990600" y="4191001"/>
            <a:ext cx="3048000" cy="2285999"/>
          </a:xfrm>
          <a:prstGeom prst="straightConnector1">
            <a:avLst/>
          </a:prstGeom>
          <a:ln w="38100">
            <a:solidFill>
              <a:srgbClr val="00B05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33400" y="3048000"/>
            <a:ext cx="3276600" cy="2286000"/>
          </a:xfrm>
          <a:prstGeom prst="straightConnector1">
            <a:avLst/>
          </a:prstGeom>
          <a:ln w="38100">
            <a:solidFill>
              <a:srgbClr val="7030A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" y="762000"/>
            <a:ext cx="9144000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Solution</a:t>
            </a:r>
            <a:endParaRPr lang="en-US" dirty="0" smtClean="0"/>
          </a:p>
          <a:p>
            <a:r>
              <a:rPr lang="en-US" sz="2500" b="1" dirty="0" smtClean="0">
                <a:solidFill>
                  <a:srgbClr val="002060"/>
                </a:solidFill>
              </a:rPr>
              <a:t>Method 1</a:t>
            </a:r>
            <a:r>
              <a:rPr lang="en-US" b="1" dirty="0" smtClean="0"/>
              <a:t>:  </a:t>
            </a:r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Graphing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Rewrite each equation I slope-intercept form.  Then graph the linear system.</a:t>
            </a:r>
          </a:p>
          <a:p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			        </a:t>
            </a:r>
            <a:r>
              <a:rPr lang="en-US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y 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= </a:t>
            </a:r>
            <a:r>
              <a:rPr lang="en-US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		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		</a:t>
            </a:r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Revised Equation 1</a:t>
            </a:r>
            <a:endParaRPr lang="en-US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en-US" i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en-US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			       y 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= </a:t>
            </a:r>
            <a:r>
              <a:rPr lang="en-US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		</a:t>
            </a:r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		</a:t>
            </a:r>
            <a:r>
              <a:rPr lang="en-US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Revised Equation 2</a:t>
            </a:r>
            <a:endParaRPr lang="en-US" b="1" i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419600" y="4191000"/>
            <a:ext cx="4800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/>
              <a:t>Answer</a:t>
            </a:r>
            <a:r>
              <a:rPr lang="en-US" sz="2500" dirty="0" smtClean="0"/>
              <a:t>  Because the lines have the same slope but different y-intercepts, they are </a:t>
            </a:r>
            <a:r>
              <a:rPr lang="en-US" sz="2500" u="sng" dirty="0" smtClean="0"/>
              <a:t>	</a:t>
            </a:r>
            <a:r>
              <a:rPr lang="en-US" sz="2500" u="sng" dirty="0" smtClean="0"/>
              <a:t>         </a:t>
            </a:r>
            <a:r>
              <a:rPr lang="en-US" sz="2500" dirty="0" smtClean="0"/>
              <a:t>.  </a:t>
            </a:r>
            <a:r>
              <a:rPr lang="en-US" sz="2500" u="sng" dirty="0" smtClean="0"/>
              <a:t>		</a:t>
            </a:r>
            <a:r>
              <a:rPr lang="en-US" sz="2500" dirty="0" smtClean="0"/>
              <a:t> lines do not </a:t>
            </a:r>
            <a:endParaRPr lang="en-US" sz="2500" dirty="0" smtClean="0"/>
          </a:p>
          <a:p>
            <a:r>
              <a:rPr lang="en-US" sz="2500" u="sng" dirty="0" smtClean="0"/>
              <a:t>		</a:t>
            </a:r>
            <a:r>
              <a:rPr lang="en-US" sz="2500" dirty="0" smtClean="0"/>
              <a:t>, </a:t>
            </a:r>
            <a:r>
              <a:rPr lang="en-US" sz="2500" dirty="0" smtClean="0"/>
              <a:t>so the system has </a:t>
            </a:r>
            <a:r>
              <a:rPr lang="en-US" sz="2500" dirty="0" smtClean="0"/>
              <a:t> </a:t>
            </a:r>
            <a:r>
              <a:rPr lang="en-US" sz="2500" u="sng" dirty="0" smtClean="0"/>
              <a:t>	            	</a:t>
            </a:r>
            <a:r>
              <a:rPr lang="en-US" sz="2500" dirty="0" smtClean="0"/>
              <a:t>.</a:t>
            </a:r>
            <a:endParaRPr lang="en-US" sz="25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581400" y="2057400"/>
            <a:ext cx="2514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i="1" dirty="0">
                <a:solidFill>
                  <a:srgbClr val="7030A0"/>
                </a:solidFill>
              </a:rPr>
              <a:t>x</a:t>
            </a:r>
            <a:r>
              <a:rPr lang="en-US" sz="3500" b="1" i="1" dirty="0" smtClean="0">
                <a:solidFill>
                  <a:srgbClr val="7030A0"/>
                </a:solidFill>
              </a:rPr>
              <a:t> </a:t>
            </a:r>
            <a:r>
              <a:rPr lang="en-US" sz="3500" b="1" dirty="0" smtClean="0">
                <a:solidFill>
                  <a:srgbClr val="7030A0"/>
                </a:solidFill>
              </a:rPr>
              <a:t>+ 2</a:t>
            </a:r>
            <a:endParaRPr lang="en-US" sz="3500" b="1" dirty="0">
              <a:solidFill>
                <a:srgbClr val="7030A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162800" y="4876800"/>
            <a:ext cx="2514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99FF"/>
                </a:solidFill>
              </a:rPr>
              <a:t>parallel</a:t>
            </a:r>
            <a:endParaRPr lang="en-US" sz="3500" b="1" dirty="0">
              <a:solidFill>
                <a:srgbClr val="FF99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19600" y="5257800"/>
            <a:ext cx="2514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99FF"/>
                </a:solidFill>
              </a:rPr>
              <a:t>Parallel</a:t>
            </a:r>
            <a:endParaRPr lang="en-US" sz="3500" b="1" dirty="0">
              <a:solidFill>
                <a:srgbClr val="FF99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95800" y="5617458"/>
            <a:ext cx="2514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99FF"/>
                </a:solidFill>
              </a:rPr>
              <a:t>intersect</a:t>
            </a:r>
            <a:endParaRPr lang="en-US" sz="3500" b="1" dirty="0">
              <a:solidFill>
                <a:srgbClr val="FF99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48200" y="5998458"/>
            <a:ext cx="2514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99FF"/>
                </a:solidFill>
              </a:rPr>
              <a:t>no solution</a:t>
            </a:r>
            <a:endParaRPr lang="en-US" sz="3500" b="1" dirty="0">
              <a:solidFill>
                <a:srgbClr val="FF99FF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33800" y="1447800"/>
            <a:ext cx="2514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i="1" dirty="0" smtClean="0">
                <a:solidFill>
                  <a:srgbClr val="FF99FF"/>
                </a:solidFill>
              </a:rPr>
              <a:t>x </a:t>
            </a:r>
            <a:r>
              <a:rPr lang="en-US" sz="3500" b="1" dirty="0" smtClean="0">
                <a:solidFill>
                  <a:srgbClr val="FF99FF"/>
                </a:solidFill>
              </a:rPr>
              <a:t>- 3</a:t>
            </a:r>
            <a:endParaRPr lang="en-US" sz="3500" b="1" dirty="0">
              <a:solidFill>
                <a:srgbClr val="FF99FF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12" grpId="0"/>
      <p:bldP spid="13" grpId="0"/>
      <p:bldP spid="14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914400"/>
          </a:xfrm>
        </p:spPr>
        <p:txBody>
          <a:bodyPr>
            <a:noAutofit/>
          </a:bodyPr>
          <a:lstStyle/>
          <a:p>
            <a:r>
              <a:rPr lang="en-US" sz="3500" dirty="0" smtClean="0"/>
              <a:t>p. 154:  Example 1</a:t>
            </a:r>
            <a:br>
              <a:rPr lang="en-US" sz="3500" dirty="0" smtClean="0"/>
            </a:br>
            <a:r>
              <a:rPr lang="en-US" sz="3500" dirty="0" smtClean="0"/>
              <a:t>A Linear System with No Solution</a:t>
            </a:r>
            <a:endParaRPr lang="en-US" sz="35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4267200"/>
            <a:ext cx="8763000" cy="2438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500" b="1" dirty="0" smtClean="0">
                <a:solidFill>
                  <a:srgbClr val="FF99FF"/>
                </a:solidFill>
              </a:rPr>
              <a:t>Answer</a:t>
            </a:r>
            <a:r>
              <a:rPr lang="en-US" sz="2500" b="1" dirty="0" smtClean="0">
                <a:solidFill>
                  <a:schemeClr val="bg1"/>
                </a:solidFill>
              </a:rPr>
              <a:t>  The variables are </a:t>
            </a:r>
            <a:r>
              <a:rPr lang="en-US" sz="2500" b="1" u="sng" dirty="0" smtClean="0">
                <a:solidFill>
                  <a:schemeClr val="bg1"/>
                </a:solidFill>
              </a:rPr>
              <a:t>	                         </a:t>
            </a:r>
            <a:r>
              <a:rPr lang="en-US" sz="2500" b="1" dirty="0" smtClean="0">
                <a:solidFill>
                  <a:schemeClr val="bg1"/>
                </a:solidFill>
              </a:rPr>
              <a:t> and you are left with a statement that is </a:t>
            </a:r>
            <a:r>
              <a:rPr lang="en-US" sz="2500" b="1" u="sng" dirty="0" smtClean="0">
                <a:solidFill>
                  <a:schemeClr val="bg1"/>
                </a:solidFill>
              </a:rPr>
              <a:t>	          </a:t>
            </a:r>
            <a:r>
              <a:rPr lang="en-US" sz="2500" b="1" dirty="0" smtClean="0">
                <a:solidFill>
                  <a:schemeClr val="bg1"/>
                </a:solidFill>
              </a:rPr>
              <a:t> regardless of the values of </a:t>
            </a:r>
            <a:r>
              <a:rPr lang="en-US" sz="2500" b="1" i="1" dirty="0" smtClean="0">
                <a:solidFill>
                  <a:schemeClr val="bg1"/>
                </a:solidFill>
              </a:rPr>
              <a:t>x</a:t>
            </a:r>
            <a:r>
              <a:rPr lang="en-US" sz="2500" b="1" dirty="0" smtClean="0">
                <a:solidFill>
                  <a:schemeClr val="bg1"/>
                </a:solidFill>
              </a:rPr>
              <a:t> and </a:t>
            </a:r>
            <a:r>
              <a:rPr lang="en-US" sz="2500" b="1" i="1" dirty="0" smtClean="0">
                <a:solidFill>
                  <a:schemeClr val="bg1"/>
                </a:solidFill>
              </a:rPr>
              <a:t>y</a:t>
            </a:r>
            <a:r>
              <a:rPr lang="en-US" sz="2500" b="1" dirty="0" smtClean="0">
                <a:solidFill>
                  <a:schemeClr val="bg1"/>
                </a:solidFill>
              </a:rPr>
              <a:t>.  This tells you that the system has	 </a:t>
            </a:r>
            <a:r>
              <a:rPr lang="en-US" sz="2500" b="1" u="sng" dirty="0" smtClean="0">
                <a:solidFill>
                  <a:schemeClr val="bg1"/>
                </a:solidFill>
              </a:rPr>
              <a:t>			</a:t>
            </a:r>
            <a:r>
              <a:rPr lang="en-US" sz="2500" b="1" dirty="0" smtClean="0">
                <a:solidFill>
                  <a:schemeClr val="bg1"/>
                </a:solidFill>
              </a:rPr>
              <a:t>.</a:t>
            </a:r>
            <a:endParaRPr lang="en-US" sz="25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295400"/>
            <a:ext cx="89154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Method 2:  Substitution</a:t>
            </a:r>
            <a:r>
              <a:rPr lang="en-US" sz="25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Because Equation 2 can be rewritten as </a:t>
            </a:r>
            <a:r>
              <a:rPr lang="en-US" sz="25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y</a:t>
            </a:r>
            <a:r>
              <a:rPr lang="en-US" sz="25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= </a:t>
            </a:r>
            <a:r>
              <a:rPr lang="en-US" sz="2500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	       </a:t>
            </a:r>
            <a:r>
              <a:rPr lang="en-US" sz="2500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  </a:t>
            </a:r>
            <a:r>
              <a:rPr lang="en-US" sz="25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5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you can substitute </a:t>
            </a:r>
            <a:r>
              <a:rPr lang="en-US" sz="2500" u="sng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		</a:t>
            </a:r>
            <a:r>
              <a:rPr lang="en-US" sz="25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for </a:t>
            </a:r>
            <a:r>
              <a:rPr lang="en-US" sz="2500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y</a:t>
            </a:r>
            <a:r>
              <a:rPr lang="en-US" sz="25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in Equation 1.</a:t>
            </a:r>
            <a:endParaRPr lang="en-US" sz="25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752600" y="2667000"/>
          <a:ext cx="731520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3657600"/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500" b="0" dirty="0" smtClean="0">
                          <a:solidFill>
                            <a:srgbClr val="002060"/>
                          </a:solidFill>
                        </a:rPr>
                        <a:t>    </a:t>
                      </a:r>
                      <a:r>
                        <a:rPr lang="en-US" sz="2500" b="0" dirty="0" smtClean="0">
                          <a:solidFill>
                            <a:srgbClr val="002060"/>
                          </a:solidFill>
                        </a:rPr>
                        <a:t>         </a:t>
                      </a:r>
                      <a:r>
                        <a:rPr lang="en-US" sz="2500" b="0" dirty="0" smtClean="0">
                          <a:solidFill>
                            <a:srgbClr val="002060"/>
                          </a:solidFill>
                        </a:rPr>
                        <a:t>- </a:t>
                      </a:r>
                      <a:r>
                        <a:rPr lang="en-US" sz="2500" b="0" i="1" dirty="0" smtClean="0">
                          <a:solidFill>
                            <a:srgbClr val="002060"/>
                          </a:solidFill>
                        </a:rPr>
                        <a:t>x + </a:t>
                      </a:r>
                      <a:r>
                        <a:rPr lang="en-US" sz="2500" b="0" i="0" dirty="0" smtClean="0">
                          <a:solidFill>
                            <a:srgbClr val="002060"/>
                          </a:solidFill>
                        </a:rPr>
                        <a:t>y</a:t>
                      </a:r>
                      <a:r>
                        <a:rPr lang="en-US" sz="2500" b="0" i="1" dirty="0" smtClean="0">
                          <a:solidFill>
                            <a:srgbClr val="002060"/>
                          </a:solidFill>
                        </a:rPr>
                        <a:t> = -3</a:t>
                      </a:r>
                      <a:endParaRPr lang="en-US" sz="25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>
                          <a:solidFill>
                            <a:srgbClr val="002060"/>
                          </a:solidFill>
                        </a:rPr>
                        <a:t>Write equation 1.</a:t>
                      </a:r>
                      <a:endParaRPr lang="en-US" sz="25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500" b="0" dirty="0" smtClean="0">
                          <a:solidFill>
                            <a:srgbClr val="002060"/>
                          </a:solidFill>
                        </a:rPr>
                        <a:t>- </a:t>
                      </a:r>
                      <a:r>
                        <a:rPr lang="en-US" sz="2500" b="0" i="1" dirty="0" smtClean="0">
                          <a:solidFill>
                            <a:srgbClr val="002060"/>
                          </a:solidFill>
                        </a:rPr>
                        <a:t>x</a:t>
                      </a:r>
                      <a:r>
                        <a:rPr lang="en-US" sz="2500" b="0" i="0" baseline="0" dirty="0" smtClean="0">
                          <a:solidFill>
                            <a:srgbClr val="002060"/>
                          </a:solidFill>
                        </a:rPr>
                        <a:t> + </a:t>
                      </a:r>
                      <a:r>
                        <a:rPr lang="en-US" sz="2500" b="0" i="0" u="sng" baseline="0" dirty="0" smtClean="0">
                          <a:solidFill>
                            <a:srgbClr val="002060"/>
                          </a:solidFill>
                        </a:rPr>
                        <a:t>       </a:t>
                      </a:r>
                      <a:r>
                        <a:rPr lang="en-US" sz="2500" b="0" i="0" u="sng" baseline="0" dirty="0" smtClean="0">
                          <a:solidFill>
                            <a:srgbClr val="002060"/>
                          </a:solidFill>
                        </a:rPr>
                        <a:t>        </a:t>
                      </a:r>
                      <a:r>
                        <a:rPr lang="en-US" sz="2500" b="0" i="0" u="none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500" b="0" i="0" u="none" baseline="0" dirty="0" smtClean="0">
                          <a:solidFill>
                            <a:srgbClr val="002060"/>
                          </a:solidFill>
                        </a:rPr>
                        <a:t>= -3</a:t>
                      </a:r>
                      <a:endParaRPr lang="en-US" sz="25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>
                          <a:solidFill>
                            <a:srgbClr val="002060"/>
                          </a:solidFill>
                        </a:rPr>
                        <a:t>Substitute </a:t>
                      </a:r>
                      <a:r>
                        <a:rPr lang="en-US" sz="2500" b="1" u="sng" dirty="0" smtClean="0">
                          <a:solidFill>
                            <a:srgbClr val="002060"/>
                          </a:solidFill>
                        </a:rPr>
                        <a:t>  </a:t>
                      </a:r>
                      <a:r>
                        <a:rPr lang="en-US" sz="2500" b="1" u="sng" dirty="0" smtClean="0">
                          <a:solidFill>
                            <a:srgbClr val="002060"/>
                          </a:solidFill>
                        </a:rPr>
                        <a:t>           </a:t>
                      </a:r>
                      <a:r>
                        <a:rPr lang="en-US" sz="2500" b="1" u="none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500" b="1" u="none" dirty="0" smtClean="0">
                          <a:solidFill>
                            <a:srgbClr val="002060"/>
                          </a:solidFill>
                        </a:rPr>
                        <a:t>for </a:t>
                      </a:r>
                      <a:r>
                        <a:rPr lang="en-US" sz="2500" b="1" i="1" u="none" dirty="0" smtClean="0">
                          <a:solidFill>
                            <a:srgbClr val="002060"/>
                          </a:solidFill>
                        </a:rPr>
                        <a:t>y.</a:t>
                      </a:r>
                      <a:endParaRPr lang="en-US" sz="25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500" b="0" u="sng" dirty="0" smtClean="0">
                          <a:solidFill>
                            <a:srgbClr val="002060"/>
                          </a:solidFill>
                        </a:rPr>
                        <a:t>               .</a:t>
                      </a:r>
                      <a:endParaRPr lang="en-US" sz="2500" b="0" u="sng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>
                          <a:solidFill>
                            <a:srgbClr val="002060"/>
                          </a:solidFill>
                        </a:rPr>
                        <a:t>Combine like terms.</a:t>
                      </a:r>
                      <a:endParaRPr lang="en-US" sz="25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57800" y="1524000"/>
            <a:ext cx="1524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i="1" dirty="0" smtClean="0">
                <a:solidFill>
                  <a:srgbClr val="FFFF00"/>
                </a:solidFill>
              </a:rPr>
              <a:t>x </a:t>
            </a:r>
            <a:r>
              <a:rPr lang="en-US" sz="3500" b="1" dirty="0" smtClean="0">
                <a:solidFill>
                  <a:srgbClr val="FFFF00"/>
                </a:solidFill>
              </a:rPr>
              <a:t>+ 2</a:t>
            </a:r>
            <a:endParaRPr lang="en-US" sz="3500" b="1" i="1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3000" y="1524000"/>
            <a:ext cx="1371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i="1" dirty="0" smtClean="0">
                <a:solidFill>
                  <a:srgbClr val="FFFF00"/>
                </a:solidFill>
              </a:rPr>
              <a:t>x </a:t>
            </a:r>
            <a:r>
              <a:rPr lang="en-US" sz="3500" b="1" dirty="0" smtClean="0">
                <a:solidFill>
                  <a:srgbClr val="FFFF00"/>
                </a:solidFill>
              </a:rPr>
              <a:t>+ 2</a:t>
            </a:r>
            <a:endParaRPr lang="en-US" sz="3500" b="1" i="1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10400" y="3102858"/>
            <a:ext cx="1219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i="1" dirty="0" smtClean="0">
                <a:solidFill>
                  <a:srgbClr val="FF0000"/>
                </a:solidFill>
              </a:rPr>
              <a:t>x </a:t>
            </a:r>
            <a:r>
              <a:rPr lang="en-US" sz="3500" b="1" dirty="0" smtClean="0">
                <a:solidFill>
                  <a:srgbClr val="FF0000"/>
                </a:solidFill>
              </a:rPr>
              <a:t>+ 2</a:t>
            </a:r>
            <a:endParaRPr lang="en-US" sz="3500" b="1" i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0" y="3124200"/>
            <a:ext cx="1219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i="1" dirty="0" smtClean="0">
                <a:solidFill>
                  <a:srgbClr val="FF0000"/>
                </a:solidFill>
              </a:rPr>
              <a:t>x </a:t>
            </a:r>
            <a:r>
              <a:rPr lang="en-US" sz="3500" b="1" dirty="0" smtClean="0">
                <a:solidFill>
                  <a:srgbClr val="FF0000"/>
                </a:solidFill>
              </a:rPr>
              <a:t>+ 2</a:t>
            </a:r>
            <a:endParaRPr lang="en-US" sz="3500" b="1" i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95600" y="3657600"/>
            <a:ext cx="151814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0000"/>
                </a:solidFill>
              </a:rPr>
              <a:t>2</a:t>
            </a:r>
            <a:r>
              <a:rPr lang="en-US" sz="3500" b="1" i="1" dirty="0" smtClean="0">
                <a:solidFill>
                  <a:srgbClr val="FF0000"/>
                </a:solidFill>
              </a:rPr>
              <a:t>      </a:t>
            </a:r>
            <a:r>
              <a:rPr lang="en-US" sz="3500" b="1" dirty="0" smtClean="0">
                <a:solidFill>
                  <a:srgbClr val="FF0000"/>
                </a:solidFill>
              </a:rPr>
              <a:t>-3</a:t>
            </a:r>
            <a:endParaRPr lang="en-US" sz="3500" b="1" i="1" dirty="0">
              <a:solidFill>
                <a:srgbClr val="FF0000"/>
              </a:solidFill>
            </a:endParaRPr>
          </a:p>
        </p:txBody>
      </p:sp>
      <p:sp>
        <p:nvSpPr>
          <p:cNvPr id="11" name="Not Equal 10"/>
          <p:cNvSpPr/>
          <p:nvPr/>
        </p:nvSpPr>
        <p:spPr>
          <a:xfrm>
            <a:off x="3317630" y="3810000"/>
            <a:ext cx="457200" cy="381000"/>
          </a:xfrm>
          <a:prstGeom prst="mathNotEqual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24400" y="4474458"/>
            <a:ext cx="25146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FF00"/>
                </a:solidFill>
              </a:rPr>
              <a:t>eliminated</a:t>
            </a:r>
            <a:endParaRPr lang="en-US" sz="3500" b="1" dirty="0">
              <a:solidFill>
                <a:srgbClr val="FFFF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0" y="5029200"/>
            <a:ext cx="12954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FF00"/>
                </a:solidFill>
              </a:rPr>
              <a:t>false</a:t>
            </a:r>
            <a:endParaRPr lang="en-US" sz="3500" b="1" dirty="0">
              <a:solidFill>
                <a:srgbClr val="FFFF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8200" y="6227058"/>
            <a:ext cx="3733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FF00"/>
                </a:solidFill>
              </a:rPr>
              <a:t>no solution.</a:t>
            </a:r>
            <a:endParaRPr lang="en-US" sz="35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 animBg="1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0" y="228600"/>
            <a:ext cx="91440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p. 155:  Example 2</a:t>
            </a:r>
            <a:br>
              <a:rPr kumimoji="0" lang="en-US" sz="28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8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Linear System with Infinitely Many Solutions</a:t>
            </a:r>
            <a:endParaRPr kumimoji="0" lang="en-US" sz="28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1295400"/>
            <a:ext cx="8610600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chemeClr val="bg1"/>
                </a:solidFill>
              </a:rPr>
              <a:t>Show that the linear system has many solutions.</a:t>
            </a:r>
          </a:p>
          <a:p>
            <a:endParaRPr lang="en-US" sz="2500" dirty="0" smtClean="0">
              <a:solidFill>
                <a:schemeClr val="bg1"/>
              </a:solidFill>
            </a:endParaRPr>
          </a:p>
          <a:p>
            <a:r>
              <a:rPr lang="en-US" sz="2500" dirty="0" smtClean="0">
                <a:solidFill>
                  <a:schemeClr val="bg1"/>
                </a:solidFill>
              </a:rPr>
              <a:t>3</a:t>
            </a:r>
            <a:r>
              <a:rPr lang="en-US" sz="2500" i="1" dirty="0" smtClean="0">
                <a:solidFill>
                  <a:schemeClr val="bg1"/>
                </a:solidFill>
              </a:rPr>
              <a:t>x</a:t>
            </a:r>
            <a:r>
              <a:rPr lang="en-US" sz="2500" dirty="0" smtClean="0">
                <a:solidFill>
                  <a:schemeClr val="bg1"/>
                </a:solidFill>
              </a:rPr>
              <a:t> + </a:t>
            </a:r>
            <a:r>
              <a:rPr lang="en-US" sz="2500" i="1" dirty="0" smtClean="0">
                <a:solidFill>
                  <a:schemeClr val="bg1"/>
                </a:solidFill>
              </a:rPr>
              <a:t>y</a:t>
            </a:r>
            <a:r>
              <a:rPr lang="en-US" sz="2500" dirty="0" smtClean="0">
                <a:solidFill>
                  <a:schemeClr val="bg1"/>
                </a:solidFill>
              </a:rPr>
              <a:t> = -1			</a:t>
            </a:r>
            <a:r>
              <a:rPr lang="en-US" sz="2500" b="1" dirty="0" smtClean="0">
                <a:solidFill>
                  <a:schemeClr val="bg1"/>
                </a:solidFill>
              </a:rPr>
              <a:t>Equation 1</a:t>
            </a:r>
            <a:endParaRPr lang="en-US" sz="2500" dirty="0" smtClean="0">
              <a:solidFill>
                <a:schemeClr val="bg1"/>
              </a:solidFill>
            </a:endParaRPr>
          </a:p>
          <a:p>
            <a:r>
              <a:rPr lang="en-US" sz="2500" dirty="0" smtClean="0">
                <a:solidFill>
                  <a:schemeClr val="bg1"/>
                </a:solidFill>
              </a:rPr>
              <a:t>-6</a:t>
            </a:r>
            <a:r>
              <a:rPr lang="en-US" sz="2500" i="1" dirty="0" smtClean="0">
                <a:solidFill>
                  <a:schemeClr val="bg1"/>
                </a:solidFill>
              </a:rPr>
              <a:t>x</a:t>
            </a:r>
            <a:r>
              <a:rPr lang="en-US" sz="2500" dirty="0" smtClean="0">
                <a:solidFill>
                  <a:schemeClr val="bg1"/>
                </a:solidFill>
              </a:rPr>
              <a:t> - 2</a:t>
            </a:r>
            <a:r>
              <a:rPr lang="en-US" sz="2500" i="1" dirty="0" smtClean="0">
                <a:solidFill>
                  <a:schemeClr val="bg1"/>
                </a:solidFill>
              </a:rPr>
              <a:t>y</a:t>
            </a:r>
            <a:r>
              <a:rPr lang="en-US" sz="2500" dirty="0" smtClean="0">
                <a:solidFill>
                  <a:schemeClr val="bg1"/>
                </a:solidFill>
              </a:rPr>
              <a:t> = 2			</a:t>
            </a:r>
            <a:r>
              <a:rPr lang="en-US" sz="2500" b="1" dirty="0" smtClean="0">
                <a:solidFill>
                  <a:schemeClr val="bg1"/>
                </a:solidFill>
              </a:rPr>
              <a:t>Equation 2</a:t>
            </a:r>
          </a:p>
          <a:p>
            <a:endParaRPr lang="en-US" sz="2500" b="1" dirty="0" smtClean="0">
              <a:solidFill>
                <a:schemeClr val="bg1"/>
              </a:solidFill>
            </a:endParaRPr>
          </a:p>
          <a:p>
            <a:r>
              <a:rPr lang="en-US" sz="2500" b="1" dirty="0" smtClean="0">
                <a:solidFill>
                  <a:schemeClr val="bg1"/>
                </a:solidFill>
              </a:rPr>
              <a:t>Solution</a:t>
            </a:r>
            <a:endParaRPr lang="en-US" sz="2500" dirty="0" smtClean="0">
              <a:solidFill>
                <a:schemeClr val="bg1"/>
              </a:solidFill>
            </a:endParaRPr>
          </a:p>
          <a:p>
            <a:r>
              <a:rPr lang="en-US" sz="2500" b="1" dirty="0" smtClean="0">
                <a:solidFill>
                  <a:schemeClr val="bg1"/>
                </a:solidFill>
              </a:rPr>
              <a:t>Method 2:  Graphing</a:t>
            </a:r>
            <a:r>
              <a:rPr lang="en-US" sz="2500" dirty="0" smtClean="0">
                <a:solidFill>
                  <a:schemeClr val="bg1"/>
                </a:solidFill>
              </a:rPr>
              <a:t> Rewrite each equation in slope-intercept form.  Then graph the linear system.</a:t>
            </a:r>
          </a:p>
          <a:p>
            <a:endParaRPr lang="en-US" sz="2500" b="1" dirty="0" smtClean="0">
              <a:solidFill>
                <a:schemeClr val="bg1"/>
              </a:solidFill>
            </a:endParaRPr>
          </a:p>
          <a:p>
            <a:r>
              <a:rPr lang="en-US" sz="2500" i="1" dirty="0" smtClean="0">
                <a:solidFill>
                  <a:schemeClr val="bg1"/>
                </a:solidFill>
              </a:rPr>
              <a:t>y </a:t>
            </a:r>
            <a:r>
              <a:rPr lang="en-US" sz="2500" dirty="0" smtClean="0">
                <a:solidFill>
                  <a:schemeClr val="bg1"/>
                </a:solidFill>
              </a:rPr>
              <a:t> = </a:t>
            </a:r>
            <a:r>
              <a:rPr lang="en-US" sz="2500" u="sng" dirty="0" smtClean="0">
                <a:solidFill>
                  <a:schemeClr val="bg1"/>
                </a:solidFill>
              </a:rPr>
              <a:t>		</a:t>
            </a:r>
            <a:r>
              <a:rPr lang="en-US" sz="2500" dirty="0" smtClean="0">
                <a:solidFill>
                  <a:schemeClr val="bg1"/>
                </a:solidFill>
              </a:rPr>
              <a:t>		</a:t>
            </a:r>
            <a:r>
              <a:rPr lang="en-US" sz="2500" b="1" dirty="0" smtClean="0">
                <a:solidFill>
                  <a:schemeClr val="bg1"/>
                </a:solidFill>
              </a:rPr>
              <a:t>Revised Equation 1</a:t>
            </a:r>
            <a:endParaRPr lang="en-US" sz="2500" dirty="0" smtClean="0">
              <a:solidFill>
                <a:schemeClr val="bg1"/>
              </a:solidFill>
            </a:endParaRPr>
          </a:p>
          <a:p>
            <a:endParaRPr lang="en-US" sz="2500" i="1" dirty="0" smtClean="0">
              <a:solidFill>
                <a:schemeClr val="bg1"/>
              </a:solidFill>
            </a:endParaRPr>
          </a:p>
          <a:p>
            <a:r>
              <a:rPr lang="en-US" sz="2500" i="1" dirty="0" smtClean="0">
                <a:solidFill>
                  <a:schemeClr val="bg1"/>
                </a:solidFill>
              </a:rPr>
              <a:t>y </a:t>
            </a:r>
            <a:r>
              <a:rPr lang="en-US" sz="2500" dirty="0" smtClean="0">
                <a:solidFill>
                  <a:schemeClr val="bg1"/>
                </a:solidFill>
              </a:rPr>
              <a:t> = </a:t>
            </a:r>
            <a:r>
              <a:rPr lang="en-US" sz="2500" u="sng" dirty="0" smtClean="0">
                <a:solidFill>
                  <a:schemeClr val="bg1"/>
                </a:solidFill>
              </a:rPr>
              <a:t>		</a:t>
            </a:r>
            <a:r>
              <a:rPr lang="en-US" sz="2500" dirty="0" smtClean="0">
                <a:solidFill>
                  <a:schemeClr val="bg1"/>
                </a:solidFill>
              </a:rPr>
              <a:t>		</a:t>
            </a:r>
            <a:r>
              <a:rPr lang="en-US" sz="2500" b="1" dirty="0" smtClean="0">
                <a:solidFill>
                  <a:schemeClr val="bg1"/>
                </a:solidFill>
              </a:rPr>
              <a:t>Revised Equation 2</a:t>
            </a:r>
            <a:endParaRPr lang="en-US" sz="2500" b="1" i="1" dirty="0" smtClean="0">
              <a:solidFill>
                <a:schemeClr val="bg1"/>
              </a:solidFill>
            </a:endParaRPr>
          </a:p>
          <a:p>
            <a:endParaRPr lang="en-US" sz="2500" b="1" i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4572000"/>
            <a:ext cx="15240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i="1" dirty="0" smtClean="0">
                <a:solidFill>
                  <a:srgbClr val="FFFF00"/>
                </a:solidFill>
              </a:rPr>
              <a:t>-</a:t>
            </a:r>
            <a:r>
              <a:rPr lang="en-US" sz="3500" b="1" dirty="0" smtClean="0">
                <a:solidFill>
                  <a:srgbClr val="FFFF00"/>
                </a:solidFill>
              </a:rPr>
              <a:t>3</a:t>
            </a:r>
            <a:r>
              <a:rPr lang="en-US" sz="3500" b="1" i="1" dirty="0" smtClean="0">
                <a:solidFill>
                  <a:srgbClr val="FFFF00"/>
                </a:solidFill>
              </a:rPr>
              <a:t>x </a:t>
            </a:r>
            <a:r>
              <a:rPr lang="en-US" sz="3500" b="1" dirty="0" smtClean="0">
                <a:solidFill>
                  <a:srgbClr val="FFFF00"/>
                </a:solidFill>
              </a:rPr>
              <a:t>- 1</a:t>
            </a:r>
            <a:endParaRPr lang="en-US" sz="3500" b="1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5390346"/>
            <a:ext cx="1447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i="1" dirty="0" smtClean="0">
                <a:solidFill>
                  <a:srgbClr val="FF99FF"/>
                </a:solidFill>
              </a:rPr>
              <a:t>-</a:t>
            </a:r>
            <a:r>
              <a:rPr lang="en-US" sz="3500" b="1" dirty="0" smtClean="0">
                <a:solidFill>
                  <a:srgbClr val="FF99FF"/>
                </a:solidFill>
              </a:rPr>
              <a:t>3</a:t>
            </a:r>
            <a:r>
              <a:rPr lang="en-US" sz="3500" b="1" i="1" dirty="0" smtClean="0">
                <a:solidFill>
                  <a:srgbClr val="FF99FF"/>
                </a:solidFill>
              </a:rPr>
              <a:t>x </a:t>
            </a:r>
            <a:r>
              <a:rPr lang="en-US" sz="3500" b="1" dirty="0" smtClean="0">
                <a:solidFill>
                  <a:srgbClr val="FF99FF"/>
                </a:solidFill>
              </a:rPr>
              <a:t>- 1</a:t>
            </a:r>
            <a:endParaRPr lang="en-US" sz="3500" b="1" dirty="0">
              <a:solidFill>
                <a:srgbClr val="FF99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57800" y="6304746"/>
            <a:ext cx="37338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rgbClr val="002060"/>
                </a:solidFill>
              </a:rPr>
              <a:t>Method 2 continued</a:t>
            </a:r>
            <a:endParaRPr lang="en-US" sz="25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76200" y="-76200"/>
            <a:ext cx="7467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p. 155:  Example 2</a:t>
            </a:r>
            <a:br>
              <a:rPr kumimoji="0" 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Linear System with No Solution</a:t>
            </a:r>
            <a:endParaRPr kumimoji="0" 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 descr="S2U4L1GLgrid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895600"/>
            <a:ext cx="4114800" cy="3995961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 rot="16200000" flipV="1">
            <a:off x="263776" y="3921375"/>
            <a:ext cx="3587253" cy="2285997"/>
          </a:xfrm>
          <a:prstGeom prst="straightConnector1">
            <a:avLst/>
          </a:prstGeom>
          <a:ln w="38100">
            <a:solidFill>
              <a:srgbClr val="00B05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16200000" flipV="1">
            <a:off x="184641" y="3766040"/>
            <a:ext cx="3581400" cy="2286000"/>
          </a:xfrm>
          <a:prstGeom prst="straightConnector1">
            <a:avLst/>
          </a:prstGeom>
          <a:ln w="38100">
            <a:solidFill>
              <a:srgbClr val="7030A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914400"/>
            <a:ext cx="9144000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Solution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500" b="1" dirty="0" smtClean="0">
                <a:solidFill>
                  <a:schemeClr val="bg1"/>
                </a:solidFill>
              </a:rPr>
              <a:t>Method 2</a:t>
            </a:r>
            <a:r>
              <a:rPr lang="en-US" b="1" dirty="0" smtClean="0">
                <a:solidFill>
                  <a:schemeClr val="bg1"/>
                </a:solidFill>
              </a:rPr>
              <a:t>:  </a:t>
            </a:r>
            <a:r>
              <a:rPr lang="en-US" sz="2000" b="1" dirty="0" smtClean="0">
                <a:solidFill>
                  <a:schemeClr val="bg1"/>
                </a:solidFill>
              </a:rPr>
              <a:t>Graphing</a:t>
            </a:r>
            <a:r>
              <a:rPr lang="en-US" sz="2000" dirty="0" smtClean="0">
                <a:solidFill>
                  <a:schemeClr val="bg1"/>
                </a:solidFill>
              </a:rPr>
              <a:t> Rewrite each equation I slope-intercept form.  Then graph the linear system.</a:t>
            </a:r>
          </a:p>
          <a:p>
            <a:r>
              <a:rPr lang="en-US" sz="2000" b="1" dirty="0" smtClean="0">
                <a:solidFill>
                  <a:schemeClr val="bg1"/>
                </a:solidFill>
              </a:rPr>
              <a:t>			</a:t>
            </a:r>
            <a:r>
              <a:rPr lang="en-US" sz="2000" i="1" dirty="0" smtClean="0">
                <a:solidFill>
                  <a:schemeClr val="bg1"/>
                </a:solidFill>
              </a:rPr>
              <a:t>y 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= </a:t>
            </a:r>
            <a:r>
              <a:rPr lang="en-US" sz="2000" u="sng" dirty="0" smtClean="0">
                <a:solidFill>
                  <a:schemeClr val="bg1"/>
                </a:solidFill>
              </a:rPr>
              <a:t>		</a:t>
            </a:r>
            <a:r>
              <a:rPr lang="en-US" sz="2000" dirty="0" smtClean="0">
                <a:solidFill>
                  <a:schemeClr val="bg1"/>
                </a:solidFill>
              </a:rPr>
              <a:t>		</a:t>
            </a:r>
            <a:r>
              <a:rPr lang="en-US" sz="2000" b="1" dirty="0" smtClean="0">
                <a:solidFill>
                  <a:schemeClr val="bg1"/>
                </a:solidFill>
              </a:rPr>
              <a:t>Revised Equation 1</a:t>
            </a:r>
            <a:endParaRPr lang="en-US" sz="2000" dirty="0" smtClean="0">
              <a:solidFill>
                <a:schemeClr val="bg1"/>
              </a:solidFill>
            </a:endParaRPr>
          </a:p>
          <a:p>
            <a:endParaRPr lang="en-US" sz="2000" i="1" dirty="0" smtClean="0">
              <a:solidFill>
                <a:schemeClr val="bg1"/>
              </a:solidFill>
            </a:endParaRPr>
          </a:p>
          <a:p>
            <a:r>
              <a:rPr lang="en-US" sz="2000" i="1" dirty="0" smtClean="0">
                <a:solidFill>
                  <a:schemeClr val="bg1"/>
                </a:solidFill>
              </a:rPr>
              <a:t>			y 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= </a:t>
            </a:r>
            <a:r>
              <a:rPr lang="en-US" sz="2000" u="sng" dirty="0" smtClean="0">
                <a:solidFill>
                  <a:schemeClr val="bg1"/>
                </a:solidFill>
              </a:rPr>
              <a:t>		</a:t>
            </a:r>
            <a:r>
              <a:rPr lang="en-US" sz="2000" dirty="0" smtClean="0">
                <a:solidFill>
                  <a:schemeClr val="bg1"/>
                </a:solidFill>
              </a:rPr>
              <a:t>		</a:t>
            </a:r>
            <a:r>
              <a:rPr lang="en-US" sz="2000" b="1" dirty="0" smtClean="0">
                <a:solidFill>
                  <a:schemeClr val="bg1"/>
                </a:solidFill>
              </a:rPr>
              <a:t>Revised Equation 2</a:t>
            </a:r>
            <a:endParaRPr lang="en-US" sz="2000" b="1" i="1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91000" y="3626584"/>
            <a:ext cx="48768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92D050"/>
                </a:solidFill>
              </a:rPr>
              <a:t>Answer</a:t>
            </a:r>
            <a:r>
              <a:rPr lang="en-US" sz="3000" dirty="0" smtClean="0">
                <a:solidFill>
                  <a:srgbClr val="FFFF00"/>
                </a:solidFill>
              </a:rPr>
              <a:t>  From these equations you can see that the equations represent the same line.  </a:t>
            </a:r>
            <a:r>
              <a:rPr lang="en-US" sz="3000" u="sng" dirty="0" smtClean="0">
                <a:solidFill>
                  <a:srgbClr val="FFFF00"/>
                </a:solidFill>
              </a:rPr>
              <a:t>	</a:t>
            </a:r>
            <a:r>
              <a:rPr lang="en-US" sz="3000" u="sng" dirty="0" smtClean="0">
                <a:solidFill>
                  <a:srgbClr val="FFFF00"/>
                </a:solidFill>
              </a:rPr>
              <a:t>    </a:t>
            </a:r>
            <a:r>
              <a:rPr lang="en-US" sz="3000" dirty="0" smtClean="0">
                <a:solidFill>
                  <a:srgbClr val="FFFF00"/>
                </a:solidFill>
              </a:rPr>
              <a:t> </a:t>
            </a:r>
            <a:r>
              <a:rPr lang="en-US" sz="3000" dirty="0" smtClean="0">
                <a:solidFill>
                  <a:srgbClr val="FFFF00"/>
                </a:solidFill>
              </a:rPr>
              <a:t>Point on the line is a solution.</a:t>
            </a:r>
            <a:endParaRPr lang="en-US" sz="3000" b="1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00400" y="1676400"/>
            <a:ext cx="16002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FF00"/>
                </a:solidFill>
              </a:rPr>
              <a:t>-3</a:t>
            </a:r>
            <a:r>
              <a:rPr lang="en-US" sz="3500" b="1" i="1" dirty="0" smtClean="0">
                <a:solidFill>
                  <a:srgbClr val="FFFF00"/>
                </a:solidFill>
              </a:rPr>
              <a:t>x </a:t>
            </a:r>
            <a:r>
              <a:rPr lang="en-US" sz="3500" b="1" dirty="0" smtClean="0">
                <a:solidFill>
                  <a:srgbClr val="FFFF00"/>
                </a:solidFill>
              </a:rPr>
              <a:t>- 1</a:t>
            </a:r>
            <a:endParaRPr lang="en-US" sz="3500" b="1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6600" y="2362200"/>
            <a:ext cx="1447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99FF"/>
                </a:solidFill>
              </a:rPr>
              <a:t>-3</a:t>
            </a:r>
            <a:r>
              <a:rPr lang="en-US" sz="3500" b="1" i="1" dirty="0" smtClean="0">
                <a:solidFill>
                  <a:srgbClr val="FF99FF"/>
                </a:solidFill>
              </a:rPr>
              <a:t>x </a:t>
            </a:r>
            <a:r>
              <a:rPr lang="en-US" sz="3500" b="1" dirty="0" smtClean="0">
                <a:solidFill>
                  <a:srgbClr val="FF99FF"/>
                </a:solidFill>
              </a:rPr>
              <a:t>- 1</a:t>
            </a:r>
            <a:endParaRPr lang="en-US" sz="3500" b="1" dirty="0">
              <a:solidFill>
                <a:srgbClr val="FF99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0" y="4953000"/>
            <a:ext cx="14478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 smtClean="0">
                <a:solidFill>
                  <a:srgbClr val="FFC000"/>
                </a:solidFill>
              </a:rPr>
              <a:t>E</a:t>
            </a:r>
            <a:r>
              <a:rPr lang="en-US" sz="3500" b="1" dirty="0" smtClean="0">
                <a:solidFill>
                  <a:srgbClr val="FFC000"/>
                </a:solidFill>
              </a:rPr>
              <a:t>very</a:t>
            </a:r>
            <a:endParaRPr lang="en-US" sz="35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med">
    <p:dissolve/>
    <p:sndAc>
      <p:stSnd>
        <p:snd r:embed="rId2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241</TotalTime>
  <Words>379</Words>
  <Application>Microsoft Office PowerPoint</Application>
  <PresentationFormat>On-screen Show (4:3)</PresentationFormat>
  <Paragraphs>123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Apex</vt:lpstr>
      <vt:lpstr>7.5 Special Types of Linear Systems</vt:lpstr>
      <vt:lpstr>Slide 2</vt:lpstr>
      <vt:lpstr>p. 153 Number of Solutions of a linear System</vt:lpstr>
      <vt:lpstr>Slide 4</vt:lpstr>
      <vt:lpstr>p. 154:  Example 1 A Linear System with No Solution</vt:lpstr>
      <vt:lpstr>p. 154:  Example 1 A Linear System with No Solution</vt:lpstr>
      <vt:lpstr>p. 154:  Example 1 A Linear System with No Solution</vt:lpstr>
      <vt:lpstr>Slide 8</vt:lpstr>
      <vt:lpstr>Slide 9</vt:lpstr>
      <vt:lpstr>Slide 10</vt:lpstr>
      <vt:lpstr>p. 155:    Checkpoint</vt:lpstr>
    </vt:vector>
  </TitlesOfParts>
  <Company>ESASD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7.5 Special Types of Linear Systems</dc:title>
  <dc:creator>teacher</dc:creator>
  <cp:lastModifiedBy>angell</cp:lastModifiedBy>
  <cp:revision>37</cp:revision>
  <dcterms:created xsi:type="dcterms:W3CDTF">2011-05-16T15:37:03Z</dcterms:created>
  <dcterms:modified xsi:type="dcterms:W3CDTF">2013-02-08T17:48:25Z</dcterms:modified>
</cp:coreProperties>
</file>