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62" r:id="rId5"/>
    <p:sldId id="263" r:id="rId6"/>
    <p:sldId id="264" r:id="rId7"/>
    <p:sldId id="258" r:id="rId8"/>
    <p:sldId id="259" r:id="rId9"/>
    <p:sldId id="260" r:id="rId10"/>
  </p:sldIdLst>
  <p:sldSz cx="9144000" cy="6858000" type="screen4x3"/>
  <p:notesSz cx="92964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3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43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773D7-D747-440A-9ADB-70B2171782D4}" type="datetimeFigureOut">
              <a:rPr lang="en-US" smtClean="0"/>
              <a:t>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694"/>
            <a:ext cx="4028440" cy="343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513694"/>
            <a:ext cx="4028440" cy="343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FE178-4688-4308-9AA3-03D97241C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04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F263E-0DAC-4ACF-932E-F2F7A1936629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37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257550"/>
            <a:ext cx="743712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513910"/>
            <a:ext cx="402844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3A95D-804C-4AF3-9DDB-4023541D8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70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Page 41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3A95D-804C-4AF3-9DDB-4023541D8AB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Page 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3A95D-804C-4AF3-9DDB-4023541D8AB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Page 42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3A95D-804C-4AF3-9DDB-4023541D8AB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" name="explode.wav"/>
          </p:stSnd>
        </p:sndAc>
      </p:transition>
    </mc:Choice>
    <mc:Fallback>
      <p:transition spd="slow">
        <p:fade/>
        <p:sndAc>
          <p:stSnd>
            <p:snd r:embed="rId1" name="explod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CD4C17-C105-4A8F-B627-A23046F4707A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1BFB19-DA39-452B-9166-98A9E63BE3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13" name="explode.wav"/>
          </p:stSnd>
        </p:sndAc>
      </p:transition>
    </mc:Choice>
    <mc:Fallback>
      <p:transition spd="slow">
        <p:fade/>
        <p:sndAc>
          <p:stSnd>
            <p:snd r:embed="rId13" name="explode.wav"/>
          </p:stSnd>
        </p:sndAc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GOAL:  Use the distributive Property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2.6 The Distributive Property:  p. 40 - 42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1:  Use an area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Find the area of a rectangle whose width is 5 and whose length is x + 3.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Solution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You can find the area in two ways.</a:t>
            </a:r>
          </a:p>
          <a:p>
            <a:pPr>
              <a:buNone/>
            </a:pPr>
            <a:r>
              <a:rPr lang="en-US" b="1" dirty="0" smtClean="0"/>
              <a:t>Area of One Rectangle		  Area of Two Rectangles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Because both ways produce the same area, the following statement is true.</a:t>
            </a:r>
          </a:p>
          <a:p>
            <a:pPr>
              <a:buNone/>
            </a:pPr>
            <a:r>
              <a:rPr lang="en-US" dirty="0" smtClean="0"/>
              <a:t>Area = </a:t>
            </a:r>
            <a:r>
              <a:rPr lang="en-US" u="sng" dirty="0" smtClean="0"/>
              <a:t>   5</a:t>
            </a:r>
            <a:r>
              <a:rPr lang="en-US" dirty="0" smtClean="0"/>
              <a:t>(</a:t>
            </a:r>
            <a:r>
              <a:rPr lang="en-US" u="sng" dirty="0" smtClean="0"/>
              <a:t> x + 3</a:t>
            </a:r>
            <a:r>
              <a:rPr lang="en-US" dirty="0" smtClean="0"/>
              <a:t>) </a:t>
            </a:r>
            <a:r>
              <a:rPr lang="en-US" dirty="0" smtClean="0"/>
              <a:t>= </a:t>
            </a:r>
            <a:r>
              <a:rPr lang="en-US" u="sng" dirty="0" smtClean="0"/>
              <a:t>5 </a:t>
            </a:r>
            <a:r>
              <a:rPr lang="en-US" dirty="0" smtClean="0"/>
              <a:t> (</a:t>
            </a:r>
            <a:r>
              <a:rPr lang="en-US" u="sng" dirty="0" smtClean="0"/>
              <a:t> x </a:t>
            </a:r>
            <a:r>
              <a:rPr lang="en-US" dirty="0" smtClean="0"/>
              <a:t>) </a:t>
            </a:r>
            <a:r>
              <a:rPr lang="en-US" dirty="0" smtClean="0"/>
              <a:t>+ </a:t>
            </a:r>
            <a:r>
              <a:rPr lang="en-US" u="sng" dirty="0" smtClean="0"/>
              <a:t> 5 </a:t>
            </a:r>
            <a:r>
              <a:rPr lang="en-US" dirty="0" smtClean="0"/>
              <a:t> (</a:t>
            </a:r>
            <a:r>
              <a:rPr lang="en-US" u="sng" dirty="0" smtClean="0"/>
              <a:t>  3  </a:t>
            </a:r>
            <a:r>
              <a:rPr lang="en-US" dirty="0" smtClean="0"/>
              <a:t>) </a:t>
            </a:r>
            <a:r>
              <a:rPr lang="en-US" dirty="0" smtClean="0"/>
              <a:t>= </a:t>
            </a:r>
            <a:r>
              <a:rPr lang="en-US" u="sng" dirty="0" smtClean="0"/>
              <a:t>   5x + 15</a:t>
            </a:r>
            <a:r>
              <a:rPr lang="en-US" u="sng" dirty="0" smtClean="0"/>
              <a:t>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3505200"/>
            <a:ext cx="32004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29200" y="3505200"/>
            <a:ext cx="32004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2057400" y="4114800"/>
            <a:ext cx="12192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781800" y="4114800"/>
            <a:ext cx="12192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" y="4787704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 + 3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" y="4953000"/>
            <a:ext cx="1066800" cy="2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09800" y="4993944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81400" y="38100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229600" y="38100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096000" y="4724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7620000" y="4724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0" y="57912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05000" y="5791200"/>
            <a:ext cx="762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24200" y="57912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09536" y="579706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9600" y="57912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043268" y="57912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019800" y="5791200"/>
            <a:ext cx="1371600" cy="234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3" name="explode.wav"/>
          </p:stSnd>
        </p:sndAc>
      </p:transition>
    </mc:Choice>
    <mc:Fallback>
      <p:transition spd="slow">
        <p:fade/>
        <p:sndAc>
          <p:stSnd>
            <p:snd r:embed="rId3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3" grpId="0"/>
      <p:bldP spid="34" grpId="0"/>
      <p:bldP spid="34" grpId="1"/>
      <p:bldP spid="35" grpId="0"/>
      <p:bldP spid="36" grpId="0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DISTRIBUTIVE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495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product of </a:t>
            </a:r>
            <a:r>
              <a:rPr lang="en-US" i="1" dirty="0" smtClean="0"/>
              <a:t>a</a:t>
            </a:r>
            <a:r>
              <a:rPr lang="en-US" dirty="0" smtClean="0"/>
              <a:t> and (</a:t>
            </a:r>
            <a:r>
              <a:rPr lang="en-US" i="1" dirty="0" smtClean="0"/>
              <a:t>b + c)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500" dirty="0" smtClean="0"/>
              <a:t>a(b + c) =  </a:t>
            </a:r>
            <a:r>
              <a:rPr lang="en-US" sz="2500" u="sng" dirty="0" smtClean="0"/>
              <a:t>	</a:t>
            </a:r>
            <a:r>
              <a:rPr lang="en-US" sz="2500" i="1" u="sng" dirty="0" err="1" smtClean="0"/>
              <a:t>ab</a:t>
            </a:r>
            <a:r>
              <a:rPr lang="en-US" sz="2500" i="1" u="sng" dirty="0" smtClean="0"/>
              <a:t> + ac</a:t>
            </a:r>
            <a:r>
              <a:rPr lang="en-US" sz="2500" dirty="0" smtClean="0"/>
              <a:t>	</a:t>
            </a:r>
            <a:r>
              <a:rPr lang="en-US" sz="2500" b="1" dirty="0" smtClean="0"/>
              <a:t>example</a:t>
            </a:r>
            <a:r>
              <a:rPr lang="en-US" sz="2500" dirty="0" smtClean="0"/>
              <a:t>:  4(x + 2) = </a:t>
            </a:r>
            <a:r>
              <a:rPr lang="en-US" sz="2500" u="sng" dirty="0" smtClean="0"/>
              <a:t>   </a:t>
            </a:r>
            <a:r>
              <a:rPr lang="en-US" sz="2500" i="1" u="sng" dirty="0" smtClean="0"/>
              <a:t>4x + 8   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	(b + c)a = </a:t>
            </a:r>
            <a:r>
              <a:rPr lang="en-US" sz="2500" i="1" u="sng" dirty="0" smtClean="0"/>
              <a:t>  </a:t>
            </a:r>
            <a:r>
              <a:rPr lang="en-US" sz="2500" i="1" u="sng" dirty="0" err="1" smtClean="0"/>
              <a:t>ab</a:t>
            </a:r>
            <a:r>
              <a:rPr lang="en-US" sz="2500" i="1" u="sng" dirty="0" smtClean="0"/>
              <a:t> + ac</a:t>
            </a:r>
            <a:r>
              <a:rPr lang="en-US" sz="2500" dirty="0" smtClean="0"/>
              <a:t>	</a:t>
            </a:r>
            <a:r>
              <a:rPr lang="en-US" sz="2500" b="1" dirty="0" smtClean="0"/>
              <a:t>example:</a:t>
            </a:r>
            <a:r>
              <a:rPr lang="en-US" sz="2500" dirty="0" smtClean="0"/>
              <a:t>  (x + 1)9 = </a:t>
            </a:r>
            <a:r>
              <a:rPr lang="en-US" sz="2500" u="sng" dirty="0" smtClean="0"/>
              <a:t>   </a:t>
            </a:r>
            <a:r>
              <a:rPr lang="en-US" sz="2500" i="1" u="sng" dirty="0" smtClean="0"/>
              <a:t>9x + 9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The product of a and (b - c):</a:t>
            </a:r>
          </a:p>
          <a:p>
            <a:pPr>
              <a:buNone/>
            </a:pPr>
            <a:r>
              <a:rPr lang="en-US" sz="2500" dirty="0" smtClean="0"/>
              <a:t>	a(b - c) =  </a:t>
            </a:r>
            <a:r>
              <a:rPr lang="en-US" sz="2500" i="1" u="sng" dirty="0" smtClean="0"/>
              <a:t>  </a:t>
            </a:r>
            <a:r>
              <a:rPr lang="en-US" sz="2500" i="1" u="sng" dirty="0" err="1" smtClean="0"/>
              <a:t>ab</a:t>
            </a:r>
            <a:r>
              <a:rPr lang="en-US" sz="2500" i="1" u="sng" dirty="0" smtClean="0"/>
              <a:t> - ac</a:t>
            </a:r>
            <a:r>
              <a:rPr lang="en-US" sz="2500" dirty="0" smtClean="0"/>
              <a:t>	</a:t>
            </a:r>
            <a:r>
              <a:rPr lang="en-US" sz="2500" b="1" dirty="0" smtClean="0"/>
              <a:t>example</a:t>
            </a:r>
            <a:r>
              <a:rPr lang="en-US" sz="2500" dirty="0" smtClean="0"/>
              <a:t>:  4(x - 2) = </a:t>
            </a:r>
            <a:r>
              <a:rPr lang="en-US" sz="2500" u="sng" dirty="0" smtClean="0"/>
              <a:t>	</a:t>
            </a:r>
            <a:r>
              <a:rPr lang="en-US" sz="2500" i="1" u="sng" dirty="0" smtClean="0"/>
              <a:t>   4x - 8</a:t>
            </a:r>
            <a:endParaRPr lang="en-US" sz="2500" i="1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	(b - c)a = </a:t>
            </a:r>
            <a:r>
              <a:rPr lang="en-US" sz="2500" u="sng" dirty="0" smtClean="0"/>
              <a:t>   </a:t>
            </a:r>
            <a:r>
              <a:rPr lang="en-US" sz="2500" i="1" u="sng" dirty="0" err="1" smtClean="0"/>
              <a:t>ab</a:t>
            </a:r>
            <a:r>
              <a:rPr lang="en-US" sz="2500" i="1" u="sng" dirty="0" smtClean="0"/>
              <a:t> - ac</a:t>
            </a:r>
            <a:r>
              <a:rPr lang="en-US" sz="2500" dirty="0" smtClean="0"/>
              <a:t>	</a:t>
            </a:r>
            <a:r>
              <a:rPr lang="en-US" sz="2500" b="1" dirty="0" smtClean="0"/>
              <a:t>example:</a:t>
            </a:r>
            <a:r>
              <a:rPr lang="en-US" sz="2500" dirty="0" smtClean="0"/>
              <a:t>  (x - 4)6 = 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</a:t>
            </a:r>
            <a:r>
              <a:rPr lang="en-US" sz="2500" i="1" u="sng" dirty="0" smtClean="0"/>
              <a:t> 6x - 24</a:t>
            </a:r>
            <a:endParaRPr lang="en-US" sz="25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828800" y="22860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29400" y="22860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81200" y="32766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05600" y="32766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6482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53200" y="4648200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81200" y="5624732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05600" y="5610664"/>
            <a:ext cx="1143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2:  Use the Distributive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Use the distributive property to rewrite the expression without parentheses.</a:t>
            </a:r>
          </a:p>
          <a:p>
            <a:pPr marL="514350" indent="-514350">
              <a:buAutoNum type="alphaLcPeriod"/>
            </a:pPr>
            <a:r>
              <a:rPr lang="en-US" sz="2500" dirty="0" smtClean="0"/>
              <a:t>8(x+9) = </a:t>
            </a:r>
            <a:r>
              <a:rPr lang="en-US" sz="2500" u="sng" dirty="0" smtClean="0"/>
              <a:t> </a:t>
            </a:r>
            <a:r>
              <a:rPr lang="en-US" sz="2500" u="sng" dirty="0" smtClean="0"/>
              <a:t>8  </a:t>
            </a:r>
            <a:r>
              <a:rPr lang="en-US" sz="2500" dirty="0" smtClean="0"/>
              <a:t>(</a:t>
            </a:r>
            <a:r>
              <a:rPr lang="en-US" sz="2500" u="sng" dirty="0" smtClean="0"/>
              <a:t> </a:t>
            </a:r>
            <a:r>
              <a:rPr lang="en-US" sz="2500" u="sng" dirty="0" smtClean="0"/>
              <a:t>x  </a:t>
            </a:r>
            <a:r>
              <a:rPr lang="en-US" sz="2500" dirty="0" smtClean="0"/>
              <a:t>) + </a:t>
            </a:r>
            <a:r>
              <a:rPr lang="en-US" sz="2500" u="sng" dirty="0" smtClean="0"/>
              <a:t> </a:t>
            </a:r>
            <a:r>
              <a:rPr lang="en-US" sz="2500" u="sng" dirty="0" smtClean="0"/>
              <a:t>8 </a:t>
            </a:r>
            <a:r>
              <a:rPr lang="en-US" sz="2500" dirty="0" smtClean="0"/>
              <a:t>(</a:t>
            </a:r>
            <a:r>
              <a:rPr lang="en-US" sz="2500" u="sng" dirty="0" smtClean="0"/>
              <a:t> </a:t>
            </a:r>
            <a:r>
              <a:rPr lang="en-US" sz="2500" u="sng" dirty="0" smtClean="0"/>
              <a:t>9 </a:t>
            </a:r>
            <a:r>
              <a:rPr lang="en-US" sz="2500" dirty="0" smtClean="0"/>
              <a:t>)		</a:t>
            </a:r>
            <a:r>
              <a:rPr lang="en-US" sz="2500" b="1" dirty="0" smtClean="0"/>
              <a:t>Distribute </a:t>
            </a:r>
            <a:r>
              <a:rPr lang="en-US" sz="2500" b="1" u="sng" dirty="0" smtClean="0"/>
              <a:t> 8 </a:t>
            </a:r>
            <a:r>
              <a:rPr lang="en-US" sz="2500" b="1" dirty="0" smtClean="0"/>
              <a:t> </a:t>
            </a:r>
            <a:r>
              <a:rPr lang="en-US" sz="2500" b="1" dirty="0" smtClean="0"/>
              <a:t>to each 						term of (x + 9)</a:t>
            </a:r>
          </a:p>
          <a:p>
            <a:pPr marL="514350" indent="-514350">
              <a:buAutoNum type="alphaLcPeriod"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      </a:t>
            </a:r>
            <a:r>
              <a:rPr lang="en-US" sz="2500" dirty="0" smtClean="0"/>
              <a:t>= 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 </a:t>
            </a:r>
            <a:r>
              <a:rPr lang="en-US" sz="2500" i="1" u="sng" dirty="0" smtClean="0"/>
              <a:t>8x   </a:t>
            </a:r>
            <a:r>
              <a:rPr lang="en-US" sz="2500" dirty="0" smtClean="0"/>
              <a:t> </a:t>
            </a:r>
            <a:r>
              <a:rPr lang="en-US" sz="2500" dirty="0" smtClean="0"/>
              <a:t>+ </a:t>
            </a:r>
            <a:r>
              <a:rPr lang="en-US" sz="2500" u="sng" dirty="0" smtClean="0"/>
              <a:t>  </a:t>
            </a:r>
            <a:r>
              <a:rPr lang="en-US" sz="2500" u="sng" dirty="0" smtClean="0"/>
              <a:t>72</a:t>
            </a:r>
            <a:r>
              <a:rPr lang="en-US" sz="2500" u="sng" dirty="0" smtClean="0"/>
              <a:t>	</a:t>
            </a:r>
            <a:r>
              <a:rPr lang="en-US" sz="2500" dirty="0" smtClean="0"/>
              <a:t>		</a:t>
            </a:r>
            <a:r>
              <a:rPr lang="en-US" sz="2500" b="1" dirty="0" smtClean="0"/>
              <a:t>Multiply</a:t>
            </a:r>
            <a:endParaRPr lang="en-US" sz="2500" b="1" dirty="0" smtClean="0"/>
          </a:p>
          <a:p>
            <a:pPr marL="514350" indent="-514350">
              <a:buAutoNum type="alphaLcPeriod"/>
            </a:pPr>
            <a:r>
              <a:rPr lang="en-US" sz="2700" dirty="0" smtClean="0"/>
              <a:t>(7 + y)3 = </a:t>
            </a:r>
            <a:r>
              <a:rPr lang="en-US" sz="2700" u="sng" dirty="0" smtClean="0"/>
              <a:t> </a:t>
            </a:r>
            <a:r>
              <a:rPr lang="en-US" sz="2700" u="sng" dirty="0" smtClean="0"/>
              <a:t>3 </a:t>
            </a:r>
            <a:r>
              <a:rPr lang="en-US" sz="2700" dirty="0" smtClean="0"/>
              <a:t>(</a:t>
            </a:r>
            <a:r>
              <a:rPr lang="en-US" sz="2700" u="sng" dirty="0" smtClean="0"/>
              <a:t> </a:t>
            </a:r>
            <a:r>
              <a:rPr lang="en-US" sz="2700" i="1" u="sng" dirty="0"/>
              <a:t>7</a:t>
            </a:r>
            <a:r>
              <a:rPr lang="en-US" sz="2700" u="sng" dirty="0" smtClean="0"/>
              <a:t> </a:t>
            </a:r>
            <a:r>
              <a:rPr lang="en-US" sz="2700" dirty="0" smtClean="0"/>
              <a:t>) + </a:t>
            </a:r>
            <a:r>
              <a:rPr lang="en-US" sz="2700" u="sng" dirty="0" smtClean="0"/>
              <a:t> </a:t>
            </a:r>
            <a:r>
              <a:rPr lang="en-US" sz="2700" u="sng" dirty="0" smtClean="0"/>
              <a:t>3 </a:t>
            </a:r>
            <a:r>
              <a:rPr lang="en-US" sz="2700" dirty="0" smtClean="0"/>
              <a:t>(</a:t>
            </a:r>
            <a:r>
              <a:rPr lang="en-US" sz="2700" u="sng" dirty="0" smtClean="0"/>
              <a:t> </a:t>
            </a:r>
            <a:r>
              <a:rPr lang="en-US" sz="2700" u="sng" dirty="0" smtClean="0"/>
              <a:t>y </a:t>
            </a:r>
            <a:r>
              <a:rPr lang="en-US" sz="2700" dirty="0" smtClean="0"/>
              <a:t>)	</a:t>
            </a:r>
            <a:r>
              <a:rPr lang="en-US" sz="2700" b="1" dirty="0" smtClean="0"/>
              <a:t> 	Distribute </a:t>
            </a:r>
            <a:r>
              <a:rPr lang="en-US" sz="2700" b="1" u="sng" dirty="0" smtClean="0"/>
              <a:t>  3  </a:t>
            </a:r>
            <a:r>
              <a:rPr lang="en-US" sz="2700" b="1" dirty="0" smtClean="0"/>
              <a:t> </a:t>
            </a:r>
            <a:r>
              <a:rPr lang="en-US" sz="2700" b="1" dirty="0" smtClean="0"/>
              <a:t>to each 						term of (7 + y)</a:t>
            </a:r>
          </a:p>
          <a:p>
            <a:pPr marL="514350" indent="-514350">
              <a:buAutoNum type="alphaLcPeriod"/>
            </a:pPr>
            <a:endParaRPr lang="en-US" sz="2700" dirty="0" smtClean="0"/>
          </a:p>
          <a:p>
            <a:pPr marL="514350" indent="-514350">
              <a:buNone/>
            </a:pPr>
            <a:r>
              <a:rPr lang="en-US" sz="2700" dirty="0" smtClean="0"/>
              <a:t>		      = </a:t>
            </a:r>
            <a:r>
              <a:rPr lang="en-US" sz="2700" u="sng" dirty="0" smtClean="0"/>
              <a:t>	</a:t>
            </a:r>
            <a:r>
              <a:rPr lang="en-US" sz="2700" u="sng" dirty="0" smtClean="0"/>
              <a:t>   21 + 3y    </a:t>
            </a:r>
            <a:r>
              <a:rPr lang="en-US" sz="2700" dirty="0" smtClean="0"/>
              <a:t>	</a:t>
            </a:r>
            <a:r>
              <a:rPr lang="en-US" sz="2700" dirty="0" smtClean="0"/>
              <a:t>		</a:t>
            </a:r>
            <a:r>
              <a:rPr lang="en-US" sz="2700" b="1" dirty="0" smtClean="0"/>
              <a:t>Multiply</a:t>
            </a:r>
            <a:endParaRPr lang="en-US" sz="2700" dirty="0"/>
          </a:p>
        </p:txBody>
      </p:sp>
      <p:sp>
        <p:nvSpPr>
          <p:cNvPr id="4" name="Rectangle 3"/>
          <p:cNvSpPr/>
          <p:nvPr/>
        </p:nvSpPr>
        <p:spPr>
          <a:xfrm>
            <a:off x="7086600" y="25908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33600" y="25908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05200" y="25908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67000" y="25908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25908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62200" y="38862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25128" y="38862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0" y="4343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362200" y="4343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33800" y="4343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19400" y="4343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191000" y="4343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62200" y="5486400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99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Example 3:  Use the Distributive Property with Subtraction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4495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Use the distributive property to rewrite the expression without parentheses.</a:t>
            </a:r>
          </a:p>
          <a:p>
            <a:pPr marL="514350" indent="-514350">
              <a:buAutoNum type="alphaLcPeriod"/>
            </a:pPr>
            <a:r>
              <a:rPr lang="en-US" sz="3200" dirty="0" smtClean="0"/>
              <a:t>5(x-6) = </a:t>
            </a:r>
            <a:r>
              <a:rPr lang="en-US" sz="3200" u="sng" dirty="0" smtClean="0"/>
              <a:t> </a:t>
            </a:r>
            <a:r>
              <a:rPr lang="en-US" sz="3200" u="sng" dirty="0" smtClean="0"/>
              <a:t>5  </a:t>
            </a:r>
            <a:r>
              <a:rPr lang="en-US" sz="3200" dirty="0" smtClean="0"/>
              <a:t>(</a:t>
            </a:r>
            <a:r>
              <a:rPr lang="en-US" sz="3200" u="sng" dirty="0" smtClean="0"/>
              <a:t> </a:t>
            </a:r>
            <a:r>
              <a:rPr lang="en-US" sz="3200" u="sng" dirty="0" smtClean="0"/>
              <a:t>x </a:t>
            </a:r>
            <a:r>
              <a:rPr lang="en-US" sz="3200" dirty="0" smtClean="0"/>
              <a:t>) </a:t>
            </a:r>
            <a:r>
              <a:rPr lang="en-US" sz="3200" dirty="0"/>
              <a:t>-</a:t>
            </a:r>
            <a:r>
              <a:rPr lang="en-US" sz="3200" dirty="0" smtClean="0"/>
              <a:t> </a:t>
            </a:r>
            <a:r>
              <a:rPr lang="en-US" sz="3200" u="sng" dirty="0" smtClean="0"/>
              <a:t> 5 </a:t>
            </a:r>
            <a:r>
              <a:rPr lang="en-US" sz="3200" dirty="0" smtClean="0"/>
              <a:t>(</a:t>
            </a:r>
            <a:r>
              <a:rPr lang="en-US" sz="3200" u="sng" dirty="0" smtClean="0"/>
              <a:t> </a:t>
            </a:r>
            <a:r>
              <a:rPr lang="en-US" sz="3200" u="sng" dirty="0" smtClean="0"/>
              <a:t>6 </a:t>
            </a:r>
            <a:r>
              <a:rPr lang="en-US" sz="3200" dirty="0" smtClean="0"/>
              <a:t>)		</a:t>
            </a:r>
            <a:r>
              <a:rPr lang="en-US" sz="3200" b="1" dirty="0" smtClean="0"/>
              <a:t>Distribute </a:t>
            </a:r>
            <a:r>
              <a:rPr lang="en-US" sz="3200" b="1" u="sng" dirty="0" smtClean="0"/>
              <a:t>	</a:t>
            </a:r>
            <a:r>
              <a:rPr lang="en-US" sz="3200" b="1" u="sng" dirty="0" smtClean="0"/>
              <a:t>5 </a:t>
            </a:r>
            <a:r>
              <a:rPr lang="en-US" sz="3200" b="1" dirty="0" smtClean="0"/>
              <a:t> </a:t>
            </a:r>
            <a:r>
              <a:rPr lang="en-US" sz="3200" b="1" dirty="0" smtClean="0"/>
              <a:t>to </a:t>
            </a:r>
            <a:r>
              <a:rPr lang="en-US" sz="3200" b="1" dirty="0" smtClean="0"/>
              <a:t>							each term </a:t>
            </a:r>
            <a:r>
              <a:rPr lang="en-US" sz="3200" b="1" dirty="0" smtClean="0"/>
              <a:t>of (x-6)</a:t>
            </a:r>
          </a:p>
          <a:p>
            <a:pPr marL="514350" indent="-514350">
              <a:buAutoNum type="alphaLcPeriod"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      </a:t>
            </a:r>
            <a:r>
              <a:rPr lang="en-US" sz="3200" dirty="0" smtClean="0"/>
              <a:t>= </a:t>
            </a:r>
            <a:r>
              <a:rPr lang="en-US" sz="3200" u="sng" dirty="0" smtClean="0"/>
              <a:t>   5x  </a:t>
            </a:r>
            <a:r>
              <a:rPr lang="en-US" sz="3200" dirty="0" smtClean="0"/>
              <a:t> </a:t>
            </a:r>
            <a:r>
              <a:rPr lang="en-US" sz="3200" dirty="0" smtClean="0"/>
              <a:t>- </a:t>
            </a:r>
            <a:r>
              <a:rPr lang="en-US" sz="3200" u="sng" dirty="0" smtClean="0"/>
              <a:t> </a:t>
            </a:r>
            <a:r>
              <a:rPr lang="en-US" sz="3200" u="sng" dirty="0" smtClean="0"/>
              <a:t>30  </a:t>
            </a:r>
            <a:r>
              <a:rPr lang="en-US" sz="3200" dirty="0" smtClean="0"/>
              <a:t>		</a:t>
            </a:r>
            <a:r>
              <a:rPr lang="en-US" sz="3200" b="1" dirty="0" smtClean="0"/>
              <a:t>Multiply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b.  </a:t>
            </a:r>
            <a:r>
              <a:rPr lang="en-US" sz="3200" dirty="0" smtClean="0"/>
              <a:t>(y-2)3 </a:t>
            </a:r>
            <a:r>
              <a:rPr lang="en-US" sz="3200" dirty="0" smtClean="0"/>
              <a:t>= </a:t>
            </a:r>
            <a:r>
              <a:rPr lang="en-US" sz="3200" u="sng" dirty="0" smtClean="0"/>
              <a:t> </a:t>
            </a:r>
            <a:r>
              <a:rPr lang="en-US" sz="3200" u="sng" dirty="0" smtClean="0"/>
              <a:t>3 </a:t>
            </a:r>
            <a:r>
              <a:rPr lang="en-US" sz="3200" dirty="0" smtClean="0"/>
              <a:t>(</a:t>
            </a:r>
            <a:r>
              <a:rPr lang="en-US" sz="3200" u="sng" dirty="0" smtClean="0"/>
              <a:t> y </a:t>
            </a:r>
            <a:r>
              <a:rPr lang="en-US" sz="3200" dirty="0" smtClean="0"/>
              <a:t>) </a:t>
            </a:r>
            <a:r>
              <a:rPr lang="en-US" sz="3200" dirty="0"/>
              <a:t>-</a:t>
            </a:r>
            <a:r>
              <a:rPr lang="en-US" sz="3200" dirty="0" smtClean="0"/>
              <a:t> </a:t>
            </a:r>
            <a:r>
              <a:rPr lang="en-US" sz="3200" u="sng" dirty="0" smtClean="0"/>
              <a:t> 3 </a:t>
            </a:r>
            <a:r>
              <a:rPr lang="en-US" sz="3200" dirty="0" smtClean="0"/>
              <a:t>(</a:t>
            </a:r>
            <a:r>
              <a:rPr lang="en-US" sz="3200" u="sng" dirty="0" smtClean="0"/>
              <a:t> 2 </a:t>
            </a:r>
            <a:r>
              <a:rPr lang="en-US" sz="3200" dirty="0" smtClean="0"/>
              <a:t>)</a:t>
            </a:r>
            <a:r>
              <a:rPr lang="en-US" sz="3200" dirty="0" smtClean="0"/>
              <a:t>	</a:t>
            </a:r>
            <a:r>
              <a:rPr lang="en-US" sz="3200" b="1" dirty="0" smtClean="0"/>
              <a:t> 	Distribute </a:t>
            </a:r>
            <a:r>
              <a:rPr lang="en-US" sz="3200" b="1" u="sng" dirty="0" smtClean="0"/>
              <a:t>  3  </a:t>
            </a:r>
            <a:r>
              <a:rPr lang="en-US" sz="3200" b="1" dirty="0" smtClean="0"/>
              <a:t> </a:t>
            </a:r>
            <a:r>
              <a:rPr lang="en-US" sz="3200" b="1" dirty="0" smtClean="0"/>
              <a:t>to </a:t>
            </a:r>
            <a:r>
              <a:rPr lang="en-US" sz="3200" b="1" dirty="0" smtClean="0"/>
              <a:t>							each term </a:t>
            </a:r>
            <a:r>
              <a:rPr lang="en-US" sz="3200" b="1" dirty="0" smtClean="0"/>
              <a:t>of (y-2)</a:t>
            </a:r>
          </a:p>
          <a:p>
            <a:pPr marL="514350" indent="-514350">
              <a:buAutoNum type="alphaLcPeriod"/>
            </a:pP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		      = </a:t>
            </a:r>
            <a:r>
              <a:rPr lang="en-US" sz="3200" u="sng" dirty="0" smtClean="0"/>
              <a:t>3y - 6 </a:t>
            </a:r>
            <a:r>
              <a:rPr lang="en-US" sz="3200" dirty="0" smtClean="0"/>
              <a:t>	</a:t>
            </a:r>
            <a:r>
              <a:rPr lang="en-US" sz="3200" dirty="0" smtClean="0"/>
              <a:t>		</a:t>
            </a:r>
            <a:r>
              <a:rPr lang="en-US" sz="3200" b="1" dirty="0" smtClean="0"/>
              <a:t>Multiply</a:t>
            </a:r>
            <a:endParaRPr lang="en-US" sz="32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467600" y="2438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0" y="2438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57600" y="2438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2438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91000" y="24384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0" y="37338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491132" y="3671668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91400" y="41148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057400" y="41148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462996" y="4148796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624796" y="4128868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010464" y="41148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099604" y="5348068"/>
            <a:ext cx="1024596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	  </a:t>
            </a:r>
            <a:r>
              <a:rPr lang="en-US" sz="3000" b="1" dirty="0" smtClean="0"/>
              <a:t>Checkpoint</a:t>
            </a:r>
            <a:r>
              <a:rPr lang="en-US" sz="3000" dirty="0" smtClean="0"/>
              <a:t>  Use the distributive property to	  rewrite the expressions without parentheses.</a:t>
            </a:r>
            <a:endParaRPr lang="en-US" sz="3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12775" y="1925320"/>
          <a:ext cx="81534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/>
                <a:gridCol w="2717800"/>
                <a:gridCol w="271780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4(a + 9)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AutoNum type="arabicPeriod"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en-US" dirty="0" smtClean="0"/>
                        <a:t>6(12 + 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r>
                        <a:rPr lang="en-US" baseline="0" dirty="0" smtClean="0"/>
                        <a:t>    (c + 1)(5)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 startAt="4"/>
                      </a:pPr>
                      <a:r>
                        <a:rPr lang="en-US" dirty="0" smtClean="0"/>
                        <a:t>3(a – 8)</a:t>
                      </a:r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 smtClean="0"/>
                    </a:p>
                    <a:p>
                      <a:pPr marL="342900" indent="-34290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5"/>
                      </a:pPr>
                      <a:r>
                        <a:rPr lang="en-US" dirty="0" smtClean="0"/>
                        <a:t>9(3 – 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    (c</a:t>
                      </a:r>
                      <a:r>
                        <a:rPr lang="en-US" baseline="0" dirty="0" smtClean="0"/>
                        <a:t> – 12)(3)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Documents and Settings\teacher\Local Settings\Temporary Internet Files\Content.IE5\W38J07IN\MC9004347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474" y="150719"/>
            <a:ext cx="1382838" cy="14494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7769352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4: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685800"/>
            <a:ext cx="9144000" cy="4525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Use the distributive property to rewrite the expression without parentheses.</a:t>
            </a:r>
          </a:p>
          <a:p>
            <a:pPr marL="514350" indent="-51435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89568"/>
              </p:ext>
            </p:extLst>
          </p:nvPr>
        </p:nvGraphicFramePr>
        <p:xfrm>
          <a:off x="0" y="1752600"/>
          <a:ext cx="9144000" cy="5303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90946"/>
                <a:gridCol w="3325090"/>
                <a:gridCol w="3241964"/>
              </a:tblGrid>
              <a:tr h="1539724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a.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-2(x + 1)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b="1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sng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1" u="sng" dirty="0" smtClean="0">
                          <a:solidFill>
                            <a:schemeClr val="tx1"/>
                          </a:solidFill>
                        </a:rPr>
                        <a:t>-2   </a:t>
                      </a:r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(x) + (</a:t>
                      </a:r>
                      <a:r>
                        <a:rPr lang="en-US" b="1" u="sng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1" u="sng" dirty="0" smtClean="0">
                          <a:solidFill>
                            <a:schemeClr val="tx1"/>
                          </a:solidFill>
                        </a:rPr>
                        <a:t>-2   </a:t>
                      </a:r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)(1)</a:t>
                      </a:r>
                    </a:p>
                    <a:p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-2x + -2</a:t>
                      </a:r>
                    </a:p>
                    <a:p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-2x -2</a:t>
                      </a:r>
                      <a:endParaRPr lang="en-US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Use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Distributive Property .</a:t>
                      </a:r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Multiply</a:t>
                      </a:r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en-US" b="1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Simplify.  (optional)</a:t>
                      </a:r>
                      <a:endParaRPr lang="en-US" b="1" u="none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782838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b.  (3 + y) (-6)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b="1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(3)(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-6 </a:t>
                      </a:r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) + (y)(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-6  </a:t>
                      </a:r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endParaRPr lang="en-US" b="1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-18 + -6y   </a:t>
                      </a:r>
                    </a:p>
                    <a:p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-18 – 6y</a:t>
                      </a:r>
                      <a:endParaRPr lang="en-US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Use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Distributive Property.</a:t>
                      </a:r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Multiply</a:t>
                      </a:r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en-US" b="1" u="non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Simplify (optional)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782838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c.  -(x – 1)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="1" u="none" dirty="0" smtClean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  <a:p>
                      <a:pPr algn="ctr"/>
                      <a:endParaRPr lang="en-US" b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b="1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u="none" dirty="0" smtClean="0"/>
                    </a:p>
                    <a:p>
                      <a:r>
                        <a:rPr lang="en-US" b="1" u="sng" dirty="0" smtClean="0"/>
                        <a:t> </a:t>
                      </a:r>
                      <a:r>
                        <a:rPr lang="en-US" b="1" u="sng" dirty="0" smtClean="0"/>
                        <a:t>-1 </a:t>
                      </a:r>
                      <a:r>
                        <a:rPr lang="en-US" b="1" u="none" dirty="0" smtClean="0"/>
                        <a:t>(x)</a:t>
                      </a:r>
                      <a:r>
                        <a:rPr lang="en-US" b="1" u="none" baseline="0" dirty="0" smtClean="0"/>
                        <a:t> </a:t>
                      </a:r>
                      <a:r>
                        <a:rPr lang="en-US" b="1" u="none" baseline="0" dirty="0" smtClean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en-US" b="1" u="none" baseline="0" dirty="0" smtClean="0"/>
                        <a:t>(</a:t>
                      </a:r>
                      <a:r>
                        <a:rPr lang="en-US" b="1" u="sng" baseline="0" dirty="0" smtClean="0"/>
                        <a:t> </a:t>
                      </a:r>
                      <a:r>
                        <a:rPr lang="en-US" b="1" u="sng" baseline="0" dirty="0" smtClean="0"/>
                        <a:t>-1 </a:t>
                      </a:r>
                      <a:r>
                        <a:rPr lang="en-US" b="1" u="none" baseline="0" dirty="0" smtClean="0"/>
                        <a:t>)(</a:t>
                      </a:r>
                      <a:r>
                        <a:rPr lang="en-US" b="1" u="none" baseline="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b="1" u="none" baseline="0" dirty="0" smtClean="0"/>
                        <a:t>1)</a:t>
                      </a:r>
                    </a:p>
                    <a:p>
                      <a:endParaRPr lang="en-US" b="1" u="none" baseline="0" dirty="0" smtClean="0"/>
                    </a:p>
                    <a:p>
                      <a:r>
                        <a:rPr lang="en-US" b="1" u="sng" baseline="0" dirty="0" smtClean="0"/>
                        <a:t>    </a:t>
                      </a:r>
                      <a:r>
                        <a:rPr lang="en-US" b="1" u="sng" baseline="0" dirty="0" smtClean="0"/>
                        <a:t>-1x - 1</a:t>
                      </a:r>
                      <a:endParaRPr lang="en-US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/>
                    </a:p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Use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b="1" u="sng" baseline="0" dirty="0" smtClean="0">
                          <a:solidFill>
                            <a:schemeClr val="tx1"/>
                          </a:solidFill>
                        </a:rPr>
                        <a:t>Distributive Property.</a:t>
                      </a:r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u="none" baseline="0" dirty="0" smtClean="0">
                          <a:solidFill>
                            <a:schemeClr val="tx1"/>
                          </a:solidFill>
                        </a:rPr>
                        <a:t>Multiply.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705600" y="2057400"/>
            <a:ext cx="2209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67000" y="20574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0" y="2057400"/>
            <a:ext cx="457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0" y="2590800"/>
            <a:ext cx="1066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67000" y="3200400"/>
            <a:ext cx="5410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00800" y="3810000"/>
            <a:ext cx="2209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48000" y="38100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086664" y="38100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743200" y="4267200"/>
            <a:ext cx="1066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667000" y="4938932"/>
            <a:ext cx="5410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77000" y="5638800"/>
            <a:ext cx="2209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67000" y="55626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581400" y="5562600"/>
            <a:ext cx="228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67000" y="6019800"/>
            <a:ext cx="1066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3" name="explode.wav"/>
          </p:stSnd>
        </p:sndAc>
      </p:transition>
    </mc:Choice>
    <mc:Fallback>
      <p:transition spd="slow">
        <p:fade/>
        <p:sndAc>
          <p:stSnd>
            <p:snd r:embed="rId3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CHECKPOINT:</a:t>
            </a:r>
            <a:br>
              <a:rPr lang="en-US" dirty="0" smtClean="0"/>
            </a:br>
            <a:r>
              <a:rPr lang="en-US" sz="2200" b="1" dirty="0" smtClean="0">
                <a:latin typeface="Adobe Ming Std L" pitchFamily="18" charset="-128"/>
                <a:ea typeface="Adobe Ming Std L" pitchFamily="18" charset="-128"/>
              </a:rPr>
              <a:t>Use the distributive property to rewrite the expression without parentheses.</a:t>
            </a:r>
            <a:endParaRPr lang="en-US" sz="2200" b="1" dirty="0">
              <a:latin typeface="Adobe Fangsong Std R" pitchFamily="18" charset="-128"/>
              <a:ea typeface="Adobe Fangsong Std R" pitchFamily="18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371600"/>
          <a:ext cx="8686800" cy="4754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7.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 -3(a + 3)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 (3 + b)(- 6)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9.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 -(c – 7)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10"/>
                      </a:pP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(5 – d)(-2)</a:t>
                      </a: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 startAt="10"/>
                      </a:pP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None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5</a:t>
            </a:r>
            <a:br>
              <a:rPr lang="en-US" dirty="0" smtClean="0"/>
            </a:br>
            <a:r>
              <a:rPr lang="en-US" dirty="0" smtClean="0"/>
              <a:t>Mental Math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95400"/>
            <a:ext cx="91440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Grocery Shopping</a:t>
            </a:r>
            <a:r>
              <a:rPr lang="en-US" dirty="0" smtClean="0"/>
              <a:t>  Cereal is on sale for $2.53 per box.  Use the distributive property and mental math to calculate the cost of 3 boxes of cereal.</a:t>
            </a:r>
            <a:endParaRPr lang="en-US" b="1" dirty="0" smtClean="0"/>
          </a:p>
          <a:p>
            <a:r>
              <a:rPr lang="en-US" b="1" dirty="0" smtClean="0"/>
              <a:t>Solution</a:t>
            </a:r>
          </a:p>
          <a:p>
            <a:r>
              <a:rPr lang="en-US" dirty="0" smtClean="0"/>
              <a:t>If you think of $2.53 as $2.50 + $ </a:t>
            </a:r>
            <a:r>
              <a:rPr lang="en-US" u="sng" dirty="0" smtClean="0"/>
              <a:t>  $0.03  </a:t>
            </a:r>
            <a:r>
              <a:rPr lang="en-US" dirty="0" smtClean="0"/>
              <a:t>, </a:t>
            </a:r>
            <a:r>
              <a:rPr lang="en-US" dirty="0" smtClean="0"/>
              <a:t>the mental math is easier.</a:t>
            </a:r>
          </a:p>
          <a:p>
            <a:endParaRPr lang="en-US" dirty="0" smtClean="0"/>
          </a:p>
          <a:p>
            <a:pPr>
              <a:lnSpc>
                <a:spcPct val="170000"/>
              </a:lnSpc>
              <a:buNone/>
            </a:pPr>
            <a:r>
              <a:rPr lang="en-US" sz="2800" dirty="0" smtClean="0"/>
              <a:t>3(2.53) =  3(2.50 + </a:t>
            </a:r>
            <a:r>
              <a:rPr lang="en-US" sz="2800" u="sng" dirty="0" smtClean="0"/>
              <a:t>   0.03  </a:t>
            </a:r>
            <a:r>
              <a:rPr lang="en-US" sz="2800" dirty="0" smtClean="0"/>
              <a:t>)	</a:t>
            </a:r>
            <a:r>
              <a:rPr lang="en-US" b="1" dirty="0" smtClean="0"/>
              <a:t>		Write 2.53 as a sum</a:t>
            </a:r>
          </a:p>
          <a:p>
            <a:pPr>
              <a:lnSpc>
                <a:spcPct val="170000"/>
              </a:lnSpc>
              <a:buNone/>
            </a:pPr>
            <a:r>
              <a:rPr lang="en-US" sz="2800" b="1" dirty="0" smtClean="0"/>
              <a:t>		 </a:t>
            </a:r>
            <a:r>
              <a:rPr lang="en-US" sz="2800" dirty="0" smtClean="0"/>
              <a:t>= </a:t>
            </a:r>
            <a:r>
              <a:rPr lang="en-US" sz="2800" u="sng" dirty="0" smtClean="0"/>
              <a:t>  3 </a:t>
            </a:r>
            <a:r>
              <a:rPr lang="en-US" sz="2800" dirty="0" smtClean="0"/>
              <a:t>(</a:t>
            </a:r>
            <a:r>
              <a:rPr lang="en-US" sz="2800" u="sng" dirty="0" smtClean="0"/>
              <a:t>2.50</a:t>
            </a:r>
            <a:r>
              <a:rPr lang="en-US" sz="2800" dirty="0" smtClean="0"/>
              <a:t>) </a:t>
            </a:r>
            <a:r>
              <a:rPr lang="en-US" sz="2800" dirty="0" smtClean="0"/>
              <a:t>+ </a:t>
            </a:r>
            <a:r>
              <a:rPr lang="en-US" sz="2800" u="sng" dirty="0" smtClean="0"/>
              <a:t>  3 </a:t>
            </a:r>
            <a:r>
              <a:rPr lang="en-US" sz="2800" dirty="0" smtClean="0"/>
              <a:t> (</a:t>
            </a:r>
            <a:r>
              <a:rPr lang="en-US" sz="2800" u="sng" dirty="0" smtClean="0"/>
              <a:t>0.03</a:t>
            </a:r>
            <a:r>
              <a:rPr lang="en-US" sz="2800" dirty="0" smtClean="0"/>
              <a:t>)</a:t>
            </a:r>
            <a:r>
              <a:rPr lang="en-US" b="1" dirty="0" smtClean="0"/>
              <a:t>	Use distributive 								property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		 = </a:t>
            </a:r>
            <a:r>
              <a:rPr lang="en-US" u="sng" dirty="0" smtClean="0"/>
              <a:t>7.50</a:t>
            </a:r>
            <a:r>
              <a:rPr lang="en-US" dirty="0" smtClean="0"/>
              <a:t> </a:t>
            </a:r>
            <a:r>
              <a:rPr lang="en-US" dirty="0" smtClean="0"/>
              <a:t>+ </a:t>
            </a:r>
            <a:r>
              <a:rPr lang="en-US" u="sng" dirty="0" smtClean="0"/>
              <a:t>.09</a:t>
            </a:r>
            <a:r>
              <a:rPr lang="en-US" dirty="0" smtClean="0"/>
              <a:t>		</a:t>
            </a:r>
            <a:r>
              <a:rPr lang="en-US" b="1" dirty="0" smtClean="0"/>
              <a:t>Find products 								mentally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		</a:t>
            </a:r>
            <a:r>
              <a:rPr lang="en-US" dirty="0" smtClean="0"/>
              <a:t>=</a:t>
            </a:r>
            <a:r>
              <a:rPr lang="en-US" u="sng" dirty="0" smtClean="0"/>
              <a:t>   7.59</a:t>
            </a:r>
            <a:r>
              <a:rPr lang="en-US" dirty="0" smtClean="0"/>
              <a:t>	</a:t>
            </a:r>
            <a:r>
              <a:rPr lang="en-US" dirty="0" smtClean="0"/>
              <a:t>	</a:t>
            </a:r>
            <a:r>
              <a:rPr lang="en-US" dirty="0" smtClean="0"/>
              <a:t>	</a:t>
            </a:r>
            <a:r>
              <a:rPr lang="en-US" b="1" dirty="0" smtClean="0"/>
              <a:t>Find sum mentally</a:t>
            </a:r>
            <a:endParaRPr lang="en-US" u="sng" dirty="0" smtClean="0"/>
          </a:p>
          <a:p>
            <a:pPr>
              <a:lnSpc>
                <a:spcPct val="170000"/>
              </a:lnSpc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total cost of 3 boxes of cereal is </a:t>
            </a:r>
            <a:r>
              <a:rPr lang="en-US" dirty="0" smtClean="0"/>
              <a:t>$</a:t>
            </a:r>
            <a:r>
              <a:rPr lang="en-US" u="sng" dirty="0" smtClean="0"/>
              <a:t> 7.59</a:t>
            </a:r>
            <a:r>
              <a:rPr lang="en-US" dirty="0" smtClean="0"/>
              <a:t>.</a:t>
            </a:r>
            <a:endParaRPr lang="en-U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3962400" y="21336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33600" y="29718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3429000"/>
            <a:ext cx="228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67000" y="3429000"/>
            <a:ext cx="228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3429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95400" y="4419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133600" y="4419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71600" y="54102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029200" y="6019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  <p:sndAc>
          <p:stSnd>
            <p:snd r:embed="rId3" name="explode.wav"/>
          </p:stSnd>
        </p:sndAc>
      </p:transition>
    </mc:Choice>
    <mc:Fallback>
      <p:transition spd="slow">
        <p:fade/>
        <p:sndAc>
          <p:stSnd>
            <p:snd r:embed="rId3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255</TotalTime>
  <Words>410</Words>
  <Application>Microsoft Office PowerPoint</Application>
  <PresentationFormat>On-screen Show (4:3)</PresentationFormat>
  <Paragraphs>153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GOAL:  Use the distributive Property</vt:lpstr>
      <vt:lpstr>Example 1:  Use an area model</vt:lpstr>
      <vt:lpstr>THE DISTRIBUTIVE PROPERTY</vt:lpstr>
      <vt:lpstr>Example 2:  Use the Distributive Property</vt:lpstr>
      <vt:lpstr>Example 3:  Use the Distributive Property with Subtraction</vt:lpstr>
      <vt:lpstr>   Checkpoint  Use the distributive property to   rewrite the expressions without parentheses.</vt:lpstr>
      <vt:lpstr>Example 4:</vt:lpstr>
      <vt:lpstr>CHECKPOINT: Use the distributive property to rewrite the expression without parentheses.</vt:lpstr>
      <vt:lpstr>Example 5 Mental Math Calculations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GOAL:  Use the distributive Property</dc:title>
  <dc:creator>Student</dc:creator>
  <cp:lastModifiedBy>Trisha Angell</cp:lastModifiedBy>
  <cp:revision>38</cp:revision>
  <dcterms:created xsi:type="dcterms:W3CDTF">2009-09-23T00:35:43Z</dcterms:created>
  <dcterms:modified xsi:type="dcterms:W3CDTF">2012-01-04T20:32:59Z</dcterms:modified>
</cp:coreProperties>
</file>