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1"/>
  </p:notesMasterIdLst>
  <p:handoutMasterIdLst>
    <p:handoutMasterId r:id="rId12"/>
  </p:handoutMasterIdLst>
  <p:sldIdLst>
    <p:sldId id="256" r:id="rId2"/>
    <p:sldId id="257" r:id="rId3"/>
    <p:sldId id="261" r:id="rId4"/>
    <p:sldId id="262" r:id="rId5"/>
    <p:sldId id="263" r:id="rId6"/>
    <p:sldId id="264" r:id="rId7"/>
    <p:sldId id="258" r:id="rId8"/>
    <p:sldId id="259" r:id="rId9"/>
    <p:sldId id="260" r:id="rId10"/>
  </p:sldIdLst>
  <p:sldSz cx="9144000" cy="6858000" type="screen4x3"/>
  <p:notesSz cx="92964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88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028440" cy="343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265809" y="0"/>
            <a:ext cx="4028440" cy="343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4773D7-D747-440A-9ADB-70B2171782D4}" type="datetimeFigureOut">
              <a:rPr lang="en-US" smtClean="0"/>
              <a:t>1/4/2012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513694"/>
            <a:ext cx="4028440" cy="34313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265809" y="6513694"/>
            <a:ext cx="4028440" cy="34313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EFE178-4688-4308-9AA3-03D97241C6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12046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02844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265809" y="0"/>
            <a:ext cx="402844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0F263E-0DAC-4ACF-932E-F2F7A1936629}" type="datetimeFigureOut">
              <a:rPr lang="en-US" smtClean="0"/>
              <a:pPr/>
              <a:t>1/4/2012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933700" y="514350"/>
            <a:ext cx="3429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29640" y="3257550"/>
            <a:ext cx="7437120" cy="30861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402844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265809" y="6513910"/>
            <a:ext cx="402844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93A95D-804C-4AF3-9DDB-4023541D8AB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80708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Page 41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93A95D-804C-4AF3-9DDB-4023541D8AB7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Page 42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93A95D-804C-4AF3-9DDB-4023541D8AB7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mtClean="0"/>
              <a:t>Page 42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93A95D-804C-4AF3-9DDB-4023541D8AB7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FBCD4C17-C105-4A8F-B627-A23046F4707A}" type="datetimeFigureOut">
              <a:rPr lang="en-US" smtClean="0"/>
              <a:pPr/>
              <a:t>1/4/2012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91BFB19-DA39-452B-9166-98A9E63BE31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>
    <mc:Choice xmlns:p14="http://schemas.microsoft.com/office/powerpoint/2010/main" Requires="p14">
      <p:transition spd="slow" p14:dur="2000">
        <p14:ferris dir="l"/>
        <p:sndAc>
          <p:stSnd>
            <p:snd r:embed="rId1" name="explode.wav"/>
          </p:stSnd>
        </p:sndAc>
      </p:transition>
    </mc:Choice>
    <mc:Fallback>
      <p:transition spd="slow">
        <p:fade/>
        <p:sndAc>
          <p:stSnd>
            <p:snd r:embed="rId1" name="explode.wav"/>
          </p:stSnd>
        </p:sndAc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D4C17-C105-4A8F-B627-A23046F4707A}" type="datetimeFigureOut">
              <a:rPr lang="en-US" smtClean="0"/>
              <a:pPr/>
              <a:t>1/4/2012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BFB19-DA39-452B-9166-98A9E63BE31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ferris dir="l"/>
        <p:sndAc>
          <p:stSnd>
            <p:snd r:embed="rId1" name="explode.wav"/>
          </p:stSnd>
        </p:sndAc>
      </p:transition>
    </mc:Choice>
    <mc:Fallback>
      <p:transition spd="slow">
        <p:fade/>
        <p:sndAc>
          <p:stSnd>
            <p:snd r:embed="rId1" name="explode.wav"/>
          </p:stSnd>
        </p:sndAc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FBCD4C17-C105-4A8F-B627-A23046F4707A}" type="datetimeFigureOut">
              <a:rPr lang="en-US" smtClean="0"/>
              <a:pPr/>
              <a:t>1/4/2012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C91BFB19-DA39-452B-9166-98A9E63BE31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>
    <mc:Choice xmlns:p14="http://schemas.microsoft.com/office/powerpoint/2010/main" Requires="p14">
      <p:transition spd="slow" p14:dur="2000">
        <p14:ferris dir="l"/>
        <p:sndAc>
          <p:stSnd>
            <p:snd r:embed="rId1" name="explode.wav"/>
          </p:stSnd>
        </p:sndAc>
      </p:transition>
    </mc:Choice>
    <mc:Fallback>
      <p:transition spd="slow">
        <p:fade/>
        <p:sndAc>
          <p:stSnd>
            <p:snd r:embed="rId1" name="explode.wav"/>
          </p:stSnd>
        </p:sndAc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D4C17-C105-4A8F-B627-A23046F4707A}" type="datetimeFigureOut">
              <a:rPr lang="en-US" smtClean="0"/>
              <a:pPr/>
              <a:t>1/4/2012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91BFB19-DA39-452B-9166-98A9E63BE31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ferris dir="l"/>
        <p:sndAc>
          <p:stSnd>
            <p:snd r:embed="rId1" name="explode.wav"/>
          </p:stSnd>
        </p:sndAc>
      </p:transition>
    </mc:Choice>
    <mc:Fallback>
      <p:transition spd="slow">
        <p:fade/>
        <p:sndAc>
          <p:stSnd>
            <p:snd r:embed="rId1" name="explode.wav"/>
          </p:stSnd>
        </p:sndAc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D4C17-C105-4A8F-B627-A23046F4707A}" type="datetimeFigureOut">
              <a:rPr lang="en-US" smtClean="0"/>
              <a:pPr/>
              <a:t>1/4/2012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C91BFB19-DA39-452B-9166-98A9E63BE31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>
    <mc:Choice xmlns:p14="http://schemas.microsoft.com/office/powerpoint/2010/main" Requires="p14">
      <p:transition spd="slow" p14:dur="2000">
        <p14:ferris dir="l"/>
        <p:sndAc>
          <p:stSnd>
            <p:snd r:embed="rId1" name="explode.wav"/>
          </p:stSnd>
        </p:sndAc>
      </p:transition>
    </mc:Choice>
    <mc:Fallback>
      <p:transition spd="slow">
        <p:fade/>
        <p:sndAc>
          <p:stSnd>
            <p:snd r:embed="rId1" name="explode.wav"/>
          </p:stSnd>
        </p:sndAc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FBCD4C17-C105-4A8F-B627-A23046F4707A}" type="datetimeFigureOut">
              <a:rPr lang="en-US" smtClean="0"/>
              <a:pPr/>
              <a:t>1/4/2012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C91BFB19-DA39-452B-9166-98A9E63BE31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ferris dir="l"/>
        <p:sndAc>
          <p:stSnd>
            <p:snd r:embed="rId1" name="explode.wav"/>
          </p:stSnd>
        </p:sndAc>
      </p:transition>
    </mc:Choice>
    <mc:Fallback>
      <p:transition spd="slow">
        <p:fade/>
        <p:sndAc>
          <p:stSnd>
            <p:snd r:embed="rId1" name="explode.wav"/>
          </p:stSnd>
        </p:sndAc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FBCD4C17-C105-4A8F-B627-A23046F4707A}" type="datetimeFigureOut">
              <a:rPr lang="en-US" smtClean="0"/>
              <a:pPr/>
              <a:t>1/4/2012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C91BFB19-DA39-452B-9166-98A9E63BE31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ferris dir="l"/>
        <p:sndAc>
          <p:stSnd>
            <p:snd r:embed="rId1" name="explode.wav"/>
          </p:stSnd>
        </p:sndAc>
      </p:transition>
    </mc:Choice>
    <mc:Fallback>
      <p:transition spd="slow">
        <p:fade/>
        <p:sndAc>
          <p:stSnd>
            <p:snd r:embed="rId1" name="explode.wav"/>
          </p:stSnd>
        </p:sndAc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D4C17-C105-4A8F-B627-A23046F4707A}" type="datetimeFigureOut">
              <a:rPr lang="en-US" smtClean="0"/>
              <a:pPr/>
              <a:t>1/4/2012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91BFB19-DA39-452B-9166-98A9E63BE31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ferris dir="l"/>
        <p:sndAc>
          <p:stSnd>
            <p:snd r:embed="rId1" name="explode.wav"/>
          </p:stSnd>
        </p:sndAc>
      </p:transition>
    </mc:Choice>
    <mc:Fallback>
      <p:transition spd="slow">
        <p:fade/>
        <p:sndAc>
          <p:stSnd>
            <p:snd r:embed="rId1" name="explode.wav"/>
          </p:stSnd>
        </p:sndAc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D4C17-C105-4A8F-B627-A23046F4707A}" type="datetimeFigureOut">
              <a:rPr lang="en-US" smtClean="0"/>
              <a:pPr/>
              <a:t>1/4/2012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91BFB19-DA39-452B-9166-98A9E63BE31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ferris dir="l"/>
        <p:sndAc>
          <p:stSnd>
            <p:snd r:embed="rId1" name="explode.wav"/>
          </p:stSnd>
        </p:sndAc>
      </p:transition>
    </mc:Choice>
    <mc:Fallback>
      <p:transition spd="slow">
        <p:fade/>
        <p:sndAc>
          <p:stSnd>
            <p:snd r:embed="rId1" name="explode.wav"/>
          </p:stSnd>
        </p:sndAc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D4C17-C105-4A8F-B627-A23046F4707A}" type="datetimeFigureOut">
              <a:rPr lang="en-US" smtClean="0"/>
              <a:pPr/>
              <a:t>1/4/2012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91BFB19-DA39-452B-9166-98A9E63BE31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ferris dir="l"/>
        <p:sndAc>
          <p:stSnd>
            <p:snd r:embed="rId1" name="explode.wav"/>
          </p:stSnd>
        </p:sndAc>
      </p:transition>
    </mc:Choice>
    <mc:Fallback>
      <p:transition spd="slow">
        <p:fade/>
        <p:sndAc>
          <p:stSnd>
            <p:snd r:embed="rId1" name="explode.wav"/>
          </p:stSnd>
        </p:sndAc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FBCD4C17-C105-4A8F-B627-A23046F4707A}" type="datetimeFigureOut">
              <a:rPr lang="en-US" smtClean="0"/>
              <a:pPr/>
              <a:t>1/4/2012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C91BFB19-DA39-452B-9166-98A9E63BE31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>
    <mc:Choice xmlns:p14="http://schemas.microsoft.com/office/powerpoint/2010/main" Requires="p14">
      <p:transition spd="slow" p14:dur="2000">
        <p14:ferris dir="l"/>
        <p:sndAc>
          <p:stSnd>
            <p:snd r:embed="rId1" name="explode.wav"/>
          </p:stSnd>
        </p:sndAc>
      </p:transition>
    </mc:Choice>
    <mc:Fallback>
      <p:transition spd="slow">
        <p:fade/>
        <p:sndAc>
          <p:stSnd>
            <p:snd r:embed="rId1" name="explode.wav"/>
          </p:stSnd>
        </p:sndAc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FBCD4C17-C105-4A8F-B627-A23046F4707A}" type="datetimeFigureOut">
              <a:rPr lang="en-US" smtClean="0"/>
              <a:pPr/>
              <a:t>1/4/2012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C91BFB19-DA39-452B-9166-98A9E63BE31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mc:AlternateContent xmlns:mc="http://schemas.openxmlformats.org/markup-compatibility/2006">
    <mc:Choice xmlns:p14="http://schemas.microsoft.com/office/powerpoint/2010/main" Requires="p14">
      <p:transition spd="slow" p14:dur="2000">
        <p14:ferris dir="l"/>
        <p:sndAc>
          <p:stSnd>
            <p:snd r:embed="rId13" name="explode.wav"/>
          </p:stSnd>
        </p:sndAc>
      </p:transition>
    </mc:Choice>
    <mc:Fallback>
      <p:transition spd="slow">
        <p:fade/>
        <p:sndAc>
          <p:stSnd>
            <p:snd r:embed="rId13" name="explode.wav"/>
          </p:stSnd>
        </p:sndAc>
      </p:transition>
    </mc:Fallback>
  </mc:AlternateConten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GOAL:  Use the distributive Property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2.6 The Distributive Property:  p. 40 - 42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ferris dir="l"/>
        <p:sndAc>
          <p:stSnd>
            <p:snd r:embed="rId2" name="explode.wav"/>
          </p:stSnd>
        </p:sndAc>
      </p:transition>
    </mc:Choice>
    <mc:Fallback>
      <p:transition spd="slow">
        <p:fade/>
        <p:sndAc>
          <p:stSnd>
            <p:snd r:embed="rId2" name="explod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1:  Use an area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28600" y="1600200"/>
            <a:ext cx="8686800" cy="5029200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b="1" dirty="0" smtClean="0"/>
              <a:t>Find the area of a rectangle whose width is 5 and whose length is x + 3.</a:t>
            </a:r>
            <a:endParaRPr lang="en-US" dirty="0" smtClean="0"/>
          </a:p>
          <a:p>
            <a:pPr>
              <a:buNone/>
            </a:pPr>
            <a:r>
              <a:rPr lang="en-US" b="1" dirty="0" smtClean="0"/>
              <a:t>Solution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You can find the area in two ways.</a:t>
            </a:r>
          </a:p>
          <a:p>
            <a:pPr>
              <a:buNone/>
            </a:pPr>
            <a:r>
              <a:rPr lang="en-US" b="1" dirty="0" smtClean="0"/>
              <a:t>Area of One Rectangle		  Area of Two Rectangles</a:t>
            </a:r>
          </a:p>
          <a:p>
            <a:pPr>
              <a:buNone/>
            </a:pPr>
            <a:endParaRPr lang="en-US" b="1" dirty="0" smtClean="0"/>
          </a:p>
          <a:p>
            <a:pPr>
              <a:buNone/>
            </a:pPr>
            <a:endParaRPr lang="en-US" b="1" dirty="0" smtClean="0"/>
          </a:p>
          <a:p>
            <a:pPr>
              <a:buNone/>
            </a:pPr>
            <a:endParaRPr lang="en-US" b="1" dirty="0" smtClean="0"/>
          </a:p>
          <a:p>
            <a:pPr>
              <a:buNone/>
            </a:pPr>
            <a:endParaRPr lang="en-US" b="1" dirty="0" smtClean="0"/>
          </a:p>
          <a:p>
            <a:pPr>
              <a:buNone/>
            </a:pPr>
            <a:r>
              <a:rPr lang="en-US" b="1" dirty="0" smtClean="0"/>
              <a:t>Answer</a:t>
            </a:r>
            <a:r>
              <a:rPr lang="en-US" dirty="0" smtClean="0"/>
              <a:t> Because both ways produce the same area, the following statement is true.</a:t>
            </a:r>
          </a:p>
          <a:p>
            <a:pPr>
              <a:buNone/>
            </a:pPr>
            <a:r>
              <a:rPr lang="en-US" dirty="0" smtClean="0"/>
              <a:t>Area = </a:t>
            </a:r>
            <a:r>
              <a:rPr lang="en-US" u="sng" dirty="0" smtClean="0"/>
              <a:t>   5</a:t>
            </a:r>
            <a:r>
              <a:rPr lang="en-US" dirty="0" smtClean="0"/>
              <a:t>(</a:t>
            </a:r>
            <a:r>
              <a:rPr lang="en-US" u="sng" dirty="0" smtClean="0"/>
              <a:t> x + 3</a:t>
            </a:r>
            <a:r>
              <a:rPr lang="en-US" dirty="0" smtClean="0"/>
              <a:t>) </a:t>
            </a:r>
            <a:r>
              <a:rPr lang="en-US" dirty="0" smtClean="0"/>
              <a:t>= </a:t>
            </a:r>
            <a:r>
              <a:rPr lang="en-US" u="sng" dirty="0" smtClean="0"/>
              <a:t>5 </a:t>
            </a:r>
            <a:r>
              <a:rPr lang="en-US" dirty="0" smtClean="0"/>
              <a:t> (</a:t>
            </a:r>
            <a:r>
              <a:rPr lang="en-US" u="sng" dirty="0" smtClean="0"/>
              <a:t> x </a:t>
            </a:r>
            <a:r>
              <a:rPr lang="en-US" dirty="0" smtClean="0"/>
              <a:t>) </a:t>
            </a:r>
            <a:r>
              <a:rPr lang="en-US" dirty="0" smtClean="0"/>
              <a:t>+ </a:t>
            </a:r>
            <a:r>
              <a:rPr lang="en-US" u="sng" dirty="0" smtClean="0"/>
              <a:t> 5 </a:t>
            </a:r>
            <a:r>
              <a:rPr lang="en-US" dirty="0" smtClean="0"/>
              <a:t> (</a:t>
            </a:r>
            <a:r>
              <a:rPr lang="en-US" u="sng" dirty="0" smtClean="0"/>
              <a:t>  3  </a:t>
            </a:r>
            <a:r>
              <a:rPr lang="en-US" dirty="0" smtClean="0"/>
              <a:t>) </a:t>
            </a:r>
            <a:r>
              <a:rPr lang="en-US" dirty="0" smtClean="0"/>
              <a:t>= </a:t>
            </a:r>
            <a:r>
              <a:rPr lang="en-US" u="sng" dirty="0" smtClean="0"/>
              <a:t>   5x + 15</a:t>
            </a:r>
            <a:r>
              <a:rPr lang="en-US" u="sng" dirty="0" smtClean="0"/>
              <a:t>	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04800" y="3505200"/>
            <a:ext cx="3200400" cy="1219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5029200" y="3505200"/>
            <a:ext cx="3200400" cy="1219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rot="5400000">
            <a:off x="2057400" y="4114800"/>
            <a:ext cx="121920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5400000">
            <a:off x="6781800" y="4114800"/>
            <a:ext cx="121920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304800" y="4787704"/>
            <a:ext cx="3200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X + 3</a:t>
            </a:r>
            <a:endParaRPr lang="en-US" dirty="0"/>
          </a:p>
        </p:txBody>
      </p:sp>
      <p:cxnSp>
        <p:nvCxnSpPr>
          <p:cNvPr id="12" name="Straight Connector 11"/>
          <p:cNvCxnSpPr/>
          <p:nvPr/>
        </p:nvCxnSpPr>
        <p:spPr>
          <a:xfrm>
            <a:off x="457200" y="4953000"/>
            <a:ext cx="1066800" cy="272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2209800" y="4993944"/>
            <a:ext cx="1295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3581400" y="3810000"/>
            <a:ext cx="3048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34" name="TextBox 33"/>
          <p:cNvSpPr txBox="1"/>
          <p:nvPr/>
        </p:nvSpPr>
        <p:spPr>
          <a:xfrm>
            <a:off x="8229600" y="3810000"/>
            <a:ext cx="3048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35" name="TextBox 34"/>
          <p:cNvSpPr txBox="1"/>
          <p:nvPr/>
        </p:nvSpPr>
        <p:spPr>
          <a:xfrm>
            <a:off x="6096000" y="4724400"/>
            <a:ext cx="3048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x</a:t>
            </a:r>
            <a:endParaRPr lang="en-US" dirty="0"/>
          </a:p>
        </p:txBody>
      </p:sp>
      <p:sp>
        <p:nvSpPr>
          <p:cNvPr id="36" name="TextBox 35"/>
          <p:cNvSpPr txBox="1"/>
          <p:nvPr/>
        </p:nvSpPr>
        <p:spPr>
          <a:xfrm>
            <a:off x="7620000" y="4724400"/>
            <a:ext cx="3048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1524000" y="5791200"/>
            <a:ext cx="2286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905000" y="5791200"/>
            <a:ext cx="7620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3124200" y="5791200"/>
            <a:ext cx="2286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3609536" y="5797060"/>
            <a:ext cx="2286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4419600" y="5791200"/>
            <a:ext cx="2286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Rectangle 19"/>
          <p:cNvSpPr/>
          <p:nvPr/>
        </p:nvSpPr>
        <p:spPr>
          <a:xfrm>
            <a:off x="5043268" y="5791200"/>
            <a:ext cx="2286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6019800" y="5791200"/>
            <a:ext cx="1371600" cy="2344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ferris dir="l"/>
        <p:sndAc>
          <p:stSnd>
            <p:snd r:embed="rId3" name="explode.wav"/>
          </p:stSnd>
        </p:sndAc>
      </p:transition>
    </mc:Choice>
    <mc:Fallback>
      <p:transition spd="slow">
        <p:fade/>
        <p:sndAc>
          <p:stSnd>
            <p:snd r:embed="rId3" name="explode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6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2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6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6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9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6" dur="50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6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3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0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1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200" decel="1000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200" decel="1000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0.4+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0.4-0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3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0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1" dur="2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7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2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2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33" grpId="0"/>
      <p:bldP spid="34" grpId="0"/>
      <p:bldP spid="34" grpId="1"/>
      <p:bldP spid="35" grpId="0"/>
      <p:bldP spid="36" grpId="0"/>
      <p:bldP spid="6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DISTRIBUTIVE PROPERTY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0" y="1600200"/>
            <a:ext cx="9144000" cy="4495800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The product of </a:t>
            </a:r>
            <a:r>
              <a:rPr lang="en-US" i="1" dirty="0" smtClean="0"/>
              <a:t>a</a:t>
            </a:r>
            <a:r>
              <a:rPr lang="en-US" dirty="0" smtClean="0"/>
              <a:t> and (</a:t>
            </a:r>
            <a:r>
              <a:rPr lang="en-US" i="1" dirty="0" smtClean="0"/>
              <a:t>b + c)</a:t>
            </a:r>
            <a:r>
              <a:rPr lang="en-US" dirty="0" smtClean="0"/>
              <a:t>: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sz="2500" dirty="0" smtClean="0"/>
              <a:t>a(b + c) =  </a:t>
            </a:r>
            <a:r>
              <a:rPr lang="en-US" sz="2500" u="sng" dirty="0" smtClean="0"/>
              <a:t>	</a:t>
            </a:r>
            <a:r>
              <a:rPr lang="en-US" sz="2500" i="1" u="sng" dirty="0" err="1" smtClean="0"/>
              <a:t>ab</a:t>
            </a:r>
            <a:r>
              <a:rPr lang="en-US" sz="2500" i="1" u="sng" dirty="0" smtClean="0"/>
              <a:t> + ac</a:t>
            </a:r>
            <a:r>
              <a:rPr lang="en-US" sz="2500" dirty="0" smtClean="0"/>
              <a:t>	</a:t>
            </a:r>
            <a:r>
              <a:rPr lang="en-US" sz="2500" b="1" dirty="0" smtClean="0"/>
              <a:t>example</a:t>
            </a:r>
            <a:r>
              <a:rPr lang="en-US" sz="2500" dirty="0" smtClean="0"/>
              <a:t>:  4(x + 2) = </a:t>
            </a:r>
            <a:r>
              <a:rPr lang="en-US" sz="2500" u="sng" dirty="0" smtClean="0"/>
              <a:t>   </a:t>
            </a:r>
            <a:r>
              <a:rPr lang="en-US" sz="2500" i="1" u="sng" dirty="0" smtClean="0"/>
              <a:t>4x + 8   </a:t>
            </a:r>
            <a:endParaRPr lang="en-US" sz="2500" dirty="0" smtClean="0"/>
          </a:p>
          <a:p>
            <a:pPr>
              <a:buNone/>
            </a:pPr>
            <a:endParaRPr lang="en-US" sz="2500" dirty="0" smtClean="0"/>
          </a:p>
          <a:p>
            <a:pPr>
              <a:buNone/>
            </a:pPr>
            <a:r>
              <a:rPr lang="en-US" sz="2500" dirty="0" smtClean="0"/>
              <a:t>	(b + c)a = </a:t>
            </a:r>
            <a:r>
              <a:rPr lang="en-US" sz="2500" i="1" u="sng" dirty="0" smtClean="0"/>
              <a:t>  </a:t>
            </a:r>
            <a:r>
              <a:rPr lang="en-US" sz="2500" i="1" u="sng" dirty="0" err="1" smtClean="0"/>
              <a:t>ab</a:t>
            </a:r>
            <a:r>
              <a:rPr lang="en-US" sz="2500" i="1" u="sng" dirty="0" smtClean="0"/>
              <a:t> + ac</a:t>
            </a:r>
            <a:r>
              <a:rPr lang="en-US" sz="2500" dirty="0" smtClean="0"/>
              <a:t>	</a:t>
            </a:r>
            <a:r>
              <a:rPr lang="en-US" sz="2500" b="1" dirty="0" smtClean="0"/>
              <a:t>example:</a:t>
            </a:r>
            <a:r>
              <a:rPr lang="en-US" sz="2500" dirty="0" smtClean="0"/>
              <a:t>  (x + 1)9 = </a:t>
            </a:r>
            <a:r>
              <a:rPr lang="en-US" sz="2500" u="sng" dirty="0" smtClean="0"/>
              <a:t>   </a:t>
            </a:r>
            <a:r>
              <a:rPr lang="en-US" sz="2500" i="1" u="sng" dirty="0" smtClean="0"/>
              <a:t>9x + 9</a:t>
            </a:r>
            <a:endParaRPr lang="en-US" sz="2500" dirty="0" smtClean="0"/>
          </a:p>
          <a:p>
            <a:pPr>
              <a:buNone/>
            </a:pPr>
            <a:endParaRPr lang="en-US" sz="2500" dirty="0" smtClean="0"/>
          </a:p>
          <a:p>
            <a:pPr>
              <a:buNone/>
            </a:pPr>
            <a:r>
              <a:rPr lang="en-US" sz="2500" dirty="0" smtClean="0"/>
              <a:t>The product of a and (b - c):</a:t>
            </a:r>
          </a:p>
          <a:p>
            <a:pPr>
              <a:buNone/>
            </a:pPr>
            <a:r>
              <a:rPr lang="en-US" sz="2500" dirty="0" smtClean="0"/>
              <a:t>	a(b - c) =  </a:t>
            </a:r>
            <a:r>
              <a:rPr lang="en-US" sz="2500" i="1" u="sng" dirty="0" smtClean="0"/>
              <a:t>  </a:t>
            </a:r>
            <a:r>
              <a:rPr lang="en-US" sz="2500" i="1" u="sng" dirty="0" err="1" smtClean="0"/>
              <a:t>ab</a:t>
            </a:r>
            <a:r>
              <a:rPr lang="en-US" sz="2500" i="1" u="sng" dirty="0" smtClean="0"/>
              <a:t> - ac</a:t>
            </a:r>
            <a:r>
              <a:rPr lang="en-US" sz="2500" dirty="0" smtClean="0"/>
              <a:t>	</a:t>
            </a:r>
            <a:r>
              <a:rPr lang="en-US" sz="2500" b="1" dirty="0" smtClean="0"/>
              <a:t>example</a:t>
            </a:r>
            <a:r>
              <a:rPr lang="en-US" sz="2500" dirty="0" smtClean="0"/>
              <a:t>:  4(x - 2) = </a:t>
            </a:r>
            <a:r>
              <a:rPr lang="en-US" sz="2500" u="sng" dirty="0" smtClean="0"/>
              <a:t>	</a:t>
            </a:r>
            <a:r>
              <a:rPr lang="en-US" sz="2500" i="1" u="sng" dirty="0" smtClean="0"/>
              <a:t>   4x - 8</a:t>
            </a:r>
            <a:endParaRPr lang="en-US" sz="2500" i="1" dirty="0" smtClean="0"/>
          </a:p>
          <a:p>
            <a:pPr>
              <a:buNone/>
            </a:pPr>
            <a:endParaRPr lang="en-US" sz="2500" dirty="0" smtClean="0"/>
          </a:p>
          <a:p>
            <a:pPr>
              <a:buNone/>
            </a:pPr>
            <a:r>
              <a:rPr lang="en-US" sz="2500" dirty="0" smtClean="0"/>
              <a:t>	(b - c)a = </a:t>
            </a:r>
            <a:r>
              <a:rPr lang="en-US" sz="2500" u="sng" dirty="0" smtClean="0"/>
              <a:t>   </a:t>
            </a:r>
            <a:r>
              <a:rPr lang="en-US" sz="2500" i="1" u="sng" dirty="0" err="1" smtClean="0"/>
              <a:t>ab</a:t>
            </a:r>
            <a:r>
              <a:rPr lang="en-US" sz="2500" i="1" u="sng" dirty="0" smtClean="0"/>
              <a:t> - ac</a:t>
            </a:r>
            <a:r>
              <a:rPr lang="en-US" sz="2500" dirty="0" smtClean="0"/>
              <a:t>	</a:t>
            </a:r>
            <a:r>
              <a:rPr lang="en-US" sz="2500" b="1" dirty="0" smtClean="0"/>
              <a:t>example:</a:t>
            </a:r>
            <a:r>
              <a:rPr lang="en-US" sz="2500" dirty="0" smtClean="0"/>
              <a:t>  (x - 4)6 = </a:t>
            </a:r>
            <a:r>
              <a:rPr lang="en-US" sz="2500" u="sng" dirty="0" smtClean="0"/>
              <a:t>	</a:t>
            </a:r>
            <a:r>
              <a:rPr lang="en-US" sz="2500" u="sng" dirty="0" smtClean="0"/>
              <a:t>  </a:t>
            </a:r>
            <a:r>
              <a:rPr lang="en-US" sz="2500" i="1" u="sng" dirty="0" smtClean="0"/>
              <a:t> 6x - 24</a:t>
            </a:r>
            <a:endParaRPr lang="en-US" sz="2500" dirty="0" smtClean="0"/>
          </a:p>
        </p:txBody>
      </p:sp>
      <p:sp>
        <p:nvSpPr>
          <p:cNvPr id="4" name="Rectangle 3"/>
          <p:cNvSpPr/>
          <p:nvPr/>
        </p:nvSpPr>
        <p:spPr>
          <a:xfrm>
            <a:off x="1828800" y="2286000"/>
            <a:ext cx="11430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629400" y="2286000"/>
            <a:ext cx="11430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981200" y="3276600"/>
            <a:ext cx="11430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6705600" y="3276600"/>
            <a:ext cx="11430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1981200" y="4648200"/>
            <a:ext cx="11430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553200" y="4648200"/>
            <a:ext cx="11430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1981200" y="5624732"/>
            <a:ext cx="11430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6705600" y="5610664"/>
            <a:ext cx="11430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ferris dir="l"/>
        <p:sndAc>
          <p:stSnd>
            <p:snd r:embed="rId2" name="explode.wav"/>
          </p:stSnd>
        </p:sndAc>
      </p:transition>
    </mc:Choice>
    <mc:Fallback>
      <p:transition spd="slow">
        <p:fade/>
        <p:sndAc>
          <p:stSnd>
            <p:snd r:embed="rId2" name="explode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28600"/>
            <a:ext cx="8537448" cy="9906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Example 2:  Use the Distributive Property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52400" y="1600200"/>
            <a:ext cx="8839200" cy="44958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b="1" dirty="0" smtClean="0"/>
              <a:t>Use the distributive property to rewrite the expression without parentheses.</a:t>
            </a:r>
          </a:p>
          <a:p>
            <a:pPr marL="514350" indent="-514350">
              <a:buAutoNum type="alphaLcPeriod"/>
            </a:pPr>
            <a:r>
              <a:rPr lang="en-US" sz="2500" dirty="0" smtClean="0"/>
              <a:t>8(x+9) = </a:t>
            </a:r>
            <a:r>
              <a:rPr lang="en-US" sz="2500" u="sng" dirty="0" smtClean="0"/>
              <a:t> </a:t>
            </a:r>
            <a:r>
              <a:rPr lang="en-US" sz="2500" u="sng" dirty="0" smtClean="0"/>
              <a:t>8  </a:t>
            </a:r>
            <a:r>
              <a:rPr lang="en-US" sz="2500" dirty="0" smtClean="0"/>
              <a:t>(</a:t>
            </a:r>
            <a:r>
              <a:rPr lang="en-US" sz="2500" u="sng" dirty="0" smtClean="0"/>
              <a:t> </a:t>
            </a:r>
            <a:r>
              <a:rPr lang="en-US" sz="2500" u="sng" dirty="0" smtClean="0"/>
              <a:t>x  </a:t>
            </a:r>
            <a:r>
              <a:rPr lang="en-US" sz="2500" dirty="0" smtClean="0"/>
              <a:t>) + </a:t>
            </a:r>
            <a:r>
              <a:rPr lang="en-US" sz="2500" u="sng" dirty="0" smtClean="0"/>
              <a:t> </a:t>
            </a:r>
            <a:r>
              <a:rPr lang="en-US" sz="2500" u="sng" dirty="0" smtClean="0"/>
              <a:t>8 </a:t>
            </a:r>
            <a:r>
              <a:rPr lang="en-US" sz="2500" dirty="0" smtClean="0"/>
              <a:t>(</a:t>
            </a:r>
            <a:r>
              <a:rPr lang="en-US" sz="2500" u="sng" dirty="0" smtClean="0"/>
              <a:t> </a:t>
            </a:r>
            <a:r>
              <a:rPr lang="en-US" sz="2500" u="sng" dirty="0" smtClean="0"/>
              <a:t>9 </a:t>
            </a:r>
            <a:r>
              <a:rPr lang="en-US" sz="2500" dirty="0" smtClean="0"/>
              <a:t>)		</a:t>
            </a:r>
            <a:r>
              <a:rPr lang="en-US" sz="2500" b="1" dirty="0" smtClean="0"/>
              <a:t>Distribute </a:t>
            </a:r>
            <a:r>
              <a:rPr lang="en-US" sz="2500" b="1" u="sng" dirty="0" smtClean="0"/>
              <a:t> 8 </a:t>
            </a:r>
            <a:r>
              <a:rPr lang="en-US" sz="2500" b="1" dirty="0" smtClean="0"/>
              <a:t> </a:t>
            </a:r>
            <a:r>
              <a:rPr lang="en-US" sz="2500" b="1" dirty="0" smtClean="0"/>
              <a:t>to each 						term of (x + 9)</a:t>
            </a:r>
          </a:p>
          <a:p>
            <a:pPr marL="514350" indent="-514350">
              <a:buAutoNum type="alphaLcPeriod"/>
            </a:pPr>
            <a:endParaRPr lang="en-US" dirty="0" smtClean="0"/>
          </a:p>
          <a:p>
            <a:pPr marL="514350" indent="-514350">
              <a:buNone/>
            </a:pPr>
            <a:r>
              <a:rPr lang="en-US" dirty="0" smtClean="0"/>
              <a:t>		      </a:t>
            </a:r>
            <a:r>
              <a:rPr lang="en-US" sz="2500" dirty="0" smtClean="0"/>
              <a:t>= </a:t>
            </a:r>
            <a:r>
              <a:rPr lang="en-US" sz="2500" u="sng" dirty="0" smtClean="0"/>
              <a:t>	</a:t>
            </a:r>
            <a:r>
              <a:rPr lang="en-US" sz="2500" u="sng" dirty="0" smtClean="0"/>
              <a:t>   </a:t>
            </a:r>
            <a:r>
              <a:rPr lang="en-US" sz="2500" i="1" u="sng" dirty="0" smtClean="0"/>
              <a:t>8x   </a:t>
            </a:r>
            <a:r>
              <a:rPr lang="en-US" sz="2500" dirty="0" smtClean="0"/>
              <a:t> </a:t>
            </a:r>
            <a:r>
              <a:rPr lang="en-US" sz="2500" dirty="0" smtClean="0"/>
              <a:t>+ </a:t>
            </a:r>
            <a:r>
              <a:rPr lang="en-US" sz="2500" u="sng" dirty="0" smtClean="0"/>
              <a:t>  </a:t>
            </a:r>
            <a:r>
              <a:rPr lang="en-US" sz="2500" u="sng" dirty="0" smtClean="0"/>
              <a:t>72</a:t>
            </a:r>
            <a:r>
              <a:rPr lang="en-US" sz="2500" u="sng" dirty="0" smtClean="0"/>
              <a:t>	</a:t>
            </a:r>
            <a:r>
              <a:rPr lang="en-US" sz="2500" dirty="0" smtClean="0"/>
              <a:t>		</a:t>
            </a:r>
            <a:r>
              <a:rPr lang="en-US" sz="2500" b="1" dirty="0" smtClean="0"/>
              <a:t>Multiply</a:t>
            </a:r>
            <a:endParaRPr lang="en-US" sz="2500" b="1" dirty="0" smtClean="0"/>
          </a:p>
          <a:p>
            <a:pPr marL="514350" indent="-514350">
              <a:buAutoNum type="alphaLcPeriod"/>
            </a:pPr>
            <a:r>
              <a:rPr lang="en-US" sz="2700" dirty="0" smtClean="0"/>
              <a:t>(7 + y)3 = </a:t>
            </a:r>
            <a:r>
              <a:rPr lang="en-US" sz="2700" u="sng" dirty="0" smtClean="0"/>
              <a:t> </a:t>
            </a:r>
            <a:r>
              <a:rPr lang="en-US" sz="2700" u="sng" dirty="0" smtClean="0"/>
              <a:t>3 </a:t>
            </a:r>
            <a:r>
              <a:rPr lang="en-US" sz="2700" dirty="0" smtClean="0"/>
              <a:t>(</a:t>
            </a:r>
            <a:r>
              <a:rPr lang="en-US" sz="2700" u="sng" dirty="0" smtClean="0"/>
              <a:t> </a:t>
            </a:r>
            <a:r>
              <a:rPr lang="en-US" sz="2700" i="1" u="sng" dirty="0"/>
              <a:t>7</a:t>
            </a:r>
            <a:r>
              <a:rPr lang="en-US" sz="2700" u="sng" dirty="0" smtClean="0"/>
              <a:t> </a:t>
            </a:r>
            <a:r>
              <a:rPr lang="en-US" sz="2700" dirty="0" smtClean="0"/>
              <a:t>) + </a:t>
            </a:r>
            <a:r>
              <a:rPr lang="en-US" sz="2700" u="sng" dirty="0" smtClean="0"/>
              <a:t> </a:t>
            </a:r>
            <a:r>
              <a:rPr lang="en-US" sz="2700" u="sng" dirty="0" smtClean="0"/>
              <a:t>3 </a:t>
            </a:r>
            <a:r>
              <a:rPr lang="en-US" sz="2700" dirty="0" smtClean="0"/>
              <a:t>(</a:t>
            </a:r>
            <a:r>
              <a:rPr lang="en-US" sz="2700" u="sng" dirty="0" smtClean="0"/>
              <a:t> </a:t>
            </a:r>
            <a:r>
              <a:rPr lang="en-US" sz="2700" u="sng" dirty="0" smtClean="0"/>
              <a:t>y </a:t>
            </a:r>
            <a:r>
              <a:rPr lang="en-US" sz="2700" dirty="0" smtClean="0"/>
              <a:t>)	</a:t>
            </a:r>
            <a:r>
              <a:rPr lang="en-US" sz="2700" b="1" dirty="0" smtClean="0"/>
              <a:t> 	Distribute </a:t>
            </a:r>
            <a:r>
              <a:rPr lang="en-US" sz="2700" b="1" u="sng" dirty="0" smtClean="0"/>
              <a:t>  3  </a:t>
            </a:r>
            <a:r>
              <a:rPr lang="en-US" sz="2700" b="1" dirty="0" smtClean="0"/>
              <a:t> </a:t>
            </a:r>
            <a:r>
              <a:rPr lang="en-US" sz="2700" b="1" dirty="0" smtClean="0"/>
              <a:t>to each 						term of (7 + y)</a:t>
            </a:r>
          </a:p>
          <a:p>
            <a:pPr marL="514350" indent="-514350">
              <a:buAutoNum type="alphaLcPeriod"/>
            </a:pPr>
            <a:endParaRPr lang="en-US" sz="2700" dirty="0" smtClean="0"/>
          </a:p>
          <a:p>
            <a:pPr marL="514350" indent="-514350">
              <a:buNone/>
            </a:pPr>
            <a:r>
              <a:rPr lang="en-US" sz="2700" dirty="0" smtClean="0"/>
              <a:t>		      = </a:t>
            </a:r>
            <a:r>
              <a:rPr lang="en-US" sz="2700" u="sng" dirty="0" smtClean="0"/>
              <a:t>	</a:t>
            </a:r>
            <a:r>
              <a:rPr lang="en-US" sz="2700" u="sng" dirty="0" smtClean="0"/>
              <a:t>   21 + 3y    </a:t>
            </a:r>
            <a:r>
              <a:rPr lang="en-US" sz="2700" dirty="0" smtClean="0"/>
              <a:t>	</a:t>
            </a:r>
            <a:r>
              <a:rPr lang="en-US" sz="2700" dirty="0" smtClean="0"/>
              <a:t>		</a:t>
            </a:r>
            <a:r>
              <a:rPr lang="en-US" sz="2700" b="1" dirty="0" smtClean="0"/>
              <a:t>Multiply</a:t>
            </a:r>
            <a:endParaRPr lang="en-US" sz="2700" dirty="0"/>
          </a:p>
        </p:txBody>
      </p:sp>
      <p:sp>
        <p:nvSpPr>
          <p:cNvPr id="4" name="Rectangle 3"/>
          <p:cNvSpPr/>
          <p:nvPr/>
        </p:nvSpPr>
        <p:spPr>
          <a:xfrm>
            <a:off x="7086600" y="2590800"/>
            <a:ext cx="2286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2133600" y="2590800"/>
            <a:ext cx="2286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3505200" y="2590800"/>
            <a:ext cx="2286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667000" y="2590800"/>
            <a:ext cx="2286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3962400" y="2590800"/>
            <a:ext cx="2286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362200" y="3886200"/>
            <a:ext cx="3048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3525128" y="3886200"/>
            <a:ext cx="3048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0" y="4343400"/>
            <a:ext cx="3048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362200" y="4343400"/>
            <a:ext cx="3048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3733800" y="4343400"/>
            <a:ext cx="3048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819400" y="4343400"/>
            <a:ext cx="3048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4191000" y="4343400"/>
            <a:ext cx="3048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2362200" y="5486400"/>
            <a:ext cx="11430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ferris dir="l"/>
        <p:sndAc>
          <p:stSnd>
            <p:snd r:embed="rId2" name="explode.wav"/>
          </p:stSnd>
        </p:sndAc>
      </p:transition>
    </mc:Choice>
    <mc:Fallback>
      <p:transition spd="slow">
        <p:fade/>
        <p:sndAc>
          <p:stSnd>
            <p:snd r:embed="rId2" name="explode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28600"/>
            <a:ext cx="8763000" cy="990600"/>
          </a:xfrm>
        </p:spPr>
        <p:txBody>
          <a:bodyPr>
            <a:noAutofit/>
          </a:bodyPr>
          <a:lstStyle/>
          <a:p>
            <a:r>
              <a:rPr lang="en-US" sz="2800" dirty="0" smtClean="0"/>
              <a:t>Example 3:  Use the Distributive Property with Subtraction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52400" y="1600200"/>
            <a:ext cx="8839200" cy="449580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b="1" dirty="0" smtClean="0"/>
              <a:t>Use the distributive property to rewrite the expression without parentheses.</a:t>
            </a:r>
          </a:p>
          <a:p>
            <a:pPr marL="514350" indent="-514350">
              <a:buAutoNum type="alphaLcPeriod"/>
            </a:pPr>
            <a:r>
              <a:rPr lang="en-US" sz="3200" dirty="0" smtClean="0"/>
              <a:t>5(x-6) = </a:t>
            </a:r>
            <a:r>
              <a:rPr lang="en-US" sz="3200" u="sng" dirty="0" smtClean="0"/>
              <a:t> </a:t>
            </a:r>
            <a:r>
              <a:rPr lang="en-US" sz="3200" u="sng" dirty="0" smtClean="0"/>
              <a:t>5  </a:t>
            </a:r>
            <a:r>
              <a:rPr lang="en-US" sz="3200" dirty="0" smtClean="0"/>
              <a:t>(</a:t>
            </a:r>
            <a:r>
              <a:rPr lang="en-US" sz="3200" u="sng" dirty="0" smtClean="0"/>
              <a:t> </a:t>
            </a:r>
            <a:r>
              <a:rPr lang="en-US" sz="3200" u="sng" dirty="0" smtClean="0"/>
              <a:t>x </a:t>
            </a:r>
            <a:r>
              <a:rPr lang="en-US" sz="3200" dirty="0" smtClean="0"/>
              <a:t>) </a:t>
            </a:r>
            <a:r>
              <a:rPr lang="en-US" sz="3200" dirty="0"/>
              <a:t>-</a:t>
            </a:r>
            <a:r>
              <a:rPr lang="en-US" sz="3200" dirty="0" smtClean="0"/>
              <a:t> </a:t>
            </a:r>
            <a:r>
              <a:rPr lang="en-US" sz="3200" u="sng" dirty="0" smtClean="0"/>
              <a:t> 5 </a:t>
            </a:r>
            <a:r>
              <a:rPr lang="en-US" sz="3200" dirty="0" smtClean="0"/>
              <a:t>(</a:t>
            </a:r>
            <a:r>
              <a:rPr lang="en-US" sz="3200" u="sng" dirty="0" smtClean="0"/>
              <a:t> </a:t>
            </a:r>
            <a:r>
              <a:rPr lang="en-US" sz="3200" u="sng" dirty="0" smtClean="0"/>
              <a:t>6 </a:t>
            </a:r>
            <a:r>
              <a:rPr lang="en-US" sz="3200" dirty="0" smtClean="0"/>
              <a:t>)		</a:t>
            </a:r>
            <a:r>
              <a:rPr lang="en-US" sz="3200" b="1" dirty="0" smtClean="0"/>
              <a:t>Distribute </a:t>
            </a:r>
            <a:r>
              <a:rPr lang="en-US" sz="3200" b="1" u="sng" dirty="0" smtClean="0"/>
              <a:t>	</a:t>
            </a:r>
            <a:r>
              <a:rPr lang="en-US" sz="3200" b="1" u="sng" dirty="0" smtClean="0"/>
              <a:t>5 </a:t>
            </a:r>
            <a:r>
              <a:rPr lang="en-US" sz="3200" b="1" dirty="0" smtClean="0"/>
              <a:t> </a:t>
            </a:r>
            <a:r>
              <a:rPr lang="en-US" sz="3200" b="1" dirty="0" smtClean="0"/>
              <a:t>to </a:t>
            </a:r>
            <a:r>
              <a:rPr lang="en-US" sz="3200" b="1" dirty="0" smtClean="0"/>
              <a:t>							each term </a:t>
            </a:r>
            <a:r>
              <a:rPr lang="en-US" sz="3200" b="1" dirty="0" smtClean="0"/>
              <a:t>of (x-6)</a:t>
            </a:r>
          </a:p>
          <a:p>
            <a:pPr marL="514350" indent="-514350">
              <a:buAutoNum type="alphaLcPeriod"/>
            </a:pPr>
            <a:endParaRPr lang="en-US" dirty="0" smtClean="0"/>
          </a:p>
          <a:p>
            <a:pPr marL="514350" indent="-514350">
              <a:buNone/>
            </a:pPr>
            <a:r>
              <a:rPr lang="en-US" dirty="0" smtClean="0"/>
              <a:t>		      </a:t>
            </a:r>
            <a:r>
              <a:rPr lang="en-US" sz="3200" dirty="0" smtClean="0"/>
              <a:t>= </a:t>
            </a:r>
            <a:r>
              <a:rPr lang="en-US" sz="3200" u="sng" dirty="0" smtClean="0"/>
              <a:t>   5x  </a:t>
            </a:r>
            <a:r>
              <a:rPr lang="en-US" sz="3200" dirty="0" smtClean="0"/>
              <a:t> </a:t>
            </a:r>
            <a:r>
              <a:rPr lang="en-US" sz="3200" dirty="0" smtClean="0"/>
              <a:t>- </a:t>
            </a:r>
            <a:r>
              <a:rPr lang="en-US" sz="3200" u="sng" dirty="0" smtClean="0"/>
              <a:t> </a:t>
            </a:r>
            <a:r>
              <a:rPr lang="en-US" sz="3200" u="sng" dirty="0" smtClean="0"/>
              <a:t>30  </a:t>
            </a:r>
            <a:r>
              <a:rPr lang="en-US" sz="3200" dirty="0" smtClean="0"/>
              <a:t>		</a:t>
            </a:r>
            <a:r>
              <a:rPr lang="en-US" sz="3200" b="1" dirty="0" smtClean="0"/>
              <a:t>Multiply</a:t>
            </a:r>
          </a:p>
          <a:p>
            <a:pPr marL="0" indent="0">
              <a:buNone/>
            </a:pPr>
            <a:r>
              <a:rPr lang="en-US" sz="3200" dirty="0" smtClean="0">
                <a:solidFill>
                  <a:schemeClr val="accent2">
                    <a:lumMod val="75000"/>
                  </a:schemeClr>
                </a:solidFill>
              </a:rPr>
              <a:t>b.  </a:t>
            </a:r>
            <a:r>
              <a:rPr lang="en-US" sz="3200" dirty="0" smtClean="0"/>
              <a:t>(y-2)3 </a:t>
            </a:r>
            <a:r>
              <a:rPr lang="en-US" sz="3200" dirty="0" smtClean="0"/>
              <a:t>= </a:t>
            </a:r>
            <a:r>
              <a:rPr lang="en-US" sz="3200" u="sng" dirty="0" smtClean="0"/>
              <a:t> </a:t>
            </a:r>
            <a:r>
              <a:rPr lang="en-US" sz="3200" u="sng" dirty="0" smtClean="0"/>
              <a:t>3 </a:t>
            </a:r>
            <a:r>
              <a:rPr lang="en-US" sz="3200" dirty="0" smtClean="0"/>
              <a:t>(</a:t>
            </a:r>
            <a:r>
              <a:rPr lang="en-US" sz="3200" u="sng" dirty="0" smtClean="0"/>
              <a:t> y </a:t>
            </a:r>
            <a:r>
              <a:rPr lang="en-US" sz="3200" dirty="0" smtClean="0"/>
              <a:t>) </a:t>
            </a:r>
            <a:r>
              <a:rPr lang="en-US" sz="3200" dirty="0"/>
              <a:t>-</a:t>
            </a:r>
            <a:r>
              <a:rPr lang="en-US" sz="3200" dirty="0" smtClean="0"/>
              <a:t> </a:t>
            </a:r>
            <a:r>
              <a:rPr lang="en-US" sz="3200" u="sng" dirty="0" smtClean="0"/>
              <a:t> 3 </a:t>
            </a:r>
            <a:r>
              <a:rPr lang="en-US" sz="3200" dirty="0" smtClean="0"/>
              <a:t>(</a:t>
            </a:r>
            <a:r>
              <a:rPr lang="en-US" sz="3200" u="sng" dirty="0" smtClean="0"/>
              <a:t> 2 </a:t>
            </a:r>
            <a:r>
              <a:rPr lang="en-US" sz="3200" dirty="0" smtClean="0"/>
              <a:t>)</a:t>
            </a:r>
            <a:r>
              <a:rPr lang="en-US" sz="3200" dirty="0" smtClean="0"/>
              <a:t>	</a:t>
            </a:r>
            <a:r>
              <a:rPr lang="en-US" sz="3200" b="1" dirty="0" smtClean="0"/>
              <a:t> 	Distribute </a:t>
            </a:r>
            <a:r>
              <a:rPr lang="en-US" sz="3200" b="1" u="sng" dirty="0" smtClean="0"/>
              <a:t>  3  </a:t>
            </a:r>
            <a:r>
              <a:rPr lang="en-US" sz="3200" b="1" dirty="0" smtClean="0"/>
              <a:t> </a:t>
            </a:r>
            <a:r>
              <a:rPr lang="en-US" sz="3200" b="1" dirty="0" smtClean="0"/>
              <a:t>to </a:t>
            </a:r>
            <a:r>
              <a:rPr lang="en-US" sz="3200" b="1" dirty="0" smtClean="0"/>
              <a:t>							each term </a:t>
            </a:r>
            <a:r>
              <a:rPr lang="en-US" sz="3200" b="1" dirty="0" smtClean="0"/>
              <a:t>of (y-2)</a:t>
            </a:r>
          </a:p>
          <a:p>
            <a:pPr marL="514350" indent="-514350">
              <a:buAutoNum type="alphaLcPeriod"/>
            </a:pPr>
            <a:endParaRPr lang="en-US" sz="3200" dirty="0" smtClean="0"/>
          </a:p>
          <a:p>
            <a:pPr marL="514350" indent="-514350">
              <a:buNone/>
            </a:pPr>
            <a:r>
              <a:rPr lang="en-US" sz="3200" dirty="0" smtClean="0"/>
              <a:t>		      = </a:t>
            </a:r>
            <a:r>
              <a:rPr lang="en-US" sz="3200" u="sng" dirty="0" smtClean="0"/>
              <a:t>3y - 6 </a:t>
            </a:r>
            <a:r>
              <a:rPr lang="en-US" sz="3200" dirty="0" smtClean="0"/>
              <a:t>	</a:t>
            </a:r>
            <a:r>
              <a:rPr lang="en-US" sz="3200" dirty="0" smtClean="0"/>
              <a:t>		</a:t>
            </a:r>
            <a:r>
              <a:rPr lang="en-US" sz="3200" b="1" dirty="0" smtClean="0"/>
              <a:t>Multiply</a:t>
            </a:r>
            <a:endParaRPr lang="en-US" sz="3200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7467600" y="2438400"/>
            <a:ext cx="3048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2286000" y="2438400"/>
            <a:ext cx="3048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657600" y="2438400"/>
            <a:ext cx="3048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895600" y="2438400"/>
            <a:ext cx="3048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4191000" y="2438400"/>
            <a:ext cx="3048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286000" y="3733800"/>
            <a:ext cx="4572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3491132" y="3671668"/>
            <a:ext cx="4572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91400" y="4114800"/>
            <a:ext cx="4572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057400" y="4114800"/>
            <a:ext cx="4572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3462996" y="4148796"/>
            <a:ext cx="4572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2624796" y="4128868"/>
            <a:ext cx="4572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4010464" y="4114800"/>
            <a:ext cx="4572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099604" y="5348068"/>
            <a:ext cx="1024596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ferris dir="l"/>
        <p:sndAc>
          <p:stSnd>
            <p:snd r:embed="rId2" name="explode.wav"/>
          </p:stSnd>
        </p:sndAc>
      </p:transition>
    </mc:Choice>
    <mc:Fallback>
      <p:transition spd="slow">
        <p:fade/>
        <p:sndAc>
          <p:stSnd>
            <p:snd r:embed="rId2" name="explode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2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2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2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2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2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5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2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2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2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2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9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2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2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6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2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2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3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20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20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4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0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1" dur="20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20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000" dirty="0" smtClean="0"/>
              <a:t>	  </a:t>
            </a:r>
            <a:r>
              <a:rPr lang="en-US" sz="3000" b="1" dirty="0" smtClean="0"/>
              <a:t>Checkpoint</a:t>
            </a:r>
            <a:r>
              <a:rPr lang="en-US" sz="3000" dirty="0" smtClean="0"/>
              <a:t>  Use the distributive property to	  rewrite the expressions without parentheses.</a:t>
            </a:r>
            <a:endParaRPr lang="en-US" sz="3000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sz="quarter" idx="1"/>
          </p:nvPr>
        </p:nvGraphicFramePr>
        <p:xfrm>
          <a:off x="612775" y="1925320"/>
          <a:ext cx="8153400" cy="457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17800"/>
                <a:gridCol w="2717800"/>
                <a:gridCol w="2717800"/>
              </a:tblGrid>
              <a:tr h="370840"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en-US" dirty="0" smtClean="0"/>
                        <a:t>4(a + 9)</a:t>
                      </a:r>
                    </a:p>
                    <a:p>
                      <a:pPr marL="342900" indent="-342900">
                        <a:buAutoNum type="arabicPeriod"/>
                      </a:pPr>
                      <a:endParaRPr lang="en-US" dirty="0" smtClean="0"/>
                    </a:p>
                    <a:p>
                      <a:pPr marL="342900" indent="-342900">
                        <a:buAutoNum type="arabicPeriod"/>
                      </a:pPr>
                      <a:endParaRPr lang="en-US" dirty="0" smtClean="0"/>
                    </a:p>
                    <a:p>
                      <a:pPr marL="342900" indent="-342900">
                        <a:buAutoNum type="arabicPeriod"/>
                      </a:pPr>
                      <a:endParaRPr lang="en-US" dirty="0" smtClean="0"/>
                    </a:p>
                    <a:p>
                      <a:pPr marL="342900" indent="-342900">
                        <a:buAutoNum type="arabicPeriod"/>
                      </a:pPr>
                      <a:endParaRPr lang="en-US" dirty="0" smtClean="0"/>
                    </a:p>
                    <a:p>
                      <a:pPr marL="342900" indent="-342900">
                        <a:buAutoNum type="arabicPeriod"/>
                      </a:pPr>
                      <a:endParaRPr lang="en-US" dirty="0" smtClean="0"/>
                    </a:p>
                    <a:p>
                      <a:pPr marL="342900" indent="-342900">
                        <a:buNone/>
                      </a:pPr>
                      <a:endParaRPr lang="en-US" dirty="0" smtClean="0"/>
                    </a:p>
                    <a:p>
                      <a:pPr marL="342900" indent="-342900">
                        <a:buNone/>
                      </a:pP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AutoNum type="arabicPeriod" startAt="2"/>
                      </a:pPr>
                      <a:r>
                        <a:rPr lang="en-US" dirty="0" smtClean="0"/>
                        <a:t>6(12 + b)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3.</a:t>
                      </a:r>
                      <a:r>
                        <a:rPr lang="en-US" baseline="0" dirty="0" smtClean="0"/>
                        <a:t>    (c + 1)(5)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342900" indent="-342900">
                        <a:buAutoNum type="arabicPeriod" startAt="4"/>
                      </a:pPr>
                      <a:r>
                        <a:rPr lang="en-US" dirty="0" smtClean="0"/>
                        <a:t>3(a – 8)</a:t>
                      </a:r>
                    </a:p>
                    <a:p>
                      <a:pPr marL="342900" indent="-342900">
                        <a:buAutoNum type="arabicPeriod" startAt="4"/>
                      </a:pPr>
                      <a:endParaRPr lang="en-US" dirty="0" smtClean="0"/>
                    </a:p>
                    <a:p>
                      <a:pPr marL="342900" indent="-342900">
                        <a:buAutoNum type="arabicPeriod" startAt="4"/>
                      </a:pPr>
                      <a:endParaRPr lang="en-US" dirty="0" smtClean="0"/>
                    </a:p>
                    <a:p>
                      <a:pPr marL="342900" indent="-342900">
                        <a:buAutoNum type="arabicPeriod" startAt="4"/>
                      </a:pPr>
                      <a:endParaRPr lang="en-US" dirty="0" smtClean="0"/>
                    </a:p>
                    <a:p>
                      <a:pPr marL="342900" indent="-342900">
                        <a:buAutoNum type="arabicPeriod" startAt="4"/>
                      </a:pPr>
                      <a:endParaRPr lang="en-US" dirty="0" smtClean="0"/>
                    </a:p>
                    <a:p>
                      <a:pPr marL="342900" indent="-342900">
                        <a:buAutoNum type="arabicPeriod" startAt="4"/>
                      </a:pPr>
                      <a:endParaRPr lang="en-US" dirty="0" smtClean="0"/>
                    </a:p>
                    <a:p>
                      <a:pPr marL="342900" indent="-342900">
                        <a:buNone/>
                      </a:pPr>
                      <a:endParaRPr lang="en-US" dirty="0" smtClean="0"/>
                    </a:p>
                    <a:p>
                      <a:pPr marL="342900" indent="-342900">
                        <a:buNone/>
                      </a:pP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AutoNum type="arabicPeriod" startAt="5"/>
                      </a:pPr>
                      <a:r>
                        <a:rPr lang="en-US" dirty="0" smtClean="0"/>
                        <a:t>9(3 – b)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6.    (c</a:t>
                      </a:r>
                      <a:r>
                        <a:rPr lang="en-US" baseline="0" dirty="0" smtClean="0"/>
                        <a:t> – 12)(3)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4" name="Picture 2" descr="C:\Documents and Settings\teacher\Local Settings\Temporary Internet Files\Content.IE5\W38J07IN\MC900434713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8474" y="150719"/>
            <a:ext cx="1382838" cy="1449481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ferris dir="l"/>
        <p:sndAc>
          <p:stSnd>
            <p:snd r:embed="rId2" name="explode.wav"/>
          </p:stSnd>
        </p:sndAc>
      </p:transition>
    </mc:Choice>
    <mc:Fallback>
      <p:transition spd="slow">
        <p:fade/>
        <p:sndAc>
          <p:stSnd>
            <p:snd r:embed="rId2" name="explod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152400"/>
            <a:ext cx="7769352" cy="5334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Example 4: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0" y="685800"/>
            <a:ext cx="9144000" cy="4525963"/>
          </a:xfrm>
        </p:spPr>
        <p:txBody>
          <a:bodyPr>
            <a:normAutofit/>
          </a:bodyPr>
          <a:lstStyle/>
          <a:p>
            <a:pPr marL="514350" indent="-514350">
              <a:buNone/>
            </a:pPr>
            <a:r>
              <a:rPr lang="en-US" dirty="0" smtClean="0"/>
              <a:t>Use the distributive property to rewrite the expression without parentheses.</a:t>
            </a:r>
          </a:p>
          <a:p>
            <a:pPr marL="514350" indent="-514350">
              <a:buNone/>
            </a:pP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6389568"/>
              </p:ext>
            </p:extLst>
          </p:nvPr>
        </p:nvGraphicFramePr>
        <p:xfrm>
          <a:off x="0" y="1752600"/>
          <a:ext cx="9144000" cy="53030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86000"/>
                <a:gridCol w="290946"/>
                <a:gridCol w="3325090"/>
                <a:gridCol w="3241964"/>
              </a:tblGrid>
              <a:tr h="1539724">
                <a:tc>
                  <a:txBody>
                    <a:bodyPr/>
                    <a:lstStyle/>
                    <a:p>
                      <a:endParaRPr lang="en-US" b="1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a.</a:t>
                      </a:r>
                      <a:r>
                        <a:rPr lang="en-US" b="1" baseline="0" dirty="0" smtClean="0">
                          <a:solidFill>
                            <a:schemeClr val="tx1"/>
                          </a:solidFill>
                        </a:rPr>
                        <a:t>  -2(x + 1)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1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n-US" b="1" u="none" dirty="0" smtClean="0">
                          <a:solidFill>
                            <a:schemeClr val="tx1"/>
                          </a:solidFill>
                        </a:rPr>
                        <a:t>=</a:t>
                      </a:r>
                    </a:p>
                    <a:p>
                      <a:pPr algn="ctr"/>
                      <a:endParaRPr lang="en-US" b="1" u="none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n-US" b="1" u="none" dirty="0" smtClean="0">
                          <a:solidFill>
                            <a:schemeClr val="tx1"/>
                          </a:solidFill>
                        </a:rPr>
                        <a:t>=</a:t>
                      </a:r>
                    </a:p>
                    <a:p>
                      <a:pPr algn="ctr"/>
                      <a:endParaRPr lang="en-US" b="1" u="none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n-US" b="1" u="none" dirty="0" smtClean="0">
                          <a:solidFill>
                            <a:schemeClr val="tx1"/>
                          </a:solidFill>
                        </a:rPr>
                        <a:t>=</a:t>
                      </a:r>
                      <a:endParaRPr lang="en-US" b="1" u="non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1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b="1" u="sng" dirty="0" smtClean="0">
                          <a:solidFill>
                            <a:schemeClr val="tx1"/>
                          </a:solidFill>
                        </a:rPr>
                        <a:t>  </a:t>
                      </a:r>
                      <a:r>
                        <a:rPr lang="en-US" b="1" u="sng" dirty="0" smtClean="0">
                          <a:solidFill>
                            <a:schemeClr val="tx1"/>
                          </a:solidFill>
                        </a:rPr>
                        <a:t>-2   </a:t>
                      </a:r>
                      <a:r>
                        <a:rPr lang="en-US" b="1" u="none" dirty="0" smtClean="0">
                          <a:solidFill>
                            <a:schemeClr val="tx1"/>
                          </a:solidFill>
                        </a:rPr>
                        <a:t>(x) + (</a:t>
                      </a:r>
                      <a:r>
                        <a:rPr lang="en-US" b="1" u="sng" dirty="0" smtClean="0">
                          <a:solidFill>
                            <a:schemeClr val="tx1"/>
                          </a:solidFill>
                        </a:rPr>
                        <a:t>  </a:t>
                      </a:r>
                      <a:r>
                        <a:rPr lang="en-US" b="1" u="sng" dirty="0" smtClean="0">
                          <a:solidFill>
                            <a:schemeClr val="tx1"/>
                          </a:solidFill>
                        </a:rPr>
                        <a:t>-2   </a:t>
                      </a:r>
                      <a:r>
                        <a:rPr lang="en-US" b="1" u="none" dirty="0" smtClean="0">
                          <a:solidFill>
                            <a:schemeClr val="tx1"/>
                          </a:solidFill>
                        </a:rPr>
                        <a:t>)(1)</a:t>
                      </a:r>
                    </a:p>
                    <a:p>
                      <a:endParaRPr lang="en-US" b="1" u="none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b="1" u="sng" baseline="0" dirty="0" smtClean="0">
                          <a:solidFill>
                            <a:schemeClr val="tx1"/>
                          </a:solidFill>
                        </a:rPr>
                        <a:t>   </a:t>
                      </a:r>
                      <a:r>
                        <a:rPr lang="en-US" b="1" u="sng" baseline="0" dirty="0" smtClean="0">
                          <a:solidFill>
                            <a:schemeClr val="tx1"/>
                          </a:solidFill>
                        </a:rPr>
                        <a:t>-2x + -2</a:t>
                      </a:r>
                    </a:p>
                    <a:p>
                      <a:endParaRPr lang="en-US" b="1" u="sng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b="1" u="sng" baseline="0" dirty="0" smtClean="0">
                          <a:solidFill>
                            <a:schemeClr val="tx1"/>
                          </a:solidFill>
                        </a:rPr>
                        <a:t>  -2x -2</a:t>
                      </a:r>
                      <a:endParaRPr lang="en-US" b="1" u="sng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1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Use</a:t>
                      </a:r>
                      <a:r>
                        <a:rPr lang="en-US" b="1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b="1" u="sng" baseline="0" dirty="0" smtClean="0">
                          <a:solidFill>
                            <a:schemeClr val="tx1"/>
                          </a:solidFill>
                        </a:rPr>
                        <a:t>     </a:t>
                      </a:r>
                      <a:r>
                        <a:rPr lang="en-US" b="1" u="sng" baseline="0" dirty="0" smtClean="0">
                          <a:solidFill>
                            <a:schemeClr val="tx1"/>
                          </a:solidFill>
                        </a:rPr>
                        <a:t>Distributive Property .</a:t>
                      </a:r>
                      <a:endParaRPr lang="en-US" b="1" u="sng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en-US" b="1" u="sng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b="1" u="none" baseline="0" dirty="0" smtClean="0">
                          <a:solidFill>
                            <a:schemeClr val="tx1"/>
                          </a:solidFill>
                        </a:rPr>
                        <a:t>Multiply</a:t>
                      </a:r>
                      <a:r>
                        <a:rPr lang="en-US" b="1" u="none" baseline="0" dirty="0" smtClean="0">
                          <a:solidFill>
                            <a:schemeClr val="tx1"/>
                          </a:solidFill>
                        </a:rPr>
                        <a:t>.</a:t>
                      </a:r>
                    </a:p>
                    <a:p>
                      <a:endParaRPr lang="en-US" b="1" u="none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b="1" u="none" baseline="0" dirty="0" smtClean="0">
                          <a:solidFill>
                            <a:schemeClr val="tx1"/>
                          </a:solidFill>
                        </a:rPr>
                        <a:t>Simplify.  (optional)</a:t>
                      </a:r>
                      <a:endParaRPr lang="en-US" b="1" u="none" baseline="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1782838">
                <a:tc>
                  <a:txBody>
                    <a:bodyPr/>
                    <a:lstStyle/>
                    <a:p>
                      <a:endParaRPr lang="en-US" b="1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b.  (3 + y) (-6)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u="none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n-US" b="1" u="none" dirty="0" smtClean="0">
                          <a:solidFill>
                            <a:schemeClr val="tx1"/>
                          </a:solidFill>
                        </a:rPr>
                        <a:t>=</a:t>
                      </a:r>
                    </a:p>
                    <a:p>
                      <a:pPr algn="ctr"/>
                      <a:endParaRPr lang="en-US" b="1" u="none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n-US" b="1" u="none" dirty="0" smtClean="0">
                          <a:solidFill>
                            <a:schemeClr val="tx1"/>
                          </a:solidFill>
                        </a:rPr>
                        <a:t>=</a:t>
                      </a:r>
                    </a:p>
                    <a:p>
                      <a:pPr algn="ctr"/>
                      <a:endParaRPr lang="en-US" b="1" u="none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n-US" b="1" u="none" dirty="0" smtClean="0">
                          <a:solidFill>
                            <a:schemeClr val="tx1"/>
                          </a:solidFill>
                        </a:rPr>
                        <a:t>=</a:t>
                      </a:r>
                      <a:endParaRPr lang="en-US" b="1" u="non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1" u="sng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b="1" u="none" dirty="0" smtClean="0">
                          <a:solidFill>
                            <a:schemeClr val="tx1"/>
                          </a:solidFill>
                        </a:rPr>
                        <a:t>(3)(</a:t>
                      </a:r>
                      <a:r>
                        <a:rPr lang="en-US" b="1" u="sng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b="1" u="sng" baseline="0" dirty="0" smtClean="0">
                          <a:solidFill>
                            <a:schemeClr val="tx1"/>
                          </a:solidFill>
                        </a:rPr>
                        <a:t>-6 </a:t>
                      </a:r>
                      <a:r>
                        <a:rPr lang="en-US" b="1" u="none" baseline="0" dirty="0" smtClean="0">
                          <a:solidFill>
                            <a:schemeClr val="tx1"/>
                          </a:solidFill>
                        </a:rPr>
                        <a:t>) + (y)(</a:t>
                      </a:r>
                      <a:r>
                        <a:rPr lang="en-US" b="1" u="sng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b="1" u="sng" baseline="0" dirty="0" smtClean="0">
                          <a:solidFill>
                            <a:schemeClr val="tx1"/>
                          </a:solidFill>
                        </a:rPr>
                        <a:t>-6  </a:t>
                      </a:r>
                      <a:r>
                        <a:rPr lang="en-US" b="1" u="none" baseline="0" dirty="0" smtClean="0">
                          <a:solidFill>
                            <a:schemeClr val="tx1"/>
                          </a:solidFill>
                        </a:rPr>
                        <a:t>)</a:t>
                      </a:r>
                    </a:p>
                    <a:p>
                      <a:endParaRPr lang="en-US" b="1" u="none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b="1" u="sng" baseline="0" dirty="0" smtClean="0">
                          <a:solidFill>
                            <a:schemeClr val="tx1"/>
                          </a:solidFill>
                        </a:rPr>
                        <a:t>  </a:t>
                      </a:r>
                      <a:r>
                        <a:rPr lang="en-US" b="1" u="sng" baseline="0" dirty="0" smtClean="0">
                          <a:solidFill>
                            <a:schemeClr val="tx1"/>
                          </a:solidFill>
                        </a:rPr>
                        <a:t>-18 + -6y   </a:t>
                      </a:r>
                    </a:p>
                    <a:p>
                      <a:endParaRPr lang="en-US" b="1" u="sng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b="1" u="sng" baseline="0" dirty="0" smtClean="0">
                          <a:solidFill>
                            <a:schemeClr val="tx1"/>
                          </a:solidFill>
                        </a:rPr>
                        <a:t>  -18 – 6y</a:t>
                      </a:r>
                      <a:endParaRPr lang="en-US" b="1" u="sng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1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Use</a:t>
                      </a:r>
                      <a:r>
                        <a:rPr lang="en-US" b="1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b="1" u="sng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b="1" u="sng" baseline="0" dirty="0" smtClean="0">
                          <a:solidFill>
                            <a:schemeClr val="tx1"/>
                          </a:solidFill>
                        </a:rPr>
                        <a:t>Distributive Property.</a:t>
                      </a:r>
                      <a:endParaRPr lang="en-US" b="1" u="sng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en-US" b="1" u="sng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b="1" u="none" baseline="0" dirty="0" smtClean="0">
                          <a:solidFill>
                            <a:schemeClr val="tx1"/>
                          </a:solidFill>
                        </a:rPr>
                        <a:t>Multiply</a:t>
                      </a:r>
                      <a:r>
                        <a:rPr lang="en-US" b="1" u="none" baseline="0" dirty="0" smtClean="0">
                          <a:solidFill>
                            <a:schemeClr val="tx1"/>
                          </a:solidFill>
                        </a:rPr>
                        <a:t>.</a:t>
                      </a:r>
                    </a:p>
                    <a:p>
                      <a:endParaRPr lang="en-US" b="1" u="none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b="1" u="none" baseline="0" dirty="0" smtClean="0">
                          <a:solidFill>
                            <a:schemeClr val="tx1"/>
                          </a:solidFill>
                        </a:rPr>
                        <a:t>Simplify (optional)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1782838">
                <a:tc>
                  <a:txBody>
                    <a:bodyPr/>
                    <a:lstStyle/>
                    <a:p>
                      <a:endParaRPr lang="en-US" b="1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c.  -(x – 1)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u="none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n-US" b="1" u="none" dirty="0" smtClean="0">
                          <a:solidFill>
                            <a:schemeClr val="tx1"/>
                          </a:solidFill>
                        </a:rPr>
                        <a:t>=</a:t>
                      </a:r>
                    </a:p>
                    <a:p>
                      <a:pPr algn="ctr"/>
                      <a:endParaRPr lang="en-US" b="1" u="none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n-US" b="1" u="none" dirty="0" smtClean="0">
                          <a:solidFill>
                            <a:schemeClr val="tx1"/>
                          </a:solidFill>
                        </a:rPr>
                        <a:t>=</a:t>
                      </a:r>
                    </a:p>
                    <a:p>
                      <a:pPr algn="ctr"/>
                      <a:endParaRPr lang="en-US" b="1" u="none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en-US" b="1" u="non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1" u="none" dirty="0" smtClean="0"/>
                    </a:p>
                    <a:p>
                      <a:r>
                        <a:rPr lang="en-US" b="1" u="sng" dirty="0" smtClean="0"/>
                        <a:t> </a:t>
                      </a:r>
                      <a:r>
                        <a:rPr lang="en-US" b="1" u="sng" dirty="0" smtClean="0"/>
                        <a:t>-1 </a:t>
                      </a:r>
                      <a:r>
                        <a:rPr lang="en-US" b="1" u="none" dirty="0" smtClean="0"/>
                        <a:t>(x)</a:t>
                      </a:r>
                      <a:r>
                        <a:rPr lang="en-US" b="1" u="none" baseline="0" dirty="0" smtClean="0"/>
                        <a:t> </a:t>
                      </a:r>
                      <a:r>
                        <a:rPr lang="en-US" b="1" u="none" baseline="0" dirty="0" smtClean="0">
                          <a:solidFill>
                            <a:srgbClr val="FF0000"/>
                          </a:solidFill>
                        </a:rPr>
                        <a:t>- </a:t>
                      </a:r>
                      <a:r>
                        <a:rPr lang="en-US" b="1" u="none" baseline="0" dirty="0" smtClean="0"/>
                        <a:t>(</a:t>
                      </a:r>
                      <a:r>
                        <a:rPr lang="en-US" b="1" u="sng" baseline="0" dirty="0" smtClean="0"/>
                        <a:t> </a:t>
                      </a:r>
                      <a:r>
                        <a:rPr lang="en-US" b="1" u="sng" baseline="0" dirty="0" smtClean="0"/>
                        <a:t>-1 </a:t>
                      </a:r>
                      <a:r>
                        <a:rPr lang="en-US" b="1" u="none" baseline="0" dirty="0" smtClean="0"/>
                        <a:t>)(</a:t>
                      </a:r>
                      <a:r>
                        <a:rPr lang="en-US" b="1" u="none" baseline="0" dirty="0" smtClean="0">
                          <a:solidFill>
                            <a:srgbClr val="FF0000"/>
                          </a:solidFill>
                        </a:rPr>
                        <a:t>-</a:t>
                      </a:r>
                      <a:r>
                        <a:rPr lang="en-US" b="1" u="none" baseline="0" dirty="0" smtClean="0"/>
                        <a:t>1)</a:t>
                      </a:r>
                    </a:p>
                    <a:p>
                      <a:endParaRPr lang="en-US" b="1" u="none" baseline="0" dirty="0" smtClean="0"/>
                    </a:p>
                    <a:p>
                      <a:r>
                        <a:rPr lang="en-US" b="1" u="sng" baseline="0" dirty="0" smtClean="0"/>
                        <a:t>    </a:t>
                      </a:r>
                      <a:r>
                        <a:rPr lang="en-US" b="1" u="sng" baseline="0" dirty="0" smtClean="0"/>
                        <a:t>-1x - 1</a:t>
                      </a:r>
                      <a:endParaRPr lang="en-US" b="1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1" dirty="0" smtClean="0"/>
                    </a:p>
                    <a:p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Use</a:t>
                      </a:r>
                      <a:r>
                        <a:rPr lang="en-US" b="1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b="1" u="sng" baseline="0" dirty="0" smtClean="0">
                          <a:solidFill>
                            <a:schemeClr val="tx1"/>
                          </a:solidFill>
                        </a:rPr>
                        <a:t>   </a:t>
                      </a:r>
                      <a:r>
                        <a:rPr lang="en-US" b="1" u="sng" baseline="0" dirty="0" smtClean="0">
                          <a:solidFill>
                            <a:schemeClr val="tx1"/>
                          </a:solidFill>
                        </a:rPr>
                        <a:t>Distributive Property.</a:t>
                      </a:r>
                      <a:endParaRPr lang="en-US" b="1" u="sng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en-US" b="1" u="sng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b="1" u="none" baseline="0" dirty="0" smtClean="0">
                          <a:solidFill>
                            <a:schemeClr val="tx1"/>
                          </a:solidFill>
                        </a:rPr>
                        <a:t>Multiply.</a:t>
                      </a:r>
                      <a:endParaRPr lang="en-US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6705600" y="2057400"/>
            <a:ext cx="22098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667000" y="2057400"/>
            <a:ext cx="4572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3810000" y="2057400"/>
            <a:ext cx="4572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743200" y="2590800"/>
            <a:ext cx="10668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667000" y="3200400"/>
            <a:ext cx="54102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400800" y="3810000"/>
            <a:ext cx="22098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3048000" y="3810000"/>
            <a:ext cx="2286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4086664" y="3810000"/>
            <a:ext cx="2286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743200" y="4267200"/>
            <a:ext cx="10668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2667000" y="4938932"/>
            <a:ext cx="54102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6477000" y="5638800"/>
            <a:ext cx="22098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667000" y="5562600"/>
            <a:ext cx="2286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3581400" y="5562600"/>
            <a:ext cx="2286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2667000" y="6019800"/>
            <a:ext cx="10668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ferris dir="l"/>
        <p:sndAc>
          <p:stSnd>
            <p:snd r:embed="rId3" name="explode.wav"/>
          </p:stSnd>
        </p:sndAc>
      </p:transition>
    </mc:Choice>
    <mc:Fallback>
      <p:transition spd="slow">
        <p:fade/>
        <p:sndAc>
          <p:stSnd>
            <p:snd r:embed="rId3" name="explode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1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30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5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3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1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3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9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1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6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3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2" dur="1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5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3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0" dur="10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3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3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8" dur="10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1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6" dur="1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9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1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104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52400"/>
            <a:ext cx="8686800" cy="8382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CHECKPOINT:</a:t>
            </a:r>
            <a:br>
              <a:rPr lang="en-US" dirty="0" smtClean="0"/>
            </a:br>
            <a:r>
              <a:rPr lang="en-US" sz="2200" b="1" dirty="0" smtClean="0">
                <a:latin typeface="Adobe Ming Std L" pitchFamily="18" charset="-128"/>
                <a:ea typeface="Adobe Ming Std L" pitchFamily="18" charset="-128"/>
              </a:rPr>
              <a:t>Use the distributive property to rewrite the expression without parentheses.</a:t>
            </a:r>
            <a:endParaRPr lang="en-US" sz="2200" b="1" dirty="0">
              <a:latin typeface="Adobe Fangsong Std R" pitchFamily="18" charset="-128"/>
              <a:ea typeface="Adobe Fangsong Std R" pitchFamily="18" charset="-128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228600" y="1371600"/>
          <a:ext cx="8686800" cy="475488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2171700"/>
                <a:gridCol w="2171700"/>
                <a:gridCol w="2171700"/>
                <a:gridCol w="21717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7.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</a:rPr>
                        <a:t>  -3(a + 3)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8.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</a:rPr>
                        <a:t>  (3 + b)(- 6)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9.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</a:rPr>
                        <a:t>  -(c – 7)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AutoNum type="arabicPeriod" startAt="10"/>
                      </a:pPr>
                      <a:r>
                        <a:rPr lang="en-US" baseline="0" dirty="0" smtClean="0">
                          <a:solidFill>
                            <a:schemeClr val="tx1"/>
                          </a:solidFill>
                        </a:rPr>
                        <a:t>(5 – d)(-2)</a:t>
                      </a:r>
                    </a:p>
                    <a:p>
                      <a:pPr marL="342900" indent="-342900">
                        <a:buAutoNum type="arabicPeriod" startAt="10"/>
                      </a:pPr>
                      <a:endParaRPr lang="en-US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342900" indent="-342900">
                        <a:buAutoNum type="arabicPeriod" startAt="10"/>
                      </a:pPr>
                      <a:endParaRPr lang="en-US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342900" indent="-342900">
                        <a:buAutoNum type="arabicPeriod" startAt="10"/>
                      </a:pPr>
                      <a:endParaRPr lang="en-US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342900" indent="-342900">
                        <a:buAutoNum type="arabicPeriod" startAt="10"/>
                      </a:pPr>
                      <a:endParaRPr lang="en-US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342900" indent="-342900">
                        <a:buAutoNum type="arabicPeriod" startAt="10"/>
                      </a:pPr>
                      <a:endParaRPr lang="en-US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342900" indent="-342900">
                        <a:buAutoNum type="arabicPeriod" startAt="10"/>
                      </a:pPr>
                      <a:endParaRPr lang="en-US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342900" indent="-342900">
                        <a:buAutoNum type="arabicPeriod" startAt="10"/>
                      </a:pPr>
                      <a:endParaRPr lang="en-US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342900" indent="-342900">
                        <a:buAutoNum type="arabicPeriod" startAt="10"/>
                      </a:pPr>
                      <a:endParaRPr lang="en-US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342900" indent="-342900">
                        <a:buAutoNum type="arabicPeriod" startAt="10"/>
                      </a:pPr>
                      <a:endParaRPr lang="en-US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342900" indent="-342900">
                        <a:buAutoNum type="arabicPeriod" startAt="10"/>
                      </a:pPr>
                      <a:endParaRPr lang="en-US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342900" indent="-342900">
                        <a:buAutoNum type="arabicPeriod" startAt="10"/>
                      </a:pPr>
                      <a:endParaRPr lang="en-US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342900" indent="-342900">
                        <a:buAutoNum type="arabicPeriod" startAt="10"/>
                      </a:pPr>
                      <a:endParaRPr lang="en-US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342900" indent="-342900">
                        <a:buAutoNum type="arabicPeriod" startAt="10"/>
                      </a:pPr>
                      <a:endParaRPr lang="en-US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342900" indent="-342900">
                        <a:buAutoNum type="arabicPeriod" startAt="10"/>
                      </a:pPr>
                      <a:endParaRPr lang="en-US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342900" indent="-342900">
                        <a:buAutoNum type="arabicPeriod" startAt="10"/>
                      </a:pPr>
                      <a:endParaRPr lang="en-US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342900" indent="-342900">
                        <a:buNone/>
                      </a:pP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ferris dir="l"/>
        <p:sndAc>
          <p:stSnd>
            <p:snd r:embed="rId2" name="explode.wav"/>
          </p:stSnd>
        </p:sndAc>
      </p:transition>
    </mc:Choice>
    <mc:Fallback>
      <p:transition spd="slow">
        <p:fade/>
        <p:sndAc>
          <p:stSnd>
            <p:snd r:embed="rId2" name="explod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28600"/>
            <a:ext cx="8686800" cy="8382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Example 5</a:t>
            </a:r>
            <a:br>
              <a:rPr lang="en-US" dirty="0" smtClean="0"/>
            </a:br>
            <a:r>
              <a:rPr lang="en-US" dirty="0" smtClean="0"/>
              <a:t>Mental Math Calculations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0" y="1295400"/>
            <a:ext cx="9144000" cy="5334000"/>
          </a:xfrm>
        </p:spPr>
        <p:txBody>
          <a:bodyPr>
            <a:normAutofit fontScale="70000" lnSpcReduction="20000"/>
          </a:bodyPr>
          <a:lstStyle/>
          <a:p>
            <a:r>
              <a:rPr lang="en-US" b="1" dirty="0" smtClean="0"/>
              <a:t>Grocery Shopping</a:t>
            </a:r>
            <a:r>
              <a:rPr lang="en-US" dirty="0" smtClean="0"/>
              <a:t>  Cereal is on sale for $2.53 per box.  Use the distributive property and mental math to calculate the cost of 3 boxes of cereal.</a:t>
            </a:r>
            <a:endParaRPr lang="en-US" b="1" dirty="0" smtClean="0"/>
          </a:p>
          <a:p>
            <a:r>
              <a:rPr lang="en-US" b="1" dirty="0" smtClean="0"/>
              <a:t>Solution</a:t>
            </a:r>
          </a:p>
          <a:p>
            <a:r>
              <a:rPr lang="en-US" dirty="0" smtClean="0"/>
              <a:t>If you think of $2.53 as $2.50 + $ </a:t>
            </a:r>
            <a:r>
              <a:rPr lang="en-US" u="sng" dirty="0" smtClean="0"/>
              <a:t>  $0.03  </a:t>
            </a:r>
            <a:r>
              <a:rPr lang="en-US" dirty="0" smtClean="0"/>
              <a:t>, </a:t>
            </a:r>
            <a:r>
              <a:rPr lang="en-US" dirty="0" smtClean="0"/>
              <a:t>the mental math is easier.</a:t>
            </a:r>
          </a:p>
          <a:p>
            <a:endParaRPr lang="en-US" dirty="0" smtClean="0"/>
          </a:p>
          <a:p>
            <a:pPr>
              <a:lnSpc>
                <a:spcPct val="170000"/>
              </a:lnSpc>
              <a:buNone/>
            </a:pPr>
            <a:r>
              <a:rPr lang="en-US" sz="2800" dirty="0" smtClean="0"/>
              <a:t>3(2.53) =  3(2.50 + </a:t>
            </a:r>
            <a:r>
              <a:rPr lang="en-US" sz="2800" u="sng" dirty="0" smtClean="0"/>
              <a:t>   0.03  </a:t>
            </a:r>
            <a:r>
              <a:rPr lang="en-US" sz="2800" dirty="0" smtClean="0"/>
              <a:t>)	</a:t>
            </a:r>
            <a:r>
              <a:rPr lang="en-US" b="1" dirty="0" smtClean="0"/>
              <a:t>		Write 2.53 as a sum</a:t>
            </a:r>
          </a:p>
          <a:p>
            <a:pPr>
              <a:lnSpc>
                <a:spcPct val="170000"/>
              </a:lnSpc>
              <a:buNone/>
            </a:pPr>
            <a:r>
              <a:rPr lang="en-US" sz="2800" b="1" dirty="0" smtClean="0"/>
              <a:t>		 </a:t>
            </a:r>
            <a:r>
              <a:rPr lang="en-US" sz="2800" dirty="0" smtClean="0"/>
              <a:t>= </a:t>
            </a:r>
            <a:r>
              <a:rPr lang="en-US" sz="2800" u="sng" dirty="0" smtClean="0"/>
              <a:t>  3 </a:t>
            </a:r>
            <a:r>
              <a:rPr lang="en-US" sz="2800" dirty="0" smtClean="0"/>
              <a:t>(</a:t>
            </a:r>
            <a:r>
              <a:rPr lang="en-US" sz="2800" u="sng" dirty="0" smtClean="0"/>
              <a:t>2.50</a:t>
            </a:r>
            <a:r>
              <a:rPr lang="en-US" sz="2800" dirty="0" smtClean="0"/>
              <a:t>) </a:t>
            </a:r>
            <a:r>
              <a:rPr lang="en-US" sz="2800" dirty="0" smtClean="0"/>
              <a:t>+ </a:t>
            </a:r>
            <a:r>
              <a:rPr lang="en-US" sz="2800" u="sng" dirty="0" smtClean="0"/>
              <a:t>  3 </a:t>
            </a:r>
            <a:r>
              <a:rPr lang="en-US" sz="2800" dirty="0" smtClean="0"/>
              <a:t> (</a:t>
            </a:r>
            <a:r>
              <a:rPr lang="en-US" sz="2800" u="sng" dirty="0" smtClean="0"/>
              <a:t>0.03</a:t>
            </a:r>
            <a:r>
              <a:rPr lang="en-US" sz="2800" dirty="0" smtClean="0"/>
              <a:t>)</a:t>
            </a:r>
            <a:r>
              <a:rPr lang="en-US" b="1" dirty="0" smtClean="0"/>
              <a:t>	Use distributive 								property</a:t>
            </a:r>
          </a:p>
          <a:p>
            <a:pPr>
              <a:lnSpc>
                <a:spcPct val="170000"/>
              </a:lnSpc>
              <a:buNone/>
            </a:pPr>
            <a:r>
              <a:rPr lang="en-US" dirty="0" smtClean="0"/>
              <a:t>		 = </a:t>
            </a:r>
            <a:r>
              <a:rPr lang="en-US" u="sng" dirty="0" smtClean="0"/>
              <a:t>7.50</a:t>
            </a:r>
            <a:r>
              <a:rPr lang="en-US" dirty="0" smtClean="0"/>
              <a:t> </a:t>
            </a:r>
            <a:r>
              <a:rPr lang="en-US" dirty="0" smtClean="0"/>
              <a:t>+ </a:t>
            </a:r>
            <a:r>
              <a:rPr lang="en-US" u="sng" dirty="0" smtClean="0"/>
              <a:t>.09</a:t>
            </a:r>
            <a:r>
              <a:rPr lang="en-US" dirty="0" smtClean="0"/>
              <a:t>		</a:t>
            </a:r>
            <a:r>
              <a:rPr lang="en-US" b="1" dirty="0" smtClean="0"/>
              <a:t>Find products 								mentally</a:t>
            </a:r>
          </a:p>
          <a:p>
            <a:pPr>
              <a:lnSpc>
                <a:spcPct val="170000"/>
              </a:lnSpc>
              <a:buNone/>
            </a:pPr>
            <a:r>
              <a:rPr lang="en-US" dirty="0" smtClean="0"/>
              <a:t>		</a:t>
            </a:r>
            <a:r>
              <a:rPr lang="en-US" dirty="0" smtClean="0"/>
              <a:t>=</a:t>
            </a:r>
            <a:r>
              <a:rPr lang="en-US" u="sng" dirty="0" smtClean="0"/>
              <a:t>   7.59</a:t>
            </a:r>
            <a:r>
              <a:rPr lang="en-US" dirty="0" smtClean="0"/>
              <a:t>	</a:t>
            </a:r>
            <a:r>
              <a:rPr lang="en-US" dirty="0" smtClean="0"/>
              <a:t>	</a:t>
            </a:r>
            <a:r>
              <a:rPr lang="en-US" dirty="0" smtClean="0"/>
              <a:t>	</a:t>
            </a:r>
            <a:r>
              <a:rPr lang="en-US" b="1" dirty="0" smtClean="0"/>
              <a:t>Find sum mentally</a:t>
            </a:r>
            <a:endParaRPr lang="en-US" u="sng" dirty="0" smtClean="0"/>
          </a:p>
          <a:p>
            <a:pPr>
              <a:lnSpc>
                <a:spcPct val="170000"/>
              </a:lnSpc>
              <a:buNone/>
            </a:pPr>
            <a:r>
              <a:rPr lang="en-US" b="1" dirty="0" smtClean="0"/>
              <a:t>Answer</a:t>
            </a:r>
            <a:r>
              <a:rPr lang="en-US" dirty="0" smtClean="0"/>
              <a:t>  The total cost of 3 boxes of cereal is </a:t>
            </a:r>
            <a:r>
              <a:rPr lang="en-US" dirty="0" smtClean="0"/>
              <a:t>$</a:t>
            </a:r>
            <a:r>
              <a:rPr lang="en-US" u="sng" dirty="0" smtClean="0"/>
              <a:t> 7.59</a:t>
            </a:r>
            <a:r>
              <a:rPr lang="en-US" dirty="0" smtClean="0"/>
              <a:t>.</a:t>
            </a:r>
            <a:endParaRPr lang="en-US" b="1" dirty="0" smtClean="0"/>
          </a:p>
        </p:txBody>
      </p:sp>
      <p:sp>
        <p:nvSpPr>
          <p:cNvPr id="4" name="Rectangle 3"/>
          <p:cNvSpPr/>
          <p:nvPr/>
        </p:nvSpPr>
        <p:spPr>
          <a:xfrm>
            <a:off x="3962400" y="2133600"/>
            <a:ext cx="9144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2133600" y="2971800"/>
            <a:ext cx="9144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371600" y="3429000"/>
            <a:ext cx="2286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667000" y="3429000"/>
            <a:ext cx="2286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752600" y="3429000"/>
            <a:ext cx="4572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124200" y="3429000"/>
            <a:ext cx="4572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1295400" y="4419600"/>
            <a:ext cx="4572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133600" y="4419600"/>
            <a:ext cx="4572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1371600" y="5410200"/>
            <a:ext cx="4572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5029200" y="6019800"/>
            <a:ext cx="4572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ferris dir="l"/>
        <p:sndAc>
          <p:stSnd>
            <p:snd r:embed="rId3" name="explode.wav"/>
          </p:stSnd>
        </p:sndAc>
      </p:transition>
    </mc:Choice>
    <mc:Fallback>
      <p:transition spd="slow">
        <p:fade/>
        <p:sndAc>
          <p:stSnd>
            <p:snd r:embed="rId3" name="explode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4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1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8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5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2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9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255</TotalTime>
  <Words>410</Words>
  <Application>Microsoft Office PowerPoint</Application>
  <PresentationFormat>On-screen Show (4:3)</PresentationFormat>
  <Paragraphs>153</Paragraphs>
  <Slides>9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Median</vt:lpstr>
      <vt:lpstr>GOAL:  Use the distributive Property</vt:lpstr>
      <vt:lpstr>Example 1:  Use an area model</vt:lpstr>
      <vt:lpstr>THE DISTRIBUTIVE PROPERTY</vt:lpstr>
      <vt:lpstr>Example 2:  Use the Distributive Property</vt:lpstr>
      <vt:lpstr>Example 3:  Use the Distributive Property with Subtraction</vt:lpstr>
      <vt:lpstr>   Checkpoint  Use the distributive property to   rewrite the expressions without parentheses.</vt:lpstr>
      <vt:lpstr>Example 4:</vt:lpstr>
      <vt:lpstr>CHECKPOINT: Use the distributive property to rewrite the expression without parentheses.</vt:lpstr>
      <vt:lpstr>Example 5 Mental Math Calculations</vt:lpstr>
    </vt:vector>
  </TitlesOfParts>
  <Company> 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GOAL:  Use the distributive Property</dc:title>
  <dc:creator>Student</dc:creator>
  <cp:lastModifiedBy>Trisha Angell</cp:lastModifiedBy>
  <cp:revision>38</cp:revision>
  <dcterms:created xsi:type="dcterms:W3CDTF">2009-09-23T00:35:43Z</dcterms:created>
  <dcterms:modified xsi:type="dcterms:W3CDTF">2012-01-04T20:32:59Z</dcterms:modified>
</cp:coreProperties>
</file>