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8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AB05F652-CE2B-EE41-A03D-94AB109D0471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F652-CE2B-EE41-A03D-94AB109D0471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37C-827B-D24A-A855-9E2DB031D5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F652-CE2B-EE41-A03D-94AB109D0471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37C-827B-D24A-A855-9E2DB031D5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F652-CE2B-EE41-A03D-94AB109D0471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37C-827B-D24A-A855-9E2DB031D5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AB05F652-CE2B-EE41-A03D-94AB109D0471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AB05F652-CE2B-EE41-A03D-94AB109D0471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37C-827B-D24A-A855-9E2DB031D5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F652-CE2B-EE41-A03D-94AB109D0471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37C-827B-D24A-A855-9E2DB031D5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B05F652-CE2B-EE41-A03D-94AB109D0471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37C-827B-D24A-A855-9E2DB031D5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B05F652-CE2B-EE41-A03D-94AB109D0471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37C-827B-D24A-A855-9E2DB031D5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AB05F652-CE2B-EE41-A03D-94AB109D0471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37C-827B-D24A-A855-9E2DB031D5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F652-CE2B-EE41-A03D-94AB109D0471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37C-827B-D24A-A855-9E2DB031D5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F652-CE2B-EE41-A03D-94AB109D0471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37C-827B-D24A-A855-9E2DB031D5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F652-CE2B-EE41-A03D-94AB109D0471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37C-827B-D24A-A855-9E2DB031D5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F652-CE2B-EE41-A03D-94AB109D0471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37C-827B-D24A-A855-9E2DB031D5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AB05F652-CE2B-EE41-A03D-94AB109D0471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AB05F652-CE2B-EE41-A03D-94AB109D0471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9B5C37C-827B-D24A-A855-9E2DB031D5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F652-CE2B-EE41-A03D-94AB109D0471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37C-827B-D24A-A855-9E2DB031D5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F652-CE2B-EE41-A03D-94AB109D0471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37C-827B-D24A-A855-9E2DB031D5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F652-CE2B-EE41-A03D-94AB109D0471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9B5C37C-827B-D24A-A855-9E2DB031D5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F652-CE2B-EE41-A03D-94AB109D0471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C37C-827B-D24A-A855-9E2DB031D5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B05F652-CE2B-EE41-A03D-94AB109D0471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9B5C37C-827B-D24A-A855-9E2DB031D5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  <p:sldLayoutId id="2147483747" r:id="rId17"/>
    <p:sldLayoutId id="2147483748" r:id="rId18"/>
    <p:sldLayoutId id="2147483749" r:id="rId19"/>
    <p:sldLayoutId id="214748375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4.2 Graphing Linear Equations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Students will graph linear equations using a table of values.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GRAPHING A LINEAR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068" y="1981200"/>
            <a:ext cx="8625385" cy="4144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500" dirty="0" smtClean="0"/>
              <a:t>Step 1		</a:t>
            </a:r>
            <a:r>
              <a:rPr lang="en-US" sz="2500" b="1" dirty="0" smtClean="0"/>
              <a:t>Rewrite</a:t>
            </a:r>
            <a:r>
              <a:rPr lang="en-US" sz="2500" dirty="0" smtClean="0"/>
              <a:t> the equation in </a:t>
            </a:r>
            <a:r>
              <a:rPr lang="en-US" sz="2500" u="sng" dirty="0" smtClean="0"/>
              <a:t>		</a:t>
            </a:r>
            <a:r>
              <a:rPr lang="en-US" sz="2500" u="sng" dirty="0" smtClean="0"/>
              <a:t>	</a:t>
            </a:r>
            <a:r>
              <a:rPr lang="en-US" sz="2500" dirty="0" smtClean="0"/>
              <a:t> form, </a:t>
            </a:r>
            <a:r>
              <a:rPr lang="en-US" sz="2500" dirty="0" smtClean="0"/>
              <a:t>if 			necessary.</a:t>
            </a:r>
          </a:p>
          <a:p>
            <a:pPr>
              <a:buNone/>
            </a:pPr>
            <a:endParaRPr lang="en-US" sz="2500" dirty="0" smtClean="0"/>
          </a:p>
          <a:p>
            <a:pPr>
              <a:buNone/>
            </a:pPr>
            <a:r>
              <a:rPr lang="en-US" sz="2500" dirty="0" smtClean="0"/>
              <a:t>Step 2		</a:t>
            </a:r>
            <a:r>
              <a:rPr lang="en-US" sz="2500" b="1" dirty="0" smtClean="0"/>
              <a:t>Choose</a:t>
            </a:r>
            <a:r>
              <a:rPr lang="en-US" sz="2500" dirty="0" smtClean="0"/>
              <a:t> a few values of x and make an </a:t>
            </a:r>
            <a:r>
              <a:rPr lang="en-US" sz="2500" u="sng" dirty="0" smtClean="0"/>
              <a:t>		</a:t>
            </a:r>
            <a:r>
              <a:rPr lang="en-US" sz="2500" dirty="0" smtClean="0"/>
              <a:t>		</a:t>
            </a:r>
            <a:r>
              <a:rPr lang="en-US" sz="2500" u="sng" dirty="0" smtClean="0"/>
              <a:t>			</a:t>
            </a:r>
            <a:r>
              <a:rPr lang="en-US" sz="2500" u="sng" dirty="0" smtClean="0"/>
              <a:t>				</a:t>
            </a:r>
            <a:r>
              <a:rPr lang="en-US" sz="2500" dirty="0" smtClean="0"/>
              <a:t>.</a:t>
            </a:r>
            <a:endParaRPr lang="en-US" sz="2500" dirty="0" smtClean="0"/>
          </a:p>
          <a:p>
            <a:pPr>
              <a:buNone/>
            </a:pPr>
            <a:endParaRPr lang="en-US" sz="2500" dirty="0" smtClean="0"/>
          </a:p>
          <a:p>
            <a:pPr>
              <a:buNone/>
            </a:pPr>
            <a:r>
              <a:rPr lang="en-US" sz="2500" dirty="0" smtClean="0"/>
              <a:t>Step 3		</a:t>
            </a:r>
            <a:r>
              <a:rPr lang="en-US" sz="2500" b="1" dirty="0" smtClean="0"/>
              <a:t>Plot</a:t>
            </a:r>
            <a:r>
              <a:rPr lang="en-US" sz="2500" dirty="0" smtClean="0"/>
              <a:t> the points from the table of values.  A line 			through these points is the </a:t>
            </a:r>
            <a:r>
              <a:rPr lang="en-US" sz="2500" u="sng" dirty="0" smtClean="0"/>
              <a:t>		</a:t>
            </a:r>
            <a:r>
              <a:rPr lang="en-US" sz="2500" u="sng" dirty="0" smtClean="0"/>
              <a:t>	</a:t>
            </a:r>
            <a:r>
              <a:rPr lang="en-US" sz="2500" dirty="0" smtClean="0"/>
              <a:t>of </a:t>
            </a:r>
            <a:r>
              <a:rPr lang="en-US" sz="2500" dirty="0" smtClean="0"/>
              <a:t>the 			</a:t>
            </a:r>
            <a:r>
              <a:rPr lang="en-US" sz="2500" dirty="0" smtClean="0"/>
              <a:t>equation</a:t>
            </a:r>
            <a:r>
              <a:rPr lang="en-US" sz="2500" dirty="0" smtClean="0"/>
              <a:t>.</a:t>
            </a:r>
            <a:endParaRPr lang="en-US" sz="2500" dirty="0"/>
          </a:p>
        </p:txBody>
      </p:sp>
      <p:sp>
        <p:nvSpPr>
          <p:cNvPr id="4" name="TextBox 3"/>
          <p:cNvSpPr txBox="1"/>
          <p:nvPr/>
        </p:nvSpPr>
        <p:spPr>
          <a:xfrm>
            <a:off x="5673729" y="1854271"/>
            <a:ext cx="17540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function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5904" y="3596355"/>
            <a:ext cx="599888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Input/output table of values.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80177" y="5073434"/>
            <a:ext cx="17540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line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br>
              <a:rPr lang="en-US" dirty="0" smtClean="0"/>
            </a:br>
            <a:r>
              <a:rPr lang="en-US" dirty="0" smtClean="0"/>
              <a:t>Graph a Linear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2183642"/>
            <a:ext cx="8611738" cy="39425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Use a table of values to graph the equation x + 4y = 4.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b="1" dirty="0" smtClean="0"/>
              <a:t>Rewrite</a:t>
            </a:r>
            <a:r>
              <a:rPr lang="en-US" dirty="0" smtClean="0"/>
              <a:t> the equation in function form by solving for y.</a:t>
            </a:r>
          </a:p>
          <a:p>
            <a:pPr marL="457200" indent="-457200">
              <a:buNone/>
            </a:pPr>
            <a:r>
              <a:rPr lang="en-US" dirty="0" smtClean="0"/>
              <a:t>	x + 4y = 4			</a:t>
            </a:r>
            <a:r>
              <a:rPr lang="en-US" b="1" dirty="0" smtClean="0"/>
              <a:t>Write original equation.</a:t>
            </a:r>
          </a:p>
          <a:p>
            <a:pPr marL="457200" indent="-457200">
              <a:buNone/>
            </a:pPr>
            <a:endParaRPr lang="en-US" b="1" dirty="0" smtClean="0"/>
          </a:p>
          <a:p>
            <a:pPr marL="457200" indent="-457200">
              <a:buNone/>
            </a:pPr>
            <a:r>
              <a:rPr lang="en-US" b="1" dirty="0" smtClean="0"/>
              <a:t>	       </a:t>
            </a:r>
            <a:r>
              <a:rPr lang="en-US" dirty="0" smtClean="0"/>
              <a:t>4y = </a:t>
            </a:r>
            <a:r>
              <a:rPr lang="en-US" u="sng" dirty="0" smtClean="0"/>
              <a:t>	</a:t>
            </a:r>
            <a:r>
              <a:rPr lang="en-US" dirty="0" smtClean="0"/>
              <a:t> + 4		</a:t>
            </a:r>
            <a:r>
              <a:rPr lang="en-US" b="1" dirty="0" smtClean="0"/>
              <a:t>Subtract </a:t>
            </a:r>
            <a:r>
              <a:rPr lang="en-US" b="1" u="sng" dirty="0" smtClean="0"/>
              <a:t>	</a:t>
            </a:r>
            <a:r>
              <a:rPr lang="en-US" b="1" dirty="0" smtClean="0"/>
              <a:t> from each side.</a:t>
            </a:r>
          </a:p>
          <a:p>
            <a:pPr marL="457200" indent="-457200">
              <a:buNone/>
            </a:pPr>
            <a:endParaRPr lang="en-US" dirty="0" smtClean="0"/>
          </a:p>
          <a:p>
            <a:pPr marL="457200" indent="-457200">
              <a:buNone/>
            </a:pPr>
            <a:r>
              <a:rPr lang="en-US" dirty="0" smtClean="0"/>
              <a:t>		  y =  </a:t>
            </a:r>
            <a:r>
              <a:rPr lang="en-US" u="sng" dirty="0" smtClean="0"/>
              <a:t>		</a:t>
            </a:r>
            <a:r>
              <a:rPr lang="en-US" dirty="0" smtClean="0"/>
              <a:t>	</a:t>
            </a:r>
            <a:r>
              <a:rPr lang="en-US" b="1" dirty="0" smtClean="0"/>
              <a:t>Divide each side by </a:t>
            </a:r>
            <a:r>
              <a:rPr lang="en-US" b="1" u="sng" dirty="0" smtClean="0"/>
              <a:t>	          </a:t>
            </a:r>
            <a:r>
              <a:rPr lang="en-US" b="1" dirty="0" smtClean="0"/>
              <a:t>.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28836" y="3556459"/>
            <a:ext cx="670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-x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645920" y="3362178"/>
            <a:ext cx="14068" cy="27639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680064" y="3554111"/>
            <a:ext cx="670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-x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08200" y="4243443"/>
            <a:ext cx="670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-x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199636" y="4741169"/>
            <a:ext cx="36187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788144" y="4752889"/>
            <a:ext cx="36187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376652" y="4750541"/>
            <a:ext cx="36187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032936" y="4651415"/>
            <a:ext cx="670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4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49580" y="4677203"/>
            <a:ext cx="670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4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26368" y="4649067"/>
            <a:ext cx="670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4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38444" y="4227027"/>
            <a:ext cx="670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3000" b="1" i="1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x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601532" y="5322342"/>
            <a:ext cx="670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4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691784" y="5127379"/>
            <a:ext cx="62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3000" b="1" u="sng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-1 </a:t>
            </a:r>
          </a:p>
          <a:p>
            <a:r>
              <a:rPr lang="en-US" sz="3000" b="1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 4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057552" y="5282127"/>
            <a:ext cx="670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3000" b="1" i="1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x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324844" y="5282127"/>
            <a:ext cx="86852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+ 1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br>
              <a:rPr lang="en-US" dirty="0" smtClean="0"/>
            </a:br>
            <a:r>
              <a:rPr lang="en-US" dirty="0" smtClean="0"/>
              <a:t>Graph a Linear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None/>
            </a:pPr>
            <a:r>
              <a:rPr lang="en-US" b="1" dirty="0" smtClean="0"/>
              <a:t>Use a table of values to graph the equation x + 4y = 4.</a:t>
            </a:r>
          </a:p>
          <a:p>
            <a:pPr marL="457200" indent="-457200">
              <a:buAutoNum type="arabicPeriod" startAt="2"/>
            </a:pPr>
            <a:r>
              <a:rPr lang="en-US" b="1" dirty="0" smtClean="0"/>
              <a:t>Choose</a:t>
            </a:r>
            <a:r>
              <a:rPr lang="en-US" dirty="0" smtClean="0"/>
              <a:t> a few values of x and make a table of values.</a:t>
            </a:r>
          </a:p>
          <a:p>
            <a:pPr marL="457200" indent="-457200">
              <a:buAutoNum type="arabicPeriod" startAt="2"/>
            </a:pPr>
            <a:endParaRPr lang="en-US" dirty="0" smtClean="0"/>
          </a:p>
          <a:p>
            <a:pPr marL="457200" indent="-457200">
              <a:buAutoNum type="arabicPeriod" startAt="2"/>
            </a:pPr>
            <a:endParaRPr lang="en-US" dirty="0" smtClean="0"/>
          </a:p>
          <a:p>
            <a:pPr marL="457200" indent="-457200">
              <a:buAutoNum type="arabicPeriod" startAt="2"/>
            </a:pPr>
            <a:endParaRPr lang="en-US" dirty="0" smtClean="0"/>
          </a:p>
          <a:p>
            <a:pPr marL="457200" indent="-457200">
              <a:buNone/>
            </a:pPr>
            <a:r>
              <a:rPr lang="en-US" dirty="0" smtClean="0"/>
              <a:t>	You have found three solutions.</a:t>
            </a:r>
          </a:p>
          <a:p>
            <a:pPr marL="457200" indent="-457200">
              <a:buNone/>
            </a:pPr>
            <a:r>
              <a:rPr lang="en-US" dirty="0" smtClean="0"/>
              <a:t>	(</a:t>
            </a:r>
            <a:r>
              <a:rPr lang="en-US" u="sng" dirty="0" smtClean="0"/>
              <a:t>     	   </a:t>
            </a:r>
            <a:r>
              <a:rPr lang="en-US" dirty="0" smtClean="0"/>
              <a:t>, </a:t>
            </a:r>
            <a:r>
              <a:rPr lang="en-US" u="sng" dirty="0" smtClean="0"/>
              <a:t>	</a:t>
            </a:r>
            <a:r>
              <a:rPr lang="en-US" dirty="0" smtClean="0"/>
              <a:t>), (</a:t>
            </a:r>
            <a:r>
              <a:rPr lang="en-US" u="sng" dirty="0" smtClean="0"/>
              <a:t>     	   </a:t>
            </a:r>
            <a:r>
              <a:rPr lang="en-US" dirty="0" smtClean="0"/>
              <a:t>, </a:t>
            </a:r>
            <a:r>
              <a:rPr lang="en-US" u="sng" dirty="0" smtClean="0"/>
              <a:t>	</a:t>
            </a:r>
            <a:r>
              <a:rPr lang="en-US" dirty="0" smtClean="0"/>
              <a:t>), (</a:t>
            </a:r>
            <a:r>
              <a:rPr lang="en-US" u="sng" dirty="0" smtClean="0"/>
              <a:t>     	   </a:t>
            </a:r>
            <a:r>
              <a:rPr lang="en-US" dirty="0" smtClean="0"/>
              <a:t>, </a:t>
            </a:r>
            <a:r>
              <a:rPr lang="en-US" u="sng" dirty="0" smtClean="0"/>
              <a:t>	</a:t>
            </a:r>
            <a:r>
              <a:rPr lang="en-US" dirty="0" smtClean="0"/>
              <a:t>),</a:t>
            </a:r>
          </a:p>
          <a:p>
            <a:pPr marL="457200" indent="-457200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419343"/>
              </p:ext>
            </p:extLst>
          </p:nvPr>
        </p:nvGraphicFramePr>
        <p:xfrm>
          <a:off x="280110" y="3166281"/>
          <a:ext cx="8645528" cy="1321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1382"/>
                <a:gridCol w="2161382"/>
                <a:gridCol w="2161382"/>
                <a:gridCol w="2161382"/>
              </a:tblGrid>
              <a:tr h="6607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6607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7280070" y="1992121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500" b="1" u="sng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-1 </a:t>
            </a:r>
          </a:p>
          <a:p>
            <a:r>
              <a:rPr lang="en-US" sz="2500" b="1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  4</a:t>
            </a:r>
            <a:endParaRPr lang="en-US" sz="25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17220" y="2177144"/>
            <a:ext cx="1645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y</a:t>
            </a:r>
            <a:r>
              <a:rPr lang="en-US" sz="2000" b="1" i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=      </a:t>
            </a:r>
            <a:r>
              <a:rPr lang="en-US" sz="2000" b="1" i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x</a:t>
            </a:r>
            <a:r>
              <a:rPr lang="en-US" sz="2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 + 1</a:t>
            </a:r>
            <a:endParaRPr lang="en-US" sz="2000" b="1" i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17658" y="3839250"/>
            <a:ext cx="8334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2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29448" y="3846510"/>
            <a:ext cx="8334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1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42836" y="3810228"/>
            <a:ext cx="8334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0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84014" y="5174565"/>
            <a:ext cx="141404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-4    2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932954" y="5181825"/>
            <a:ext cx="141404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0      1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61718" y="5181825"/>
            <a:ext cx="141404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4       0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  <a:br>
              <a:rPr lang="en-US" dirty="0"/>
            </a:br>
            <a:r>
              <a:rPr lang="en-US" dirty="0"/>
              <a:t>Graph a Linear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None/>
            </a:pPr>
            <a:r>
              <a:rPr lang="en-US" b="1" dirty="0" smtClean="0"/>
              <a:t>Use a table of values to graph the equation x + 4y = 4.</a:t>
            </a:r>
          </a:p>
          <a:p>
            <a:pPr marL="457200" indent="-457200">
              <a:buNone/>
            </a:pPr>
            <a:endParaRPr lang="en-US" b="1" dirty="0" smtClean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98474" y="2647666"/>
          <a:ext cx="3398296" cy="1321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574"/>
                <a:gridCol w="849574"/>
                <a:gridCol w="849574"/>
                <a:gridCol w="849574"/>
              </a:tblGrid>
              <a:tr h="6607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6607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 descr="S2U4L1GLgrid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0681" y="2375751"/>
            <a:ext cx="4615551" cy="448225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34370" y="4640239"/>
            <a:ext cx="356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 startAt="3"/>
            </a:pPr>
            <a:r>
              <a:rPr lang="en-US" b="1" dirty="0" smtClean="0"/>
              <a:t>Plot </a:t>
            </a:r>
            <a:r>
              <a:rPr lang="en-US" dirty="0" smtClean="0"/>
              <a:t>the points and draw a line through them.</a:t>
            </a:r>
          </a:p>
        </p:txBody>
      </p:sp>
      <p:sp>
        <p:nvSpPr>
          <p:cNvPr id="8" name="Rectangle 7"/>
          <p:cNvSpPr/>
          <p:nvPr/>
        </p:nvSpPr>
        <p:spPr>
          <a:xfrm>
            <a:off x="1591668" y="3315449"/>
            <a:ext cx="8334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2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162842" y="3911652"/>
            <a:ext cx="126609" cy="14542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417306" y="3346870"/>
            <a:ext cx="8334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1</a:t>
            </a:r>
            <a:endParaRPr lang="en-US" sz="3000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342206" y="4176596"/>
            <a:ext cx="126609" cy="14542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244970" y="3316386"/>
            <a:ext cx="8334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0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7577842" y="4497812"/>
            <a:ext cx="126609" cy="14542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375052" y="3756074"/>
            <a:ext cx="4321180" cy="1083212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/>
      <p:bldP spid="11" grpId="0" animBg="1"/>
      <p:bldP spid="12" grpId="0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9004" cy="995082"/>
          </a:xfrm>
        </p:spPr>
        <p:txBody>
          <a:bodyPr/>
          <a:lstStyle/>
          <a:p>
            <a:r>
              <a:rPr lang="en-US" dirty="0" smtClean="0"/>
              <a:t>	</a:t>
            </a:r>
            <a:r>
              <a:rPr lang="en-US" sz="3000" b="1" dirty="0" smtClean="0"/>
              <a:t>Checkpoint</a:t>
            </a:r>
            <a:r>
              <a:rPr lang="en-US" dirty="0" smtClean="0"/>
              <a:t> </a:t>
            </a:r>
            <a:r>
              <a:rPr lang="en-US" sz="2000" dirty="0" smtClean="0"/>
              <a:t>Complete the following exercise.</a:t>
            </a:r>
            <a:endParaRPr lang="en-US" sz="2000" dirty="0"/>
          </a:p>
        </p:txBody>
      </p:sp>
      <p:pic>
        <p:nvPicPr>
          <p:cNvPr id="6" name="Content Placeholder 5" descr="S2U4L1GLgrid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33550" y="1904252"/>
            <a:ext cx="4932778" cy="4790315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5659" y="1129553"/>
            <a:ext cx="8038531" cy="774700"/>
          </a:xfrm>
        </p:spPr>
        <p:txBody>
          <a:bodyPr/>
          <a:lstStyle/>
          <a:p>
            <a:pPr marL="457200" indent="-457200">
              <a:buAutoNum type="arabicPeriod" startAt="4"/>
            </a:pPr>
            <a:r>
              <a:rPr lang="en-US" dirty="0" smtClean="0"/>
              <a:t>Use a table of values to graph the equation </a:t>
            </a:r>
          </a:p>
          <a:p>
            <a:pPr marL="457200" indent="-457200"/>
            <a:r>
              <a:rPr lang="en-US" dirty="0" smtClean="0"/>
              <a:t>	</a:t>
            </a:r>
            <a:r>
              <a:rPr lang="en-US" sz="3000" dirty="0" smtClean="0"/>
              <a:t>x – 2y = 1</a:t>
            </a:r>
            <a:endParaRPr lang="en-US" sz="3000" dirty="0"/>
          </a:p>
        </p:txBody>
      </p:sp>
      <p:pic>
        <p:nvPicPr>
          <p:cNvPr id="2050" name="Picture 2" descr="C:\Documents and Settings\teacher\Local Settings\Temporary Internet Files\Content.IE5\W38J07IN\MC90043471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8518" y="0"/>
            <a:ext cx="1077619" cy="11295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4.2 Students will graph a linear equation using a table of values.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Vocabulary</a:t>
            </a:r>
          </a:p>
          <a:p>
            <a:r>
              <a:rPr lang="en-US" b="1" dirty="0" smtClean="0"/>
              <a:t>Linear Equation</a:t>
            </a:r>
            <a:r>
              <a:rPr lang="en-US" dirty="0" smtClean="0"/>
              <a:t>  </a:t>
            </a:r>
          </a:p>
          <a:p>
            <a:pPr lvl="1"/>
            <a:r>
              <a:rPr lang="en-US" b="1" i="1" dirty="0" smtClean="0"/>
              <a:t>Ax + By = C </a:t>
            </a:r>
            <a:endParaRPr lang="en-US" b="1" dirty="0" smtClean="0"/>
          </a:p>
          <a:p>
            <a:pPr lvl="2"/>
            <a:r>
              <a:rPr lang="en-US" i="1" dirty="0" smtClean="0"/>
              <a:t>Where A,B, &amp;C are numbers</a:t>
            </a:r>
          </a:p>
          <a:p>
            <a:pPr lvl="2"/>
            <a:r>
              <a:rPr lang="en-US" i="1" dirty="0" smtClean="0"/>
              <a:t>Where </a:t>
            </a:r>
            <a:r>
              <a:rPr lang="en-US" i="1" dirty="0" err="1" smtClean="0"/>
              <a:t>x</a:t>
            </a:r>
            <a:r>
              <a:rPr lang="en-US" i="1" dirty="0" smtClean="0"/>
              <a:t> &amp; </a:t>
            </a:r>
            <a:r>
              <a:rPr lang="en-US" i="1" dirty="0" err="1" smtClean="0"/>
              <a:t>y</a:t>
            </a:r>
            <a:r>
              <a:rPr lang="en-US" i="1" dirty="0" smtClean="0"/>
              <a:t> are variables</a:t>
            </a:r>
          </a:p>
          <a:p>
            <a:pPr lvl="2"/>
            <a:r>
              <a:rPr lang="en-US" i="1" dirty="0" smtClean="0"/>
              <a:t>Where A &amp; B do NOT equal 0.</a:t>
            </a:r>
          </a:p>
          <a:p>
            <a:pPr lvl="2">
              <a:buNone/>
            </a:pPr>
            <a:endParaRPr lang="en-US" i="1" dirty="0" smtClean="0"/>
          </a:p>
          <a:p>
            <a:r>
              <a:rPr lang="en-US" b="1" i="1" dirty="0" smtClean="0"/>
              <a:t>Solution of an Equation</a:t>
            </a:r>
          </a:p>
          <a:p>
            <a:pPr lvl="1"/>
            <a:r>
              <a:rPr lang="en-US" i="1" dirty="0" smtClean="0"/>
              <a:t>Ordered pair (</a:t>
            </a:r>
            <a:r>
              <a:rPr lang="en-US" i="1" dirty="0" err="1" smtClean="0"/>
              <a:t>x,y</a:t>
            </a:r>
            <a:r>
              <a:rPr lang="en-US" i="1" dirty="0" smtClean="0"/>
              <a:t>) that makes an equation true.</a:t>
            </a: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4.2 Students will graph a linear equation using a table of values.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Vocabulary</a:t>
            </a:r>
          </a:p>
          <a:p>
            <a:r>
              <a:rPr lang="en-US" b="1" dirty="0" smtClean="0"/>
              <a:t>Function Form</a:t>
            </a:r>
            <a:endParaRPr lang="en-US" dirty="0" smtClean="0"/>
          </a:p>
          <a:p>
            <a:pPr lvl="1"/>
            <a:r>
              <a:rPr lang="en-US" dirty="0" smtClean="0"/>
              <a:t>A 2-variable equation is in function form if one variable is isolated on one side of the equation.</a:t>
            </a:r>
          </a:p>
          <a:p>
            <a:pPr lvl="1"/>
            <a:r>
              <a:rPr lang="en-US" dirty="0" err="1" smtClean="0"/>
              <a:t>y</a:t>
            </a:r>
            <a:r>
              <a:rPr lang="en-US" dirty="0" smtClean="0"/>
              <a:t> = </a:t>
            </a:r>
            <a:r>
              <a:rPr lang="en-US" dirty="0" err="1" smtClean="0"/>
              <a:t>mx</a:t>
            </a:r>
            <a:r>
              <a:rPr lang="en-US" dirty="0" smtClean="0"/>
              <a:t> + </a:t>
            </a:r>
            <a:r>
              <a:rPr lang="en-US" dirty="0" err="1" smtClean="0"/>
              <a:t>b</a:t>
            </a:r>
            <a:endParaRPr lang="en-US" smtClean="0"/>
          </a:p>
          <a:p>
            <a:pPr lvl="1"/>
            <a:endParaRPr lang="en-US" smtClean="0"/>
          </a:p>
          <a:p>
            <a:r>
              <a:rPr lang="en-US" b="1" dirty="0" smtClean="0"/>
              <a:t>Graph of an equation</a:t>
            </a:r>
            <a:endParaRPr lang="en-US" dirty="0" smtClean="0"/>
          </a:p>
          <a:p>
            <a:pPr lvl="1"/>
            <a:r>
              <a:rPr lang="en-US" dirty="0" smtClean="0"/>
              <a:t>The set of points, (</a:t>
            </a:r>
            <a:r>
              <a:rPr lang="en-US" dirty="0" err="1" smtClean="0"/>
              <a:t>x</a:t>
            </a:r>
            <a:r>
              <a:rPr lang="en-US" dirty="0" smtClean="0"/>
              <a:t>, </a:t>
            </a:r>
            <a:r>
              <a:rPr lang="en-US" dirty="0" err="1" smtClean="0"/>
              <a:t>y</a:t>
            </a:r>
            <a:r>
              <a:rPr lang="en-US" dirty="0" smtClean="0"/>
              <a:t>) values,  that are solutions of the equation as shown on a coordinate plane.</a:t>
            </a:r>
          </a:p>
          <a:p>
            <a:pPr lvl="1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br>
              <a:rPr lang="en-US" dirty="0" smtClean="0"/>
            </a:br>
            <a:r>
              <a:rPr lang="en-US" sz="3200" dirty="0" smtClean="0"/>
              <a:t>Check Solutions of Linear Equations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981199"/>
            <a:ext cx="8054787" cy="170369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i="1" dirty="0" smtClean="0"/>
              <a:t>Determine whether the ordered pair is a solution of 2x + 3y = -6.</a:t>
            </a:r>
          </a:p>
          <a:p>
            <a:pPr marL="457200" indent="-457200">
              <a:buAutoNum type="alphaLcPeriod"/>
            </a:pPr>
            <a:r>
              <a:rPr lang="en-US" b="1" i="1" dirty="0" smtClean="0"/>
              <a:t>(3, -4)						b.  (-4, 1)</a:t>
            </a:r>
          </a:p>
          <a:p>
            <a:pPr marL="457200" indent="-457200">
              <a:buNone/>
            </a:pPr>
            <a:r>
              <a:rPr lang="en-US" i="1" dirty="0" smtClean="0"/>
              <a:t>Solution </a:t>
            </a:r>
            <a:r>
              <a:rPr lang="en-US" b="1" i="1" dirty="0" smtClean="0"/>
              <a:t> (3, -4)</a:t>
            </a:r>
            <a:endParaRPr lang="en-US" i="1" dirty="0" smtClean="0"/>
          </a:p>
          <a:p>
            <a:pPr marL="457200" indent="-457200">
              <a:buAutoNum type="alphaLcPeriod"/>
            </a:pPr>
            <a:endParaRPr lang="en-US" b="1" i="1" dirty="0" smtClean="0"/>
          </a:p>
          <a:p>
            <a:pPr>
              <a:buNone/>
            </a:pPr>
            <a:endParaRPr lang="en-US" b="1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4187394"/>
              </p:ext>
            </p:extLst>
          </p:nvPr>
        </p:nvGraphicFramePr>
        <p:xfrm>
          <a:off x="245660" y="3684896"/>
          <a:ext cx="8570794" cy="2101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3827"/>
                <a:gridCol w="5076967"/>
              </a:tblGrid>
              <a:tr h="750626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2x</a:t>
                      </a:r>
                      <a:r>
                        <a:rPr lang="en-US" baseline="0" dirty="0" smtClean="0"/>
                        <a:t> + 3y = -6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Write the original equation</a:t>
                      </a:r>
                      <a:endParaRPr lang="en-US" dirty="0"/>
                    </a:p>
                  </a:txBody>
                  <a:tcPr/>
                </a:tc>
              </a:tr>
              <a:tr h="6687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2(</a:t>
                      </a:r>
                      <a:r>
                        <a:rPr lang="en-US" baseline="0" dirty="0" smtClean="0"/>
                        <a:t>       </a:t>
                      </a:r>
                      <a:r>
                        <a:rPr lang="en-US" dirty="0" smtClean="0"/>
                        <a:t>) + 3(</a:t>
                      </a:r>
                      <a:r>
                        <a:rPr lang="en-US" baseline="0" dirty="0" smtClean="0"/>
                        <a:t>      </a:t>
                      </a:r>
                      <a:r>
                        <a:rPr lang="en-US" dirty="0" smtClean="0"/>
                        <a:t>) = -6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Substitute  </a:t>
                      </a:r>
                      <a:r>
                        <a:rPr lang="en-US" b="1" i="1" u="sng" dirty="0" smtClean="0"/>
                        <a:t>	</a:t>
                      </a:r>
                      <a:r>
                        <a:rPr lang="en-US" b="1" i="1" u="none" dirty="0" smtClean="0"/>
                        <a:t> for</a:t>
                      </a:r>
                      <a:r>
                        <a:rPr lang="en-US" b="1" i="1" u="none" baseline="0" dirty="0" smtClean="0"/>
                        <a:t> x and </a:t>
                      </a:r>
                      <a:r>
                        <a:rPr lang="en-US" b="1" i="1" u="sng" dirty="0" smtClean="0"/>
                        <a:t>	</a:t>
                      </a:r>
                      <a:r>
                        <a:rPr lang="en-US" b="1" i="1" u="none" dirty="0" smtClean="0"/>
                        <a:t> for y.</a:t>
                      </a:r>
                      <a:endParaRPr lang="en-US" dirty="0"/>
                    </a:p>
                  </a:txBody>
                  <a:tcPr/>
                </a:tc>
              </a:tr>
              <a:tr h="682388">
                <a:tc>
                  <a:txBody>
                    <a:bodyPr/>
                    <a:lstStyle/>
                    <a:p>
                      <a:pPr algn="r"/>
                      <a:r>
                        <a:rPr lang="en-US" b="1" i="1" u="sng" dirty="0" smtClean="0"/>
                        <a:t>	</a:t>
                      </a:r>
                      <a:r>
                        <a:rPr lang="en-US" b="1" i="1" u="none" dirty="0" smtClean="0"/>
                        <a:t> </a:t>
                      </a:r>
                      <a:r>
                        <a:rPr lang="en-US" b="1" i="1" u="sng" dirty="0" smtClean="0"/>
                        <a:t>	</a:t>
                      </a:r>
                      <a:r>
                        <a:rPr lang="en-US" b="1" i="1" u="none" dirty="0" smtClean="0"/>
                        <a:t> -</a:t>
                      </a:r>
                      <a:r>
                        <a:rPr lang="en-US" b="1" i="1" u="none" dirty="0" smtClean="0"/>
                        <a:t>6</a:t>
                      </a:r>
                    </a:p>
                    <a:p>
                      <a:pPr algn="r"/>
                      <a:r>
                        <a:rPr lang="en-US" b="1" i="1" u="sng" dirty="0" smtClean="0"/>
                        <a:t>           </a:t>
                      </a:r>
                      <a:r>
                        <a:rPr lang="en-US" b="1" i="1" u="none" dirty="0" smtClean="0"/>
                        <a:t> </a:t>
                      </a:r>
                      <a:r>
                        <a:rPr lang="en-US" b="1" i="1" u="sng" dirty="0" smtClean="0"/>
                        <a:t>           </a:t>
                      </a:r>
                      <a:r>
                        <a:rPr lang="en-US" b="1" i="1" u="none" dirty="0" smtClean="0"/>
                        <a:t>  -6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Simplify</a:t>
                      </a:r>
                      <a:r>
                        <a:rPr lang="en-US" dirty="0" smtClean="0"/>
                        <a:t>.</a:t>
                      </a:r>
                    </a:p>
                    <a:p>
                      <a:r>
                        <a:rPr lang="en-US" dirty="0" smtClean="0"/>
                        <a:t>                       </a:t>
                      </a:r>
                      <a:r>
                        <a:rPr lang="en-US" b="1" i="1" u="sng" dirty="0" smtClean="0"/>
                        <a:t>	</a:t>
                      </a:r>
                      <a:r>
                        <a:rPr lang="en-US" b="1" i="1" u="none" dirty="0" smtClean="0"/>
                        <a:t> Statement.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94680" y="6005015"/>
            <a:ext cx="6660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Answer</a:t>
            </a:r>
            <a:r>
              <a:rPr lang="en-US" dirty="0" smtClean="0"/>
              <a:t> (3, -4)</a:t>
            </a:r>
            <a:r>
              <a:rPr lang="en-US" b="1" i="1" u="sng" dirty="0" smtClean="0"/>
              <a:t>		</a:t>
            </a:r>
            <a:r>
              <a:rPr lang="en-US" b="1" i="1" dirty="0" smtClean="0"/>
              <a:t> a solution of the equation 2x + 3y = -6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148776" y="440320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3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40448" y="445712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3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90860" y="4428992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-4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38452" y="4454780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-4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42672" y="5003432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6 + -12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94724" y="511597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=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46072" y="5355132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-6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36928" y="534106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=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08792" y="496122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?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17468" y="5341064"/>
            <a:ext cx="792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True 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58968" y="5945988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is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0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</p:spPr>
        <p:txBody>
          <a:bodyPr/>
          <a:lstStyle/>
          <a:p>
            <a:r>
              <a:rPr lang="en-US" dirty="0" smtClean="0"/>
              <a:t>Example 1</a:t>
            </a:r>
            <a:br>
              <a:rPr lang="en-US" dirty="0" smtClean="0"/>
            </a:br>
            <a:r>
              <a:rPr lang="en-US" sz="3200" dirty="0" smtClean="0"/>
              <a:t>Check Solutions of Linear Equations</a:t>
            </a:r>
            <a:endParaRPr lang="en-US" sz="32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45660" y="1981199"/>
            <a:ext cx="8054787" cy="170369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i="1" dirty="0" smtClean="0"/>
              <a:t>Determine whether the ordered pair is a solution of 2x + 3y = -6.</a:t>
            </a:r>
          </a:p>
          <a:p>
            <a:pPr marL="457200" indent="-457200">
              <a:buAutoNum type="alphaLcPeriod"/>
            </a:pPr>
            <a:r>
              <a:rPr lang="en-US" b="1" i="1" dirty="0" smtClean="0"/>
              <a:t>(3, -4)						b.  (-4, 1)</a:t>
            </a:r>
          </a:p>
          <a:p>
            <a:pPr marL="457200" indent="-457200">
              <a:buNone/>
            </a:pPr>
            <a:r>
              <a:rPr lang="en-US" i="1" dirty="0" smtClean="0"/>
              <a:t>Solution </a:t>
            </a:r>
            <a:r>
              <a:rPr lang="en-US" b="1" i="1" dirty="0" smtClean="0"/>
              <a:t> (-4, 1)</a:t>
            </a:r>
            <a:endParaRPr lang="en-US" i="1" dirty="0" smtClean="0"/>
          </a:p>
          <a:p>
            <a:pPr marL="457200" indent="-457200">
              <a:buAutoNum type="alphaLcPeriod"/>
            </a:pPr>
            <a:endParaRPr lang="en-US" b="1" i="1" dirty="0" smtClean="0"/>
          </a:p>
          <a:p>
            <a:pPr>
              <a:buNone/>
            </a:pPr>
            <a:endParaRPr lang="en-US" b="1" i="1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69888"/>
              </p:ext>
            </p:extLst>
          </p:nvPr>
        </p:nvGraphicFramePr>
        <p:xfrm>
          <a:off x="245660" y="3684896"/>
          <a:ext cx="8570794" cy="2101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3827"/>
                <a:gridCol w="5076967"/>
              </a:tblGrid>
              <a:tr h="750626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2x</a:t>
                      </a:r>
                      <a:r>
                        <a:rPr lang="en-US" baseline="0" dirty="0" smtClean="0"/>
                        <a:t> + 3y = -6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Write the original equation</a:t>
                      </a:r>
                      <a:endParaRPr lang="en-US" dirty="0"/>
                    </a:p>
                  </a:txBody>
                  <a:tcPr/>
                </a:tc>
              </a:tr>
              <a:tr h="6687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2(</a:t>
                      </a:r>
                      <a:r>
                        <a:rPr lang="en-US" baseline="0" dirty="0" smtClean="0"/>
                        <a:t>       </a:t>
                      </a:r>
                      <a:r>
                        <a:rPr lang="en-US" dirty="0" smtClean="0"/>
                        <a:t>) + 3(</a:t>
                      </a:r>
                      <a:r>
                        <a:rPr lang="en-US" baseline="0" dirty="0" smtClean="0"/>
                        <a:t>      </a:t>
                      </a:r>
                      <a:r>
                        <a:rPr lang="en-US" dirty="0" smtClean="0"/>
                        <a:t>) = -6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Substitute  </a:t>
                      </a:r>
                      <a:r>
                        <a:rPr lang="en-US" b="1" i="1" u="sng" dirty="0" smtClean="0"/>
                        <a:t>	</a:t>
                      </a:r>
                      <a:r>
                        <a:rPr lang="en-US" b="1" i="1" u="none" dirty="0" smtClean="0"/>
                        <a:t> for</a:t>
                      </a:r>
                      <a:r>
                        <a:rPr lang="en-US" b="1" i="1" u="none" baseline="0" dirty="0" smtClean="0"/>
                        <a:t> x and </a:t>
                      </a:r>
                      <a:r>
                        <a:rPr lang="en-US" b="1" i="1" u="sng" dirty="0" smtClean="0"/>
                        <a:t>	</a:t>
                      </a:r>
                      <a:r>
                        <a:rPr lang="en-US" b="1" i="1" u="none" dirty="0" smtClean="0"/>
                        <a:t> for y.</a:t>
                      </a:r>
                      <a:endParaRPr lang="en-US" dirty="0"/>
                    </a:p>
                  </a:txBody>
                  <a:tcPr/>
                </a:tc>
              </a:tr>
              <a:tr h="682388">
                <a:tc>
                  <a:txBody>
                    <a:bodyPr/>
                    <a:lstStyle/>
                    <a:p>
                      <a:pPr algn="r"/>
                      <a:r>
                        <a:rPr lang="en-US" b="1" i="1" u="sng" dirty="0" smtClean="0"/>
                        <a:t>	</a:t>
                      </a:r>
                      <a:r>
                        <a:rPr lang="en-US" b="1" i="1" u="none" dirty="0" smtClean="0"/>
                        <a:t> </a:t>
                      </a:r>
                      <a:r>
                        <a:rPr lang="en-US" b="1" i="1" u="sng" dirty="0" smtClean="0"/>
                        <a:t>	</a:t>
                      </a:r>
                      <a:r>
                        <a:rPr lang="en-US" b="1" i="1" u="none" dirty="0" smtClean="0"/>
                        <a:t> -</a:t>
                      </a:r>
                      <a:r>
                        <a:rPr lang="en-US" b="1" i="1" u="none" dirty="0" smtClean="0"/>
                        <a:t>6</a:t>
                      </a:r>
                    </a:p>
                    <a:p>
                      <a:pPr algn="r"/>
                      <a:r>
                        <a:rPr lang="en-US" b="1" i="1" u="none" dirty="0" smtClean="0"/>
                        <a:t>-6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Simplify</a:t>
                      </a:r>
                      <a:r>
                        <a:rPr lang="en-US" dirty="0" smtClean="0"/>
                        <a:t>.</a:t>
                      </a:r>
                    </a:p>
                    <a:p>
                      <a:r>
                        <a:rPr lang="en-US" dirty="0" smtClean="0"/>
                        <a:t>                </a:t>
                      </a:r>
                      <a:r>
                        <a:rPr lang="en-US" b="1" i="1" u="sng" dirty="0" smtClean="0"/>
                        <a:t>	</a:t>
                      </a:r>
                      <a:r>
                        <a:rPr lang="en-US" b="1" i="1" u="none" dirty="0" smtClean="0"/>
                        <a:t> Statement.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394680" y="6005015"/>
            <a:ext cx="6660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Answer</a:t>
            </a:r>
            <a:r>
              <a:rPr lang="en-US" dirty="0" smtClean="0"/>
              <a:t> (-4,1) </a:t>
            </a:r>
            <a:r>
              <a:rPr lang="en-US" b="1" i="1" u="sng" dirty="0" smtClean="0"/>
              <a:t>		</a:t>
            </a:r>
            <a:r>
              <a:rPr lang="en-US" b="1" i="1" dirty="0" smtClean="0"/>
              <a:t> a solution of the equation 2x + 3y = -6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104152" y="4414924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-4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6040" y="4457128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-4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3064" y="4443060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40800" y="445712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73156" y="5047984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-8 + 3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40800" y="4907304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?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40800" y="509018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=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65536" y="5399684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-5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68936" y="539968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=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2768936" y="5515792"/>
            <a:ext cx="283168" cy="12483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808796" y="5315276"/>
            <a:ext cx="777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False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09616" y="6004608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Is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08294" y="5990540"/>
            <a:ext cx="714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NOT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4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700" dirty="0" smtClean="0"/>
              <a:t>	</a:t>
            </a:r>
            <a:r>
              <a:rPr lang="en-US" sz="2700" b="1" dirty="0" smtClean="0"/>
              <a:t>checkpoint</a:t>
            </a:r>
            <a:r>
              <a:rPr lang="en-US" sz="2700" dirty="0" smtClean="0"/>
              <a:t>  Determine whether the 	ordered pair is a solution of </a:t>
            </a:r>
            <a:r>
              <a:rPr lang="en-US" sz="2700" b="1" dirty="0" smtClean="0">
                <a:solidFill>
                  <a:srgbClr val="0070C0"/>
                </a:solidFill>
              </a:rPr>
              <a:t>-2x + y = 3.</a:t>
            </a:r>
            <a:endParaRPr lang="en-US" sz="27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7314462"/>
              </p:ext>
            </p:extLst>
          </p:nvPr>
        </p:nvGraphicFramePr>
        <p:xfrm>
          <a:off x="498475" y="1785619"/>
          <a:ext cx="7731126" cy="45742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042"/>
                <a:gridCol w="2577042"/>
                <a:gridCol w="2577042"/>
              </a:tblGrid>
              <a:tr h="4574237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(</a:t>
                      </a:r>
                      <a:r>
                        <a:rPr lang="en-US" dirty="0" smtClean="0"/>
                        <a:t>0, 3</a:t>
                      </a:r>
                      <a:r>
                        <a:rPr lang="en-US" dirty="0" smtClean="0"/>
                        <a:t>)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dirty="0" smtClean="0"/>
                    </a:p>
                    <a:p>
                      <a:pPr marL="0" indent="0">
                        <a:buNone/>
                      </a:pPr>
                      <a:r>
                        <a:rPr lang="en-US" sz="3000" b="1" dirty="0" smtClean="0">
                          <a:solidFill>
                            <a:srgbClr val="0070C0"/>
                          </a:solidFill>
                        </a:rPr>
                        <a:t>-2x + y = 3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3000" b="1" dirty="0" smtClean="0">
                          <a:solidFill>
                            <a:srgbClr val="0070C0"/>
                          </a:solidFill>
                        </a:rPr>
                        <a:t>-2(0) + 3     3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3000" b="1" dirty="0" smtClean="0">
                          <a:solidFill>
                            <a:srgbClr val="0070C0"/>
                          </a:solidFill>
                        </a:rPr>
                        <a:t>    0 + 3       3</a:t>
                      </a:r>
                    </a:p>
                    <a:p>
                      <a:pPr marL="0" indent="0">
                        <a:buNone/>
                      </a:pPr>
                      <a:endParaRPr lang="en-US" sz="30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en-US" sz="30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en-US" sz="30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 (1,1</a:t>
                      </a:r>
                      <a:r>
                        <a:rPr lang="en-US" dirty="0" smtClean="0"/>
                        <a:t>)</a:t>
                      </a:r>
                    </a:p>
                    <a:p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0" b="1" dirty="0" smtClean="0">
                          <a:solidFill>
                            <a:srgbClr val="0070C0"/>
                          </a:solidFill>
                        </a:rPr>
                        <a:t>-2x + y = 3</a:t>
                      </a:r>
                      <a:endParaRPr lang="en-US" sz="300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 (1, 5</a:t>
                      </a:r>
                      <a:r>
                        <a:rPr lang="en-US" dirty="0" smtClean="0"/>
                        <a:t>)</a:t>
                      </a:r>
                    </a:p>
                    <a:p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0" b="1" dirty="0" smtClean="0">
                          <a:solidFill>
                            <a:srgbClr val="0070C0"/>
                          </a:solidFill>
                        </a:rPr>
                        <a:t>-2x + y = 3</a:t>
                      </a:r>
                      <a:endParaRPr lang="en-US" sz="3000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Documents and Settings\teacher\Local Settings\Temporary Internet Files\Content.IE5\W38J07IN\MC900434713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8474" y="150719"/>
            <a:ext cx="1382838" cy="144948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110154" y="2771330"/>
            <a:ext cx="351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?</a:t>
            </a:r>
          </a:p>
          <a:p>
            <a:r>
              <a:rPr lang="en-US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65602" y="3191022"/>
            <a:ext cx="351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?</a:t>
            </a:r>
          </a:p>
          <a:p>
            <a:r>
              <a:rPr lang="en-US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8475" y="5739634"/>
            <a:ext cx="2568282" cy="55399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/>
              <a:t>Is a solution</a:t>
            </a:r>
            <a:endParaRPr lang="en-US" sz="3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br>
              <a:rPr lang="en-US" dirty="0" smtClean="0"/>
            </a:br>
            <a:r>
              <a:rPr lang="en-US" dirty="0" smtClean="0"/>
              <a:t>Find Solutions of Linear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2306472"/>
            <a:ext cx="8270544" cy="4144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500" b="1" dirty="0" smtClean="0"/>
              <a:t>Find three ordered pairs that are solutions of 	</a:t>
            </a:r>
          </a:p>
          <a:p>
            <a:pPr>
              <a:buNone/>
            </a:pPr>
            <a:r>
              <a:rPr lang="en-US" sz="2500" b="1" dirty="0" smtClean="0"/>
              <a:t>-5x + y = -2.</a:t>
            </a:r>
            <a:endParaRPr lang="en-US" sz="2500" dirty="0" smtClean="0"/>
          </a:p>
          <a:p>
            <a:pPr marL="457200" indent="-457200">
              <a:buAutoNum type="arabicPeriod"/>
            </a:pPr>
            <a:r>
              <a:rPr lang="en-US" sz="2500" b="1" dirty="0" smtClean="0"/>
              <a:t>Rewrite </a:t>
            </a:r>
            <a:r>
              <a:rPr lang="en-US" sz="2500" dirty="0" smtClean="0"/>
              <a:t>the equation in function form to make it easier to substitute values into the equation.</a:t>
            </a:r>
          </a:p>
          <a:p>
            <a:pPr marL="457200" indent="-457200">
              <a:buNone/>
            </a:pPr>
            <a:r>
              <a:rPr lang="en-US" sz="2500" dirty="0" smtClean="0"/>
              <a:t>	</a:t>
            </a:r>
            <a:r>
              <a:rPr lang="en-US" sz="2100" dirty="0" smtClean="0"/>
              <a:t>-5x + y = -2			</a:t>
            </a:r>
            <a:r>
              <a:rPr lang="en-US" sz="2100" b="1" dirty="0" smtClean="0"/>
              <a:t>Write original equation.</a:t>
            </a:r>
            <a:endParaRPr lang="en-US" sz="2100" dirty="0" smtClean="0"/>
          </a:p>
          <a:p>
            <a:pPr marL="457200" indent="-457200">
              <a:buNone/>
            </a:pPr>
            <a:r>
              <a:rPr lang="en-US" sz="2100" dirty="0" smtClean="0"/>
              <a:t>		   y = </a:t>
            </a:r>
            <a:r>
              <a:rPr lang="en-US" sz="2100" u="sng" dirty="0" smtClean="0"/>
              <a:t>		</a:t>
            </a:r>
            <a:r>
              <a:rPr lang="en-US" sz="2100" dirty="0" smtClean="0"/>
              <a:t>		</a:t>
            </a:r>
            <a:r>
              <a:rPr lang="en-US" sz="2100" b="1" dirty="0" smtClean="0"/>
              <a:t>Add </a:t>
            </a:r>
            <a:r>
              <a:rPr lang="en-US" sz="2100" b="1" u="sng" dirty="0" smtClean="0"/>
              <a:t>	</a:t>
            </a:r>
            <a:r>
              <a:rPr lang="en-US" sz="2100" b="1" dirty="0" smtClean="0"/>
              <a:t> to each side.</a:t>
            </a:r>
          </a:p>
          <a:p>
            <a:pPr marL="457200" indent="-457200">
              <a:buAutoNum type="arabicPeriod" startAt="2"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03354" y="4937802"/>
            <a:ext cx="633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+5x</a:t>
            </a:r>
            <a:endParaRPr lang="en-US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801814" y="4614203"/>
            <a:ext cx="492381" cy="451993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82718" y="4935454"/>
            <a:ext cx="633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+5x</a:t>
            </a:r>
            <a:endParaRPr lang="en-US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798310" y="4614203"/>
            <a:ext cx="0" cy="11676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938989" y="5244950"/>
            <a:ext cx="973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5x - 2</a:t>
            </a:r>
            <a:endParaRPr lang="en-US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br>
              <a:rPr lang="en-US" dirty="0" smtClean="0"/>
            </a:br>
            <a:r>
              <a:rPr lang="en-US" dirty="0" smtClean="0"/>
              <a:t>Find Solutions of Linear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6" y="1981200"/>
            <a:ext cx="8666329" cy="4144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Find three ordered pairs that are solutions of 	</a:t>
            </a:r>
          </a:p>
          <a:p>
            <a:pPr>
              <a:buNone/>
            </a:pPr>
            <a:r>
              <a:rPr lang="en-US" sz="2400" b="1" dirty="0" smtClean="0"/>
              <a:t>-5x + y = -2.</a:t>
            </a:r>
            <a:endParaRPr lang="en-US" sz="2300" b="1" dirty="0" smtClean="0"/>
          </a:p>
          <a:p>
            <a:pPr marL="457200" indent="-457200">
              <a:buAutoNum type="arabicPeriod" startAt="2"/>
            </a:pPr>
            <a:r>
              <a:rPr lang="en-US" sz="2300" b="1" dirty="0" smtClean="0"/>
              <a:t>Choose</a:t>
            </a:r>
            <a:r>
              <a:rPr lang="en-US" sz="2300" dirty="0" smtClean="0"/>
              <a:t> any value for x and substitute it into the equation to find the corresponding y-value.  The easiest x-value is </a:t>
            </a:r>
            <a:r>
              <a:rPr lang="en-US" sz="2300" u="sng" dirty="0" smtClean="0"/>
              <a:t>	</a:t>
            </a:r>
            <a:r>
              <a:rPr lang="en-US" sz="2300" dirty="0" smtClean="0"/>
              <a:t>.</a:t>
            </a:r>
          </a:p>
          <a:p>
            <a:pPr marL="457200" indent="-457200">
              <a:buNone/>
            </a:pPr>
            <a:r>
              <a:rPr lang="en-US" sz="2300" dirty="0" smtClean="0"/>
              <a:t>	y = 5(     ) – 2		</a:t>
            </a:r>
            <a:r>
              <a:rPr lang="en-US" sz="2300" b="1" dirty="0" smtClean="0"/>
              <a:t>Substitute </a:t>
            </a:r>
            <a:r>
              <a:rPr lang="en-US" sz="2300" b="1" u="sng" dirty="0" smtClean="0"/>
              <a:t>	</a:t>
            </a:r>
            <a:r>
              <a:rPr lang="en-US" sz="2300" b="1" dirty="0" smtClean="0"/>
              <a:t> for x.</a:t>
            </a:r>
            <a:endParaRPr lang="en-US" sz="2300" dirty="0" smtClean="0"/>
          </a:p>
          <a:p>
            <a:pPr marL="457200" indent="-457200">
              <a:buNone/>
            </a:pPr>
            <a:r>
              <a:rPr lang="en-US" sz="2300" dirty="0" smtClean="0"/>
              <a:t>	y = </a:t>
            </a:r>
            <a:r>
              <a:rPr lang="en-US" sz="2300" u="sng" dirty="0" smtClean="0"/>
              <a:t>	</a:t>
            </a:r>
            <a:r>
              <a:rPr lang="en-US" sz="2300" dirty="0" smtClean="0"/>
              <a:t>		</a:t>
            </a:r>
            <a:r>
              <a:rPr lang="en-US" sz="2300" b="1" dirty="0" smtClean="0"/>
              <a:t>Simplify.  The solution is </a:t>
            </a:r>
            <a:r>
              <a:rPr lang="en-US" sz="2300" b="1" u="sng" dirty="0" smtClean="0"/>
              <a:t>		</a:t>
            </a:r>
            <a:r>
              <a:rPr lang="en-US" sz="2300" b="1" dirty="0" smtClean="0"/>
              <a:t>.</a:t>
            </a:r>
            <a:endParaRPr lang="en-US" sz="23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054787" y="3474752"/>
            <a:ext cx="6330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0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07696" y="4070954"/>
            <a:ext cx="6330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0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10969" y="4124878"/>
            <a:ext cx="6330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0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58427" y="4709360"/>
            <a:ext cx="12650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y</a:t>
            </a:r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 = -2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5252" y="4662460"/>
            <a:ext cx="6330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-2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br>
              <a:rPr lang="en-US" dirty="0" smtClean="0"/>
            </a:br>
            <a:r>
              <a:rPr lang="en-US" dirty="0" smtClean="0"/>
              <a:t>Find Solutions of Linear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8236095" cy="4144963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Find three ordered pairs that are solutions of 	</a:t>
            </a:r>
          </a:p>
          <a:p>
            <a:pPr>
              <a:buNone/>
            </a:pPr>
            <a:r>
              <a:rPr lang="en-US" b="1" dirty="0" smtClean="0"/>
              <a:t>-5x + y = -2.</a:t>
            </a:r>
          </a:p>
          <a:p>
            <a:pPr marL="457200" indent="-457200">
              <a:buAutoNum type="arabicPeriod" startAt="3"/>
            </a:pPr>
            <a:r>
              <a:rPr lang="en-US" b="1" dirty="0" smtClean="0"/>
              <a:t>Select</a:t>
            </a:r>
            <a:r>
              <a:rPr lang="en-US" dirty="0" smtClean="0"/>
              <a:t> a few more values of x and make a table to record the solutions.</a:t>
            </a:r>
          </a:p>
          <a:p>
            <a:pPr marL="457200" indent="-457200">
              <a:buAutoNum type="arabicPeriod" startAt="3"/>
            </a:pPr>
            <a:endParaRPr lang="en-US" dirty="0" smtClean="0"/>
          </a:p>
          <a:p>
            <a:pPr marL="457200" indent="-457200">
              <a:buAutoNum type="arabicPeriod" startAt="3"/>
            </a:pPr>
            <a:endParaRPr lang="en-US" dirty="0" smtClean="0"/>
          </a:p>
          <a:p>
            <a:pPr marL="457200" indent="-457200">
              <a:buNone/>
            </a:pPr>
            <a:r>
              <a:rPr lang="en-US" b="1" dirty="0" smtClean="0"/>
              <a:t>Answer</a:t>
            </a:r>
            <a:r>
              <a:rPr lang="en-US" dirty="0" smtClean="0"/>
              <a:t> </a:t>
            </a:r>
            <a:r>
              <a:rPr lang="en-US" u="sng" dirty="0" smtClean="0"/>
              <a:t>	</a:t>
            </a:r>
            <a:r>
              <a:rPr lang="en-US" dirty="0" smtClean="0"/>
              <a:t> , </a:t>
            </a:r>
            <a:r>
              <a:rPr lang="en-US" u="sng" dirty="0" smtClean="0"/>
              <a:t>		</a:t>
            </a:r>
            <a:r>
              <a:rPr lang="en-US" dirty="0" smtClean="0"/>
              <a:t>, and </a:t>
            </a:r>
            <a:r>
              <a:rPr lang="en-US" u="sng" dirty="0" smtClean="0"/>
              <a:t>		</a:t>
            </a:r>
            <a:r>
              <a:rPr lang="en-US" dirty="0" smtClean="0"/>
              <a:t> are three solutions of -5x +y = -2.</a:t>
            </a:r>
            <a:endParaRPr lang="en-US" b="1" dirty="0" smtClean="0"/>
          </a:p>
          <a:p>
            <a:pPr marL="457200" indent="-45720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98474" y="3944203"/>
          <a:ext cx="8236095" cy="1037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6585"/>
                <a:gridCol w="1176585"/>
                <a:gridCol w="1176585"/>
                <a:gridCol w="1176585"/>
                <a:gridCol w="1176585"/>
                <a:gridCol w="1176585"/>
                <a:gridCol w="1176585"/>
              </a:tblGrid>
              <a:tr h="518615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x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</a:t>
                      </a:r>
                      <a:endParaRPr lang="en-US" dirty="0"/>
                    </a:p>
                  </a:txBody>
                  <a:tcPr/>
                </a:tc>
              </a:tr>
              <a:tr h="51861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18456" y="4439720"/>
            <a:ext cx="6330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-2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57964" y="4425652"/>
            <a:ext cx="6330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3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90221" y="2487622"/>
            <a:ext cx="27736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y</a:t>
            </a:r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 = 5x - 2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63940" y="4423304"/>
            <a:ext cx="6330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8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89330" y="4445772"/>
            <a:ext cx="6330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13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85160" y="4423304"/>
            <a:ext cx="6330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-7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21636" y="4451824"/>
            <a:ext cx="85812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-12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97144" y="4921030"/>
            <a:ext cx="128978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(0, -2)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43800" y="4918682"/>
            <a:ext cx="128978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(2, 8)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72640" y="4918682"/>
            <a:ext cx="16496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accent2">
                    <a:lumMod val="75000"/>
                    <a:lumOff val="25000"/>
                  </a:schemeClr>
                </a:solidFill>
              </a:rPr>
              <a:t>(-2, -12)</a:t>
            </a:r>
            <a:endParaRPr lang="en-US" sz="3000" b="1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1"/>
      <p:bldP spid="7" grpId="2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275</TotalTime>
  <Words>592</Words>
  <Application>Microsoft Office PowerPoint</Application>
  <PresentationFormat>On-screen Show (4:3)</PresentationFormat>
  <Paragraphs>198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Advantage</vt:lpstr>
      <vt:lpstr>4.2 Graphing Linear Equations </vt:lpstr>
      <vt:lpstr>4.2 Students will graph a linear equation using a table of values. </vt:lpstr>
      <vt:lpstr>4.2 Students will graph a linear equation using a table of values. </vt:lpstr>
      <vt:lpstr>Example 1 Check Solutions of Linear Equations</vt:lpstr>
      <vt:lpstr>Example 1 Check Solutions of Linear Equations</vt:lpstr>
      <vt:lpstr> checkpoint  Determine whether the  ordered pair is a solution of -2x + y = 3.</vt:lpstr>
      <vt:lpstr>Example 2 Find Solutions of Linear Equations</vt:lpstr>
      <vt:lpstr>Example 2 Find Solutions of Linear Equations</vt:lpstr>
      <vt:lpstr>Example 2 Find Solutions of Linear Equations</vt:lpstr>
      <vt:lpstr>GRAPHING A LINEAR EQUATION</vt:lpstr>
      <vt:lpstr>Example 3 Graph a Linear Equation</vt:lpstr>
      <vt:lpstr>Example 3 Graph a Linear Equation</vt:lpstr>
      <vt:lpstr>Example 3 Graph a Linear Equation</vt:lpstr>
      <vt:lpstr> Checkpoint Complete the following exercise.</vt:lpstr>
    </vt:vector>
  </TitlesOfParts>
  <Company>East Stroudsburg Area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4.2 Graphing Linear Equations </dc:title>
  <dc:creator>ITEC Department</dc:creator>
  <cp:lastModifiedBy>Trisha Angell</cp:lastModifiedBy>
  <cp:revision>28</cp:revision>
  <dcterms:created xsi:type="dcterms:W3CDTF">2010-10-19T16:11:07Z</dcterms:created>
  <dcterms:modified xsi:type="dcterms:W3CDTF">2012-02-02T12:53:26Z</dcterms:modified>
</cp:coreProperties>
</file>