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transition spd="slow">
    <p:cover dir="rd"/>
    <p:sndAc>
      <p:stSnd>
        <p:snd r:embed="rId1" name="wind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A1476C0-568D-4645-93EA-854EEAD66235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7DA4B6-5181-4572-96F4-BCB0A1848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over dir="rd"/>
    <p:sndAc>
      <p:stSnd>
        <p:snd r:embed="rId13" name="wind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4.8 Functions and Relations</a:t>
            </a:r>
            <a:br>
              <a:rPr lang="en-US" dirty="0" smtClean="0"/>
            </a:br>
            <a:r>
              <a:rPr lang="en-US" sz="2500" dirty="0" smtClean="0"/>
              <a:t>p. 97 - 100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Students will decide whether a relation is a function and use function notation.</a:t>
            </a:r>
            <a:endParaRPr lang="en-US" dirty="0"/>
          </a:p>
        </p:txBody>
      </p:sp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5495544"/>
            <a:ext cx="8183880" cy="6766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			p. 100:  Example 4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6132576"/>
            <a:ext cx="8183880" cy="420624"/>
          </a:xfrm>
        </p:spPr>
        <p:txBody>
          <a:bodyPr>
            <a:noAutofit/>
          </a:bodyPr>
          <a:lstStyle/>
          <a:p>
            <a:r>
              <a:rPr lang="en-US" sz="2500" dirty="0" smtClean="0"/>
              <a:t>Graph a Linear Function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49788"/>
            <a:ext cx="533400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smtClean="0"/>
              <a:t>Graph </a:t>
            </a:r>
            <a:r>
              <a:rPr lang="en-US" sz="2700" b="1" i="1" dirty="0" smtClean="0"/>
              <a:t>f(x) =  x – 2.</a:t>
            </a:r>
            <a:endParaRPr lang="en-US" sz="2700" dirty="0" smtClean="0"/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2700" b="1" dirty="0" smtClean="0"/>
              <a:t>Rewrite</a:t>
            </a:r>
            <a:r>
              <a:rPr lang="en-US" sz="2700" dirty="0" smtClean="0"/>
              <a:t> the function as </a:t>
            </a:r>
          </a:p>
          <a:p>
            <a:pPr marL="514350" indent="-514350">
              <a:lnSpc>
                <a:spcPct val="200000"/>
              </a:lnSpc>
            </a:pPr>
            <a:r>
              <a:rPr lang="en-US" sz="2700" dirty="0" smtClean="0"/>
              <a:t>	y = </a:t>
            </a:r>
            <a:r>
              <a:rPr lang="en-US" sz="2700" u="sng" dirty="0" smtClean="0"/>
              <a:t>		</a:t>
            </a:r>
            <a:endParaRPr lang="en-US" sz="2700" dirty="0" smtClean="0"/>
          </a:p>
          <a:p>
            <a:pPr marL="514350" indent="-514350"/>
            <a:r>
              <a:rPr lang="en-US" sz="2700" b="1" dirty="0" smtClean="0"/>
              <a:t>2. Find</a:t>
            </a:r>
            <a:r>
              <a:rPr lang="en-US" sz="2700" dirty="0" smtClean="0"/>
              <a:t> the slope and </a:t>
            </a:r>
          </a:p>
          <a:p>
            <a:pPr marL="514350" indent="-514350"/>
            <a:r>
              <a:rPr lang="en-US" sz="2700" dirty="0" smtClean="0"/>
              <a:t>     y-intercept.</a:t>
            </a:r>
          </a:p>
          <a:p>
            <a:pPr marL="514350" indent="-514350"/>
            <a:r>
              <a:rPr lang="en-US" sz="2700" b="1" dirty="0" smtClean="0"/>
              <a:t>	</a:t>
            </a:r>
          </a:p>
          <a:p>
            <a:pPr marL="514350" indent="-514350"/>
            <a:r>
              <a:rPr lang="en-US" sz="2700" b="1" dirty="0" smtClean="0"/>
              <a:t>		</a:t>
            </a:r>
            <a:r>
              <a:rPr lang="en-US" sz="2700" dirty="0" smtClean="0"/>
              <a:t>   </a:t>
            </a:r>
            <a:r>
              <a:rPr lang="en-US" sz="2700" u="sng" dirty="0" smtClean="0"/>
              <a:t> 	</a:t>
            </a:r>
            <a:endParaRPr lang="en-US" sz="2700" dirty="0" smtClean="0"/>
          </a:p>
          <a:p>
            <a:pPr marL="514350" indent="-514350"/>
            <a:r>
              <a:rPr lang="en-US" sz="2700" b="1" dirty="0" smtClean="0"/>
              <a:t>3. Use</a:t>
            </a:r>
            <a:r>
              <a:rPr lang="en-US" sz="2700" dirty="0" smtClean="0"/>
              <a:t> the </a:t>
            </a:r>
            <a:r>
              <a:rPr lang="en-US" sz="2700" u="sng" dirty="0" smtClean="0"/>
              <a:t> slope </a:t>
            </a:r>
            <a:r>
              <a:rPr lang="en-US" sz="2700" dirty="0" smtClean="0"/>
              <a:t> to locate a second point.</a:t>
            </a:r>
          </a:p>
          <a:p>
            <a:pPr marL="514350" indent="-514350"/>
            <a:r>
              <a:rPr lang="en-US" sz="2700" b="1" dirty="0" smtClean="0"/>
              <a:t>4. Draw</a:t>
            </a:r>
            <a:r>
              <a:rPr lang="en-US" sz="2700" dirty="0" smtClean="0"/>
              <a:t> a line through the two points</a:t>
            </a:r>
            <a:endParaRPr lang="en-US" sz="27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320202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3</a:t>
            </a:r>
            <a:endParaRPr lang="en-US" sz="25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2797792" y="646610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4</a:t>
            </a:r>
            <a:endParaRPr lang="en-US" sz="2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52600" y="1600200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3</a:t>
            </a:r>
            <a:endParaRPr lang="en-US" sz="2500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1912442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4</a:t>
            </a:r>
            <a:endParaRPr lang="en-US" sz="2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1732746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x</a:t>
            </a:r>
            <a:endParaRPr lang="en-US" sz="25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1738952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-2</a:t>
            </a:r>
            <a:endParaRPr lang="en-US" sz="25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65496" y="3561546"/>
            <a:ext cx="38589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m =         </a:t>
            </a:r>
            <a:r>
              <a:rPr lang="en-US" sz="2400" dirty="0" smtClean="0"/>
              <a:t>and b = </a:t>
            </a:r>
            <a:r>
              <a:rPr lang="en-US" sz="2400" u="sng" dirty="0" smtClean="0"/>
              <a:t> -2 </a:t>
            </a:r>
            <a:r>
              <a:rPr lang="en-US" sz="2400" dirty="0" smtClean="0"/>
              <a:t>.</a:t>
            </a:r>
            <a:endParaRPr lang="en-US" sz="2500" dirty="0"/>
          </a:p>
        </p:txBody>
      </p:sp>
      <p:sp>
        <p:nvSpPr>
          <p:cNvPr id="12" name="TextBox 11"/>
          <p:cNvSpPr txBox="1"/>
          <p:nvPr/>
        </p:nvSpPr>
        <p:spPr>
          <a:xfrm>
            <a:off x="1752600" y="3332946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3</a:t>
            </a:r>
            <a:endParaRPr lang="en-US" sz="2500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1738952" y="3713946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4</a:t>
            </a:r>
            <a:endParaRPr lang="en-US" sz="2500" b="1" dirty="0"/>
          </a:p>
        </p:txBody>
      </p:sp>
      <p:pic>
        <p:nvPicPr>
          <p:cNvPr id="14" name="Picture 13" descr="ax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57800" y="914401"/>
            <a:ext cx="3472046" cy="3276600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6934200" y="2930856"/>
            <a:ext cx="76200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15" idx="5"/>
          </p:cNvCxnSpPr>
          <p:nvPr/>
        </p:nvCxnSpPr>
        <p:spPr>
          <a:xfrm rot="16200000" flipH="1">
            <a:off x="7422960" y="2546160"/>
            <a:ext cx="1920" cy="849359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7505700" y="2642548"/>
            <a:ext cx="685800" cy="158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796296" y="2316481"/>
            <a:ext cx="76200" cy="4571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5638800" y="1676400"/>
            <a:ext cx="3048000" cy="2286000"/>
          </a:xfrm>
          <a:prstGeom prst="straightConnector1">
            <a:avLst/>
          </a:prstGeom>
          <a:ln w="15875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4114800" y="3581400"/>
            <a:ext cx="533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514600" y="4267200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  <p:bldP spid="15" grpId="0" animBg="1"/>
      <p:bldP spid="21" grpId="0" animBg="1"/>
      <p:bldP spid="25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2920" y="5501640"/>
            <a:ext cx="8183880" cy="1051560"/>
          </a:xfrm>
        </p:spPr>
        <p:txBody>
          <a:bodyPr>
            <a:normAutofit/>
          </a:bodyPr>
          <a:lstStyle/>
          <a:p>
            <a:r>
              <a:rPr lang="en-US" sz="2700" dirty="0" smtClean="0"/>
              <a:t>	Checkpoint</a:t>
            </a:r>
            <a:r>
              <a:rPr lang="en-US" sz="2700" b="0" dirty="0" smtClean="0"/>
              <a:t>  Evaluate the function for 	the given value of the variable.</a:t>
            </a:r>
            <a:endParaRPr lang="en-US" sz="27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5032248"/>
          </a:xfrm>
        </p:spPr>
        <p:txBody>
          <a:bodyPr/>
          <a:lstStyle/>
          <a:p>
            <a:pPr marL="514350" indent="-514350">
              <a:buAutoNum type="arabicPeriod" startAt="5"/>
            </a:pPr>
            <a:r>
              <a:rPr lang="en-US" i="1" dirty="0" smtClean="0"/>
              <a:t>f(x) = -7x +3 when x = -3</a:t>
            </a:r>
          </a:p>
          <a:p>
            <a:pPr marL="514350" indent="-514350">
              <a:buAutoNum type="arabicPeriod" startAt="5"/>
            </a:pPr>
            <a:endParaRPr lang="en-US" i="1" dirty="0" smtClean="0"/>
          </a:p>
          <a:p>
            <a:pPr marL="514350" indent="-514350">
              <a:buAutoNum type="arabicPeriod" startAt="5"/>
            </a:pPr>
            <a:endParaRPr lang="en-US" i="1" dirty="0" smtClean="0"/>
          </a:p>
          <a:p>
            <a:pPr marL="514350" indent="-514350">
              <a:buAutoNum type="arabicPeriod" startAt="5"/>
            </a:pPr>
            <a:endParaRPr lang="en-US" i="1" dirty="0" smtClean="0"/>
          </a:p>
          <a:p>
            <a:pPr marL="514350" indent="-514350">
              <a:buAutoNum type="arabicPeriod" startAt="5"/>
            </a:pPr>
            <a:endParaRPr lang="en-US" i="1" dirty="0" smtClean="0"/>
          </a:p>
          <a:p>
            <a:pPr marL="514350" indent="-514350">
              <a:buAutoNum type="arabicPeriod" startAt="5"/>
            </a:pPr>
            <a:endParaRPr lang="en-US" i="1" dirty="0" smtClean="0"/>
          </a:p>
          <a:p>
            <a:pPr marL="514350" indent="-514350">
              <a:buAutoNum type="arabicPeriod" startAt="5"/>
            </a:pPr>
            <a:endParaRPr lang="en-US" i="1" dirty="0" smtClean="0"/>
          </a:p>
          <a:p>
            <a:pPr marL="514350" indent="-514350">
              <a:buAutoNum type="arabicPeriod" startAt="5"/>
            </a:pPr>
            <a:endParaRPr lang="en-US" i="1" dirty="0" smtClean="0"/>
          </a:p>
          <a:p>
            <a:pPr marL="514350" indent="-514350">
              <a:buNone/>
            </a:pPr>
            <a:endParaRPr lang="en-US" i="1" dirty="0" smtClean="0"/>
          </a:p>
          <a:p>
            <a:pPr marL="514350" indent="-514350">
              <a:buNone/>
            </a:pPr>
            <a:r>
              <a:rPr lang="en-US" dirty="0" smtClean="0"/>
              <a:t>				24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5108448"/>
          </a:xfrm>
        </p:spPr>
        <p:txBody>
          <a:bodyPr/>
          <a:lstStyle/>
          <a:p>
            <a:pPr marL="514350" indent="-514350">
              <a:buAutoNum type="arabicPeriod" startAt="6"/>
            </a:pPr>
            <a:r>
              <a:rPr lang="en-US" i="1" dirty="0" smtClean="0"/>
              <a:t>f(x) = x</a:t>
            </a:r>
            <a:r>
              <a:rPr lang="en-US" i="1" baseline="30000" dirty="0" smtClean="0"/>
              <a:t>2</a:t>
            </a:r>
            <a:r>
              <a:rPr lang="en-US" i="1" dirty="0" smtClean="0"/>
              <a:t> – 5 when x = 2</a:t>
            </a:r>
          </a:p>
          <a:p>
            <a:pPr marL="514350" indent="-514350">
              <a:buAutoNum type="arabicPeriod" startAt="6"/>
            </a:pPr>
            <a:endParaRPr lang="en-US" i="1" dirty="0" smtClean="0"/>
          </a:p>
          <a:p>
            <a:pPr marL="514350" indent="-514350">
              <a:buAutoNum type="arabicPeriod" startAt="6"/>
            </a:pPr>
            <a:endParaRPr lang="en-US" i="1" dirty="0" smtClean="0"/>
          </a:p>
          <a:p>
            <a:pPr marL="514350" indent="-514350">
              <a:buAutoNum type="arabicPeriod" startAt="6"/>
            </a:pPr>
            <a:endParaRPr lang="en-US" i="1" dirty="0" smtClean="0"/>
          </a:p>
          <a:p>
            <a:pPr marL="514350" indent="-514350">
              <a:buAutoNum type="arabicPeriod" startAt="6"/>
            </a:pPr>
            <a:endParaRPr lang="en-US" i="1" dirty="0" smtClean="0"/>
          </a:p>
          <a:p>
            <a:pPr marL="514350" indent="-514350">
              <a:buAutoNum type="arabicPeriod" startAt="6"/>
            </a:pPr>
            <a:endParaRPr lang="en-US" i="1" dirty="0" smtClean="0"/>
          </a:p>
          <a:p>
            <a:pPr marL="514350" indent="-514350">
              <a:buAutoNum type="arabicPeriod" startAt="6"/>
            </a:pPr>
            <a:endParaRPr lang="en-US" i="1" dirty="0" smtClean="0"/>
          </a:p>
          <a:p>
            <a:pPr marL="514350" indent="-514350">
              <a:buAutoNum type="arabicPeriod" startAt="6"/>
            </a:pPr>
            <a:endParaRPr lang="en-US" i="1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			-1</a:t>
            </a:r>
            <a:endParaRPr lang="en-US" dirty="0"/>
          </a:p>
        </p:txBody>
      </p:sp>
      <p:pic>
        <p:nvPicPr>
          <p:cNvPr id="3074" name="Picture 2" descr="C:\Documents and Settings\teacher\Local Settings\Temporary Internet Files\Content.IE5\MNMZEX6V\MC90043466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544" y="5539613"/>
            <a:ext cx="1101393" cy="1013587"/>
          </a:xfrm>
          <a:prstGeom prst="rect">
            <a:avLst/>
          </a:prstGeom>
          <a:noFill/>
        </p:spPr>
      </p:pic>
      <p:sp>
        <p:nvSpPr>
          <p:cNvPr id="8" name="Smiley Face 7"/>
          <p:cNvSpPr/>
          <p:nvPr/>
        </p:nvSpPr>
        <p:spPr>
          <a:xfrm>
            <a:off x="3352800" y="4800600"/>
            <a:ext cx="914400" cy="762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7543800" y="4800600"/>
            <a:ext cx="838200" cy="762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501640"/>
            <a:ext cx="8183880" cy="1051560"/>
          </a:xfrm>
        </p:spPr>
        <p:txBody>
          <a:bodyPr/>
          <a:lstStyle/>
          <a:p>
            <a:r>
              <a:rPr lang="en-US" dirty="0" smtClean="0"/>
              <a:t>	Graph the linear function.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 </a:t>
            </a:r>
            <a:r>
              <a:rPr lang="en-US" i="1" dirty="0" smtClean="0"/>
              <a:t>f(x) = -2x +1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8.  </a:t>
            </a:r>
            <a:r>
              <a:rPr lang="en-US" i="1" dirty="0" smtClean="0"/>
              <a:t>f(x) = 4x -3</a:t>
            </a:r>
            <a:endParaRPr lang="en-US" dirty="0"/>
          </a:p>
        </p:txBody>
      </p:sp>
      <p:pic>
        <p:nvPicPr>
          <p:cNvPr id="5" name="Picture 2" descr="C:\Documents and Settings\teacher\Local Settings\Temporary Internet Files\Content.IE5\MNMZEX6V\MC90043466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544" y="5539613"/>
            <a:ext cx="1101393" cy="1013587"/>
          </a:xfrm>
          <a:prstGeom prst="rect">
            <a:avLst/>
          </a:prstGeom>
          <a:noFill/>
        </p:spPr>
      </p:pic>
      <p:pic>
        <p:nvPicPr>
          <p:cNvPr id="6" name="Picture 5" descr="ax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1295400"/>
            <a:ext cx="3956518" cy="3733800"/>
          </a:xfrm>
          <a:prstGeom prst="rect">
            <a:avLst/>
          </a:prstGeom>
        </p:spPr>
      </p:pic>
      <p:pic>
        <p:nvPicPr>
          <p:cNvPr id="7" name="Picture 6" descr="ax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24400" y="1295401"/>
            <a:ext cx="3956516" cy="3733799"/>
          </a:xfrm>
          <a:prstGeom prst="rect">
            <a:avLst/>
          </a:prstGeom>
        </p:spPr>
      </p:pic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  p. 97				</a:t>
            </a:r>
            <a:r>
              <a:rPr lang="en-US" sz="3000" b="1" dirty="0" smtClean="0"/>
              <a:t>VOCABULARY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60120"/>
          <a:ext cx="8610600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0600"/>
              </a:tblGrid>
              <a:tr h="2209505">
                <a:tc>
                  <a:txBody>
                    <a:bodyPr/>
                    <a:lstStyle/>
                    <a:p>
                      <a:r>
                        <a:rPr lang="en-US" sz="3500" b="1" dirty="0" smtClean="0"/>
                        <a:t>Relation</a:t>
                      </a:r>
                    </a:p>
                    <a:p>
                      <a:endParaRPr lang="en-US" sz="3500" b="1" baseline="0" dirty="0" smtClean="0"/>
                    </a:p>
                    <a:p>
                      <a:r>
                        <a:rPr lang="en-US" sz="3500" b="1" baseline="0" dirty="0" smtClean="0"/>
                        <a:t> </a:t>
                      </a:r>
                      <a:r>
                        <a:rPr lang="en-US" sz="3500" b="0" baseline="0" dirty="0" smtClean="0"/>
                        <a:t>is any set of ordered pairs.</a:t>
                      </a:r>
                    </a:p>
                    <a:p>
                      <a:endParaRPr lang="en-US" sz="3500" b="1" dirty="0" smtClean="0"/>
                    </a:p>
                  </a:txBody>
                  <a:tcPr/>
                </a:tc>
              </a:tr>
              <a:tr h="3268857">
                <a:tc>
                  <a:txBody>
                    <a:bodyPr/>
                    <a:lstStyle/>
                    <a:p>
                      <a:r>
                        <a:rPr lang="en-US" sz="3500" b="1" dirty="0" smtClean="0"/>
                        <a:t>Function</a:t>
                      </a:r>
                      <a:r>
                        <a:rPr lang="en-US" sz="3500" b="0" dirty="0" smtClean="0"/>
                        <a:t> </a:t>
                      </a:r>
                    </a:p>
                    <a:p>
                      <a:endParaRPr lang="en-US" sz="3500" b="0" dirty="0" smtClean="0"/>
                    </a:p>
                    <a:p>
                      <a:r>
                        <a:rPr lang="en-US" sz="3500" b="0" dirty="0" smtClean="0"/>
                        <a:t>is a rule that establishes</a:t>
                      </a:r>
                      <a:r>
                        <a:rPr lang="en-US" sz="3500" b="0" baseline="0" dirty="0" smtClean="0"/>
                        <a:t> a relationship between two quantities, called the input and output.  There is exactly one output for each input.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</a:t>
            </a:r>
            <a:r>
              <a:rPr lang="en-US" smtClean="0"/>
              <a:t>97				</a:t>
            </a:r>
            <a:r>
              <a:rPr lang="en-US" b="1" smtClean="0"/>
              <a:t>VOCABULARY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371600"/>
          <a:ext cx="83820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0"/>
              </a:tblGrid>
              <a:tr h="3473042">
                <a:tc>
                  <a:txBody>
                    <a:bodyPr/>
                    <a:lstStyle/>
                    <a:p>
                      <a:r>
                        <a:rPr lang="en-US" sz="3500" b="1" dirty="0" smtClean="0"/>
                        <a:t>Function notation</a:t>
                      </a:r>
                    </a:p>
                    <a:p>
                      <a:endParaRPr lang="en-US" sz="3500" b="1" baseline="0" dirty="0" smtClean="0"/>
                    </a:p>
                    <a:p>
                      <a:r>
                        <a:rPr lang="en-US" sz="3500" b="0" baseline="0" dirty="0" smtClean="0"/>
                        <a:t>A way to describe a function by an equation.  </a:t>
                      </a:r>
                      <a:r>
                        <a:rPr lang="en-US" sz="3500" b="0" i="1" baseline="0" dirty="0" smtClean="0"/>
                        <a:t>y</a:t>
                      </a:r>
                      <a:r>
                        <a:rPr lang="en-US" sz="3500" b="0" baseline="0" dirty="0" smtClean="0"/>
                        <a:t> =  f(</a:t>
                      </a:r>
                      <a:r>
                        <a:rPr lang="en-US" sz="3500" b="0" i="1" baseline="0" dirty="0" smtClean="0"/>
                        <a:t>x</a:t>
                      </a:r>
                      <a:r>
                        <a:rPr lang="en-US" sz="3500" b="0" baseline="0" dirty="0" smtClean="0"/>
                        <a:t>).</a:t>
                      </a:r>
                    </a:p>
                    <a:p>
                      <a:r>
                        <a:rPr lang="en-US" sz="3500" b="0" baseline="0" dirty="0" smtClean="0"/>
                        <a:t>f(</a:t>
                      </a:r>
                      <a:r>
                        <a:rPr lang="en-US" sz="3500" b="0" i="1" baseline="0" dirty="0" smtClean="0"/>
                        <a:t>x</a:t>
                      </a:r>
                      <a:r>
                        <a:rPr lang="en-US" sz="3500" b="0" baseline="0" dirty="0" smtClean="0"/>
                        <a:t>) denotes output and is read “the value of  </a:t>
                      </a:r>
                      <a:r>
                        <a:rPr lang="en-US" sz="3500" b="0" i="1" baseline="0" dirty="0" smtClean="0"/>
                        <a:t>f</a:t>
                      </a:r>
                      <a:r>
                        <a:rPr lang="en-US" sz="3500" b="0" baseline="0" dirty="0" smtClean="0"/>
                        <a:t> at </a:t>
                      </a:r>
                      <a:r>
                        <a:rPr lang="en-US" sz="3500" b="0" i="1" baseline="0" dirty="0" smtClean="0"/>
                        <a:t>x</a:t>
                      </a:r>
                      <a:r>
                        <a:rPr lang="en-US" sz="3500" b="0" baseline="0" dirty="0" smtClean="0"/>
                        <a:t>”  or “</a:t>
                      </a:r>
                      <a:r>
                        <a:rPr lang="en-US" sz="3500" b="0" i="1" baseline="0" dirty="0" smtClean="0"/>
                        <a:t>f</a:t>
                      </a:r>
                      <a:r>
                        <a:rPr lang="en-US" sz="3500" b="0" baseline="0" dirty="0" smtClean="0"/>
                        <a:t> of </a:t>
                      </a:r>
                      <a:r>
                        <a:rPr lang="en-US" sz="3500" b="0" i="1" baseline="0" dirty="0" smtClean="0"/>
                        <a:t>x</a:t>
                      </a:r>
                      <a:r>
                        <a:rPr lang="en-US" sz="3500" b="0" baseline="0" dirty="0" smtClean="0"/>
                        <a:t>”.</a:t>
                      </a:r>
                    </a:p>
                  </a:txBody>
                  <a:tcPr marL="86360" marR="86360"/>
                </a:tc>
              </a:tr>
              <a:tr h="1784758">
                <a:tc>
                  <a:txBody>
                    <a:bodyPr/>
                    <a:lstStyle/>
                    <a:p>
                      <a:r>
                        <a:rPr lang="en-US" sz="3500" b="1" dirty="0" smtClean="0"/>
                        <a:t>Linear function</a:t>
                      </a:r>
                      <a:endParaRPr lang="en-US" sz="3500" b="0" dirty="0" smtClean="0"/>
                    </a:p>
                    <a:p>
                      <a:endParaRPr lang="en-US" sz="3500" b="0" dirty="0" smtClean="0"/>
                    </a:p>
                    <a:p>
                      <a:r>
                        <a:rPr lang="en-US" sz="3500" b="0" dirty="0" smtClean="0"/>
                        <a:t>                        f(</a:t>
                      </a:r>
                      <a:r>
                        <a:rPr lang="en-US" sz="3500" b="0" i="1" dirty="0" smtClean="0"/>
                        <a:t>x</a:t>
                      </a:r>
                      <a:r>
                        <a:rPr lang="en-US" sz="3500" b="0" i="0" dirty="0" smtClean="0"/>
                        <a:t>) = </a:t>
                      </a:r>
                      <a:r>
                        <a:rPr lang="en-US" sz="3500" b="0" i="0" dirty="0" err="1" smtClean="0"/>
                        <a:t>m</a:t>
                      </a:r>
                      <a:r>
                        <a:rPr lang="en-US" sz="3500" b="0" i="1" dirty="0" err="1" smtClean="0"/>
                        <a:t>x</a:t>
                      </a:r>
                      <a:r>
                        <a:rPr lang="en-US" sz="3500" b="0" i="0" dirty="0" smtClean="0"/>
                        <a:t> + b</a:t>
                      </a:r>
                      <a:endParaRPr lang="en-US" sz="3500" b="0" baseline="0" dirty="0" smtClean="0"/>
                    </a:p>
                  </a:txBody>
                  <a:tcPr marL="86360" marR="86360"/>
                </a:tc>
              </a:tr>
            </a:tbl>
          </a:graphicData>
        </a:graphic>
      </p:graphicFrame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14400"/>
          </a:xfrm>
        </p:spPr>
        <p:txBody>
          <a:bodyPr>
            <a:normAutofit fontScale="90000"/>
          </a:bodyPr>
          <a:lstStyle/>
          <a:p>
            <a:r>
              <a:rPr lang="en-US" sz="2500" dirty="0" smtClean="0"/>
              <a:t>p. 97</a:t>
            </a:r>
            <a:br>
              <a:rPr lang="en-US" sz="2500" dirty="0" smtClean="0"/>
            </a:br>
            <a:r>
              <a:rPr lang="en-US" sz="2500" dirty="0" smtClean="0"/>
              <a:t>Example 1				Identify Functions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4582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700" dirty="0" smtClean="0"/>
              <a:t>Decide whether the relation is a function.  If it is a function, give the domain and the range.</a:t>
            </a:r>
          </a:p>
          <a:p>
            <a:pPr>
              <a:buNone/>
            </a:pPr>
            <a:r>
              <a:rPr lang="en-US" sz="2700" b="1" dirty="0" smtClean="0"/>
              <a:t>a.</a:t>
            </a:r>
            <a:r>
              <a:rPr lang="en-US" sz="2700" dirty="0" smtClean="0"/>
              <a:t>  Input     Output		</a:t>
            </a:r>
            <a:r>
              <a:rPr lang="en-US" sz="2700" b="1" dirty="0" smtClean="0"/>
              <a:t>b.</a:t>
            </a:r>
            <a:r>
              <a:rPr lang="en-US" sz="2700" dirty="0" smtClean="0"/>
              <a:t>  Input     Output</a:t>
            </a:r>
            <a:endParaRPr lang="en-US" sz="27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2133600"/>
            <a:ext cx="76200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1</a:t>
            </a:r>
          </a:p>
          <a:p>
            <a:pPr algn="ctr"/>
            <a:r>
              <a:rPr lang="en-US" sz="3000" dirty="0" smtClean="0"/>
              <a:t>2</a:t>
            </a:r>
          </a:p>
          <a:p>
            <a:pPr algn="ctr"/>
            <a:r>
              <a:rPr lang="en-US" sz="3000" dirty="0" smtClean="0"/>
              <a:t>3</a:t>
            </a:r>
          </a:p>
          <a:p>
            <a:pPr algn="ctr"/>
            <a:r>
              <a:rPr lang="en-US" sz="3000" dirty="0" smtClean="0"/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71800" y="2133600"/>
            <a:ext cx="762000" cy="20982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000" dirty="0" smtClean="0"/>
              <a:t>3</a:t>
            </a:r>
          </a:p>
          <a:p>
            <a:pPr algn="ctr">
              <a:lnSpc>
                <a:spcPct val="150000"/>
              </a:lnSpc>
            </a:pPr>
            <a:r>
              <a:rPr lang="en-US" sz="3000" dirty="0" smtClean="0"/>
              <a:t>6</a:t>
            </a:r>
          </a:p>
          <a:p>
            <a:pPr algn="ctr">
              <a:lnSpc>
                <a:spcPct val="150000"/>
              </a:lnSpc>
            </a:pPr>
            <a:r>
              <a:rPr lang="en-US" sz="3000" dirty="0" smtClean="0"/>
              <a:t>8</a:t>
            </a:r>
            <a:endParaRPr lang="en-US" sz="3000" dirty="0"/>
          </a:p>
        </p:txBody>
      </p:sp>
      <p:sp>
        <p:nvSpPr>
          <p:cNvPr id="6" name="TextBox 5"/>
          <p:cNvSpPr txBox="1"/>
          <p:nvPr/>
        </p:nvSpPr>
        <p:spPr>
          <a:xfrm>
            <a:off x="5867400" y="2209800"/>
            <a:ext cx="76200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1</a:t>
            </a:r>
          </a:p>
          <a:p>
            <a:pPr algn="ctr"/>
            <a:r>
              <a:rPr lang="en-US" sz="3000" dirty="0" smtClean="0"/>
              <a:t>2</a:t>
            </a:r>
          </a:p>
          <a:p>
            <a:pPr algn="ctr"/>
            <a:r>
              <a:rPr lang="en-US" sz="3000" dirty="0" smtClean="0"/>
              <a:t>3</a:t>
            </a:r>
          </a:p>
          <a:p>
            <a:pPr algn="ctr"/>
            <a:r>
              <a:rPr lang="en-US" sz="3000" dirty="0" smtClean="0"/>
              <a:t>4</a:t>
            </a:r>
            <a:endParaRPr lang="en-US" sz="3000" dirty="0"/>
          </a:p>
        </p:txBody>
      </p:sp>
      <p:sp>
        <p:nvSpPr>
          <p:cNvPr id="7" name="TextBox 6"/>
          <p:cNvSpPr txBox="1"/>
          <p:nvPr/>
        </p:nvSpPr>
        <p:spPr>
          <a:xfrm>
            <a:off x="7543800" y="2133600"/>
            <a:ext cx="762000" cy="20982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000" dirty="0" smtClean="0"/>
              <a:t>1</a:t>
            </a:r>
          </a:p>
          <a:p>
            <a:pPr algn="ctr">
              <a:lnSpc>
                <a:spcPct val="150000"/>
              </a:lnSpc>
            </a:pPr>
            <a:r>
              <a:rPr lang="en-US" sz="3000" dirty="0" smtClean="0"/>
              <a:t>5</a:t>
            </a:r>
          </a:p>
          <a:p>
            <a:pPr algn="ctr">
              <a:lnSpc>
                <a:spcPct val="150000"/>
              </a:lnSpc>
            </a:pPr>
            <a:r>
              <a:rPr lang="en-US" sz="3000" dirty="0" smtClean="0"/>
              <a:t>9</a:t>
            </a:r>
            <a:endParaRPr lang="en-US" sz="30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52600" y="2438400"/>
            <a:ext cx="1447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834488" y="2590800"/>
            <a:ext cx="1365912" cy="312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828800" y="3276600"/>
            <a:ext cx="1371600" cy="409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848136" y="3352800"/>
            <a:ext cx="1352264" cy="3889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834488" y="3784976"/>
            <a:ext cx="1289712" cy="101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400800" y="2514600"/>
            <a:ext cx="1371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400800" y="2971800"/>
            <a:ext cx="1371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400800" y="34290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400800" y="38862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1000" y="4114800"/>
            <a:ext cx="8458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Solution</a:t>
            </a:r>
            <a:endParaRPr lang="en-US" sz="2500" dirty="0" smtClean="0"/>
          </a:p>
          <a:p>
            <a:pPr marL="514350" indent="-514350">
              <a:buAutoNum type="alphaLcPeriod"/>
            </a:pPr>
            <a:r>
              <a:rPr lang="en-US" sz="2500" dirty="0" smtClean="0"/>
              <a:t>The solution is not a function because the </a:t>
            </a:r>
            <a:r>
              <a:rPr lang="en-US" sz="2500" i="1" dirty="0" smtClean="0"/>
              <a:t>x</a:t>
            </a:r>
            <a:r>
              <a:rPr lang="en-US" sz="2500" dirty="0" smtClean="0"/>
              <a:t> value 4 reports 2 </a:t>
            </a:r>
            <a:r>
              <a:rPr lang="en-US" sz="2500" i="1" dirty="0" smtClean="0"/>
              <a:t>y</a:t>
            </a:r>
            <a:r>
              <a:rPr lang="en-US" sz="2500" dirty="0" smtClean="0"/>
              <a:t> values.</a:t>
            </a:r>
          </a:p>
          <a:p>
            <a:pPr marL="514350" indent="-514350">
              <a:buAutoNum type="alphaLcPeriod"/>
            </a:pPr>
            <a:r>
              <a:rPr lang="en-US" sz="2500" dirty="0" smtClean="0"/>
              <a:t>The relation is a function.  For each input there is exactly one output.  The domain of the function is 1, 2,3 &amp; 4.  the range is 1, 5, &amp; 9.</a:t>
            </a:r>
            <a:endParaRPr lang="en-US" sz="2500" dirty="0"/>
          </a:p>
        </p:txBody>
      </p:sp>
      <p:sp>
        <p:nvSpPr>
          <p:cNvPr id="45" name="Horizontal Scroll 44"/>
          <p:cNvSpPr/>
          <p:nvPr/>
        </p:nvSpPr>
        <p:spPr>
          <a:xfrm>
            <a:off x="3048000" y="4579960"/>
            <a:ext cx="914400" cy="37304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Wave 45"/>
          <p:cNvSpPr/>
          <p:nvPr/>
        </p:nvSpPr>
        <p:spPr>
          <a:xfrm>
            <a:off x="7086600" y="4572000"/>
            <a:ext cx="1219200" cy="4572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Wave 46"/>
          <p:cNvSpPr/>
          <p:nvPr/>
        </p:nvSpPr>
        <p:spPr>
          <a:xfrm>
            <a:off x="990600" y="4876800"/>
            <a:ext cx="4419600" cy="533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loud 47"/>
          <p:cNvSpPr/>
          <p:nvPr/>
        </p:nvSpPr>
        <p:spPr>
          <a:xfrm>
            <a:off x="2895600" y="5334000"/>
            <a:ext cx="381000" cy="381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Wave 48"/>
          <p:cNvSpPr/>
          <p:nvPr/>
        </p:nvSpPr>
        <p:spPr>
          <a:xfrm>
            <a:off x="6697640" y="5257800"/>
            <a:ext cx="922360" cy="47084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Wave 49"/>
          <p:cNvSpPr/>
          <p:nvPr/>
        </p:nvSpPr>
        <p:spPr>
          <a:xfrm>
            <a:off x="1371600" y="5652448"/>
            <a:ext cx="2971800" cy="47084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uble Wave 50"/>
          <p:cNvSpPr/>
          <p:nvPr/>
        </p:nvSpPr>
        <p:spPr>
          <a:xfrm>
            <a:off x="2667000" y="6096000"/>
            <a:ext cx="1905000" cy="381000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ouble Wave 51"/>
          <p:cNvSpPr/>
          <p:nvPr/>
        </p:nvSpPr>
        <p:spPr>
          <a:xfrm>
            <a:off x="6705600" y="6096000"/>
            <a:ext cx="1828800" cy="381000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2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763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98</a:t>
            </a:r>
            <a:br>
              <a:rPr lang="en-US" dirty="0" smtClean="0"/>
            </a:br>
            <a:r>
              <a:rPr lang="en-US" sz="3300" dirty="0" smtClean="0"/>
              <a:t>VERTICAL LINE TEST FOR FUNCTIONS</a:t>
            </a:r>
            <a:endParaRPr lang="en-US" sz="3300" dirty="0"/>
          </a:p>
        </p:txBody>
      </p:sp>
      <p:pic>
        <p:nvPicPr>
          <p:cNvPr id="4" name="Content Placeholder 3" descr="The_Coordinate_Plane_01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3124200"/>
            <a:ext cx="1899156" cy="1905000"/>
          </a:xfrm>
        </p:spPr>
      </p:pic>
      <p:pic>
        <p:nvPicPr>
          <p:cNvPr id="8" name="Content Placeholder 3" descr="The_Coordinate_Plane_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20444" y="3124200"/>
            <a:ext cx="1899156" cy="1905000"/>
          </a:xfrm>
          <a:prstGeom prst="rect">
            <a:avLst/>
          </a:prstGeom>
        </p:spPr>
      </p:pic>
      <p:pic>
        <p:nvPicPr>
          <p:cNvPr id="9" name="Content Placeholder 3" descr="The_Coordinate_Plane_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26748" y="3124200"/>
            <a:ext cx="1899156" cy="1905000"/>
          </a:xfrm>
          <a:prstGeom prst="rect">
            <a:avLst/>
          </a:prstGeom>
        </p:spPr>
      </p:pic>
      <p:pic>
        <p:nvPicPr>
          <p:cNvPr id="10" name="Content Placeholder 3" descr="The_Coordinate_Plane_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1444" y="3124200"/>
            <a:ext cx="1899156" cy="1905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1524000"/>
            <a:ext cx="8077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A graph is a function if no vertical line intersects the graph at more than one point.</a:t>
            </a:r>
            <a:endParaRPr lang="en-US" sz="3000" dirty="0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H="1">
            <a:off x="381000" y="3505200"/>
            <a:ext cx="1219200" cy="76200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371600" y="3962400"/>
            <a:ext cx="838200" cy="533400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838200" y="4114800"/>
            <a:ext cx="18288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971800" y="4114800"/>
            <a:ext cx="18288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>
            <a:off x="4713027" y="3425588"/>
            <a:ext cx="1728716" cy="1228299"/>
          </a:xfrm>
          <a:custGeom>
            <a:avLst/>
            <a:gdLst>
              <a:gd name="connsiteX0" fmla="*/ 1674125 w 1728716"/>
              <a:gd name="connsiteY0" fmla="*/ 0 h 1228299"/>
              <a:gd name="connsiteX1" fmla="*/ 9098 w 1728716"/>
              <a:gd name="connsiteY1" fmla="*/ 668740 h 1228299"/>
              <a:gd name="connsiteX2" fmla="*/ 1728716 w 1728716"/>
              <a:gd name="connsiteY2" fmla="*/ 1228299 h 1228299"/>
              <a:gd name="connsiteX3" fmla="*/ 1728716 w 1728716"/>
              <a:gd name="connsiteY3" fmla="*/ 1228299 h 1228299"/>
              <a:gd name="connsiteX4" fmla="*/ 1633182 w 1728716"/>
              <a:gd name="connsiteY4" fmla="*/ 1173708 h 12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8716" h="1228299">
                <a:moveTo>
                  <a:pt x="1674125" y="0"/>
                </a:moveTo>
                <a:cubicBezTo>
                  <a:pt x="837062" y="232012"/>
                  <a:pt x="0" y="464024"/>
                  <a:pt x="9098" y="668740"/>
                </a:cubicBezTo>
                <a:cubicBezTo>
                  <a:pt x="18196" y="873456"/>
                  <a:pt x="1728716" y="1228299"/>
                  <a:pt x="1728716" y="1228299"/>
                </a:cubicBezTo>
                <a:lnTo>
                  <a:pt x="1728716" y="1228299"/>
                </a:lnTo>
                <a:lnTo>
                  <a:pt x="1633182" y="1173708"/>
                </a:lnTo>
              </a:path>
            </a:pathLst>
          </a:cu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5105400" y="4114800"/>
            <a:ext cx="18288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7239000" y="4114800"/>
            <a:ext cx="182880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 44"/>
          <p:cNvSpPr/>
          <p:nvPr/>
        </p:nvSpPr>
        <p:spPr>
          <a:xfrm>
            <a:off x="6919415" y="3534770"/>
            <a:ext cx="1624084" cy="968991"/>
          </a:xfrm>
          <a:custGeom>
            <a:avLst/>
            <a:gdLst>
              <a:gd name="connsiteX0" fmla="*/ 1583140 w 1624084"/>
              <a:gd name="connsiteY0" fmla="*/ 0 h 968991"/>
              <a:gd name="connsiteX1" fmla="*/ 409433 w 1624084"/>
              <a:gd name="connsiteY1" fmla="*/ 245660 h 968991"/>
              <a:gd name="connsiteX2" fmla="*/ 1555845 w 1624084"/>
              <a:gd name="connsiteY2" fmla="*/ 805218 h 968991"/>
              <a:gd name="connsiteX3" fmla="*/ 0 w 1624084"/>
              <a:gd name="connsiteY3" fmla="*/ 968991 h 968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4084" h="968991">
                <a:moveTo>
                  <a:pt x="1583140" y="0"/>
                </a:moveTo>
                <a:cubicBezTo>
                  <a:pt x="998561" y="55728"/>
                  <a:pt x="413982" y="111457"/>
                  <a:pt x="409433" y="245660"/>
                </a:cubicBezTo>
                <a:cubicBezTo>
                  <a:pt x="404884" y="379863"/>
                  <a:pt x="1624084" y="684663"/>
                  <a:pt x="1555845" y="805218"/>
                </a:cubicBezTo>
                <a:cubicBezTo>
                  <a:pt x="1487606" y="925773"/>
                  <a:pt x="743803" y="947382"/>
                  <a:pt x="0" y="968991"/>
                </a:cubicBezTo>
              </a:path>
            </a:pathLst>
          </a:cu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457200" y="5257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47" name="TextBox 46"/>
          <p:cNvSpPr txBox="1"/>
          <p:nvPr/>
        </p:nvSpPr>
        <p:spPr>
          <a:xfrm>
            <a:off x="4648200" y="5257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not a </a:t>
            </a:r>
          </a:p>
          <a:p>
            <a:pPr algn="ctr"/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48" name="TextBox 47"/>
          <p:cNvSpPr txBox="1"/>
          <p:nvPr/>
        </p:nvSpPr>
        <p:spPr>
          <a:xfrm>
            <a:off x="2438400" y="5257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49" name="TextBox 48"/>
          <p:cNvSpPr txBox="1"/>
          <p:nvPr/>
        </p:nvSpPr>
        <p:spPr>
          <a:xfrm>
            <a:off x="6705600" y="5257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not a </a:t>
            </a:r>
          </a:p>
          <a:p>
            <a:pPr algn="ctr"/>
            <a:r>
              <a:rPr lang="en-US" u="sng" dirty="0" smtClean="0"/>
              <a:t>function</a:t>
            </a:r>
            <a:endParaRPr lang="en-US" u="sng" dirty="0"/>
          </a:p>
        </p:txBody>
      </p:sp>
      <p:sp>
        <p:nvSpPr>
          <p:cNvPr id="50" name="Freeform 49"/>
          <p:cNvSpPr/>
          <p:nvPr/>
        </p:nvSpPr>
        <p:spPr>
          <a:xfrm>
            <a:off x="2514600" y="3200400"/>
            <a:ext cx="1828799" cy="1676400"/>
          </a:xfrm>
          <a:custGeom>
            <a:avLst/>
            <a:gdLst>
              <a:gd name="connsiteX0" fmla="*/ 1746914 w 1746914"/>
              <a:gd name="connsiteY0" fmla="*/ 0 h 1337480"/>
              <a:gd name="connsiteX1" fmla="*/ 914400 w 1746914"/>
              <a:gd name="connsiteY1" fmla="*/ 614149 h 1337480"/>
              <a:gd name="connsiteX2" fmla="*/ 395785 w 1746914"/>
              <a:gd name="connsiteY2" fmla="*/ 777922 h 1337480"/>
              <a:gd name="connsiteX3" fmla="*/ 0 w 1746914"/>
              <a:gd name="connsiteY3" fmla="*/ 1337480 h 1337480"/>
              <a:gd name="connsiteX4" fmla="*/ 0 w 1746914"/>
              <a:gd name="connsiteY4" fmla="*/ 1337480 h 1337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6914" h="1337480">
                <a:moveTo>
                  <a:pt x="1746914" y="0"/>
                </a:moveTo>
                <a:cubicBezTo>
                  <a:pt x="1443251" y="242247"/>
                  <a:pt x="1139588" y="484495"/>
                  <a:pt x="914400" y="614149"/>
                </a:cubicBezTo>
                <a:cubicBezTo>
                  <a:pt x="689212" y="743803"/>
                  <a:pt x="548185" y="657367"/>
                  <a:pt x="395785" y="777922"/>
                </a:cubicBezTo>
                <a:cubicBezTo>
                  <a:pt x="243385" y="898477"/>
                  <a:pt x="0" y="1337480"/>
                  <a:pt x="0" y="1337480"/>
                </a:cubicBezTo>
                <a:lnTo>
                  <a:pt x="0" y="1337480"/>
                </a:lnTo>
              </a:path>
            </a:pathLst>
          </a:cu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Wave 50"/>
          <p:cNvSpPr/>
          <p:nvPr/>
        </p:nvSpPr>
        <p:spPr>
          <a:xfrm>
            <a:off x="5562600" y="1559256"/>
            <a:ext cx="1524000" cy="533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Horizontal Scroll 52"/>
          <p:cNvSpPr/>
          <p:nvPr/>
        </p:nvSpPr>
        <p:spPr>
          <a:xfrm>
            <a:off x="5029200" y="2057400"/>
            <a:ext cx="2895600" cy="457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609600" y="5105400"/>
            <a:ext cx="15240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6858000" y="5181600"/>
            <a:ext cx="15240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800600" y="5181600"/>
            <a:ext cx="15240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2819400" y="5181600"/>
            <a:ext cx="15240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222 L -0.14167 -0.0222 " pathEditMode="relative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67 -0.0222 L 0.06666 -0.0222 " pathEditMode="relative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0.02221 L -0.15833 0.02221 " pathEditMode="relative" ptsTypes="AA">
                                      <p:cBhvr>
                                        <p:cTn id="1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66 -0.02219 L 0.05 -0.02219 " pathEditMode="relative" ptsTypes="AA">
                                      <p:cBhvr>
                                        <p:cTn id="2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95837E-6 L -0.15 -4.95837E-6 " pathEditMode="relative" ptsTypes="AA">
                                      <p:cBhvr>
                                        <p:cTn id="3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333 -0.02221 L 0.00834 -0.02221 " pathEditMode="relative" ptsTypes="AA">
                                      <p:cBhvr>
                                        <p:cTn id="3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95837E-6 L -0.15 -4.95837E-6 " pathEditMode="relative" ptsTypes="AA">
                                      <p:cBhvr>
                                        <p:cTn id="4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 -4.95837E-6 L 0.025 -4.95837E-6 " pathEditMode="relative" ptsTypes="AA">
                                      <p:cBhvr>
                                        <p:cTn id="4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  <p:bldP spid="51" grpId="0" animBg="1"/>
      <p:bldP spid="53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4800600"/>
            <a:ext cx="8458200" cy="1752600"/>
          </a:xfrm>
        </p:spPr>
        <p:txBody>
          <a:bodyPr anchor="t">
            <a:noAutofit/>
          </a:bodyPr>
          <a:lstStyle/>
          <a:p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a.</a:t>
            </a:r>
            <a:r>
              <a:rPr lang="en-US" sz="2000" b="0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sz="2000" b="0" u="sng" dirty="0" smtClean="0">
                <a:solidFill>
                  <a:schemeClr val="accent3">
                    <a:lumMod val="50000"/>
                  </a:schemeClr>
                </a:solidFill>
              </a:rPr>
              <a:t> No </a:t>
            </a:r>
            <a:r>
              <a:rPr lang="en-US" sz="2000" b="0" dirty="0" smtClean="0">
                <a:solidFill>
                  <a:schemeClr val="accent3">
                    <a:lumMod val="50000"/>
                  </a:schemeClr>
                </a:solidFill>
              </a:rPr>
              <a:t> vertical line can e drawn to intersect the graph more than once.  The graph </a:t>
            </a:r>
            <a:r>
              <a:rPr lang="en-US" sz="2000" b="0" u="sng" dirty="0" smtClean="0">
                <a:solidFill>
                  <a:schemeClr val="accent3">
                    <a:lumMod val="50000"/>
                  </a:schemeClr>
                </a:solidFill>
              </a:rPr>
              <a:t> represents </a:t>
            </a:r>
            <a:r>
              <a:rPr lang="en-US" sz="2000" b="0" i="1" u="sng" dirty="0" smtClean="0">
                <a:solidFill>
                  <a:schemeClr val="accent3">
                    <a:lumMod val="50000"/>
                  </a:schemeClr>
                </a:solidFill>
              </a:rPr>
              <a:t>y</a:t>
            </a:r>
            <a:r>
              <a:rPr lang="en-US" sz="2000" b="0" u="sng" dirty="0" smtClean="0">
                <a:solidFill>
                  <a:schemeClr val="accent3">
                    <a:lumMod val="50000"/>
                  </a:schemeClr>
                </a:solidFill>
              </a:rPr>
              <a:t> as a function of </a:t>
            </a:r>
            <a:r>
              <a:rPr lang="en-US" sz="2000" b="0" i="1" u="sng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en-US" sz="2000" b="0" u="sng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br>
              <a:rPr lang="en-US" sz="2000" b="0" u="sng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b="0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sz="2000" b="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accent3">
                    <a:lumMod val="50000"/>
                  </a:schemeClr>
                </a:solidFill>
              </a:rPr>
              <a:t>b.</a:t>
            </a:r>
            <a:r>
              <a:rPr lang="en-US" sz="2000" b="0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sz="2000" b="0" u="sng" dirty="0" smtClean="0">
                <a:solidFill>
                  <a:schemeClr val="accent3">
                    <a:lumMod val="50000"/>
                  </a:schemeClr>
                </a:solidFill>
              </a:rPr>
              <a:t> A </a:t>
            </a:r>
            <a:r>
              <a:rPr lang="en-US" sz="2000" b="0" dirty="0" smtClean="0">
                <a:solidFill>
                  <a:schemeClr val="accent3">
                    <a:lumMod val="50000"/>
                  </a:schemeClr>
                </a:solidFill>
              </a:rPr>
              <a:t> vertical line can be drawn to intersect the graph more than once.  The graph </a:t>
            </a:r>
            <a:r>
              <a:rPr lang="en-US" sz="2000" b="0" u="sng" dirty="0" smtClean="0">
                <a:solidFill>
                  <a:schemeClr val="accent3">
                    <a:lumMod val="50000"/>
                  </a:schemeClr>
                </a:solidFill>
              </a:rPr>
              <a:t> does not represent </a:t>
            </a:r>
            <a:r>
              <a:rPr lang="en-US" sz="2000" b="0" i="1" u="sng" dirty="0" smtClean="0">
                <a:solidFill>
                  <a:schemeClr val="accent3">
                    <a:lumMod val="50000"/>
                  </a:schemeClr>
                </a:solidFill>
              </a:rPr>
              <a:t>y</a:t>
            </a:r>
            <a:r>
              <a:rPr lang="en-US" sz="2000" b="0" u="sng" dirty="0" smtClean="0">
                <a:solidFill>
                  <a:schemeClr val="accent3">
                    <a:lumMod val="50000"/>
                  </a:schemeClr>
                </a:solidFill>
              </a:rPr>
              <a:t> as a function of </a:t>
            </a:r>
            <a:r>
              <a:rPr lang="en-US" sz="2000" b="0" i="1" u="sng" dirty="0" smtClean="0">
                <a:solidFill>
                  <a:schemeClr val="accent3">
                    <a:lumMod val="50000"/>
                  </a:schemeClr>
                </a:solidFill>
              </a:rPr>
              <a:t>x</a:t>
            </a:r>
            <a:r>
              <a:rPr lang="en-US" sz="2000" b="0" u="sng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en-US" sz="2000" b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533400"/>
            <a:ext cx="8229600" cy="838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p. 98:  Example 2:  Use the Vertical Line Test</a:t>
            </a:r>
          </a:p>
          <a:p>
            <a:r>
              <a:rPr lang="en-US" b="0" dirty="0" smtClean="0"/>
              <a:t>Use the vertical line test to determine whether the graph represents a function.</a:t>
            </a:r>
            <a:endParaRPr lang="en-US" b="0" dirty="0"/>
          </a:p>
        </p:txBody>
      </p:sp>
      <p:pic>
        <p:nvPicPr>
          <p:cNvPr id="10" name="Content Placeholder 3" descr="The_Coordinate_Plane_01.gif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1025525" y="1639887"/>
            <a:ext cx="3095625" cy="3105150"/>
          </a:xfrm>
        </p:spPr>
      </p:pic>
      <p:pic>
        <p:nvPicPr>
          <p:cNvPr id="11" name="Content Placeholder 3" descr="The_Coordinate_Plane_01.gif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070475" y="1639887"/>
            <a:ext cx="3095625" cy="3105150"/>
          </a:xfrm>
        </p:spPr>
      </p:pic>
      <p:sp>
        <p:nvSpPr>
          <p:cNvPr id="12" name="TextBox 11"/>
          <p:cNvSpPr txBox="1"/>
          <p:nvPr/>
        </p:nvSpPr>
        <p:spPr>
          <a:xfrm>
            <a:off x="533400" y="1295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48200" y="1295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b.</a:t>
            </a: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>
            <a:off x="1501254" y="1951630"/>
            <a:ext cx="2197290" cy="2306472"/>
          </a:xfrm>
          <a:custGeom>
            <a:avLst/>
            <a:gdLst>
              <a:gd name="connsiteX0" fmla="*/ 0 w 2197290"/>
              <a:gd name="connsiteY0" fmla="*/ 81886 h 2306472"/>
              <a:gd name="connsiteX1" fmla="*/ 996287 w 2197290"/>
              <a:gd name="connsiteY1" fmla="*/ 2292824 h 2306472"/>
              <a:gd name="connsiteX2" fmla="*/ 2197290 w 2197290"/>
              <a:gd name="connsiteY2" fmla="*/ 0 h 2306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7290" h="2306472">
                <a:moveTo>
                  <a:pt x="0" y="81886"/>
                </a:moveTo>
                <a:cubicBezTo>
                  <a:pt x="315036" y="1194179"/>
                  <a:pt x="630072" y="2306472"/>
                  <a:pt x="996287" y="2292824"/>
                </a:cubicBezTo>
                <a:cubicBezTo>
                  <a:pt x="1362502" y="2279176"/>
                  <a:pt x="1779896" y="1139588"/>
                  <a:pt x="2197290" y="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889008" y="2743200"/>
            <a:ext cx="1295400" cy="990600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Multidocument 20"/>
          <p:cNvSpPr/>
          <p:nvPr/>
        </p:nvSpPr>
        <p:spPr>
          <a:xfrm>
            <a:off x="838200" y="4876800"/>
            <a:ext cx="609600" cy="3048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Multidocument 21"/>
          <p:cNvSpPr/>
          <p:nvPr/>
        </p:nvSpPr>
        <p:spPr>
          <a:xfrm>
            <a:off x="3352800" y="5181600"/>
            <a:ext cx="4343400" cy="3810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Multidocument 22"/>
          <p:cNvSpPr/>
          <p:nvPr/>
        </p:nvSpPr>
        <p:spPr>
          <a:xfrm>
            <a:off x="3352800" y="6096000"/>
            <a:ext cx="5029200" cy="4572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Multidocument 23"/>
          <p:cNvSpPr/>
          <p:nvPr/>
        </p:nvSpPr>
        <p:spPr>
          <a:xfrm>
            <a:off x="762000" y="5791200"/>
            <a:ext cx="609600" cy="30480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493520"/>
          </a:xfrm>
        </p:spPr>
        <p:txBody>
          <a:bodyPr anchor="t">
            <a:normAutofit fontScale="90000"/>
          </a:bodyPr>
          <a:lstStyle/>
          <a:p>
            <a:r>
              <a:rPr lang="en-US" dirty="0" smtClean="0"/>
              <a:t>	</a:t>
            </a:r>
            <a:r>
              <a:rPr lang="en-US" sz="2800" b="0" dirty="0" smtClean="0">
                <a:solidFill>
                  <a:schemeClr val="accent3">
                    <a:lumMod val="50000"/>
                  </a:schemeClr>
                </a:solidFill>
              </a:rPr>
              <a:t>Checkpoint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  Decide whether the relation 	is a function.  If it is a function, give 	the domain and the range. p. 99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609600"/>
            <a:ext cx="3929544" cy="432816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Yes; d:1,2,3,4; r: 5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609600"/>
            <a:ext cx="3935889" cy="432816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no</a:t>
            </a:r>
            <a:endParaRPr lang="en-US" dirty="0"/>
          </a:p>
        </p:txBody>
      </p:sp>
      <p:pic>
        <p:nvPicPr>
          <p:cNvPr id="1026" name="Picture 2" descr="C:\Documents and Settings\teacher\Local Settings\Temporary Internet Files\Content.IE5\W38J07IN\MC9004347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384" y="5005027"/>
            <a:ext cx="930275" cy="975108"/>
          </a:xfrm>
          <a:prstGeom prst="rect">
            <a:avLst/>
          </a:prstGeom>
          <a:noFill/>
        </p:spPr>
      </p:pic>
      <p:sp>
        <p:nvSpPr>
          <p:cNvPr id="8" name="Rounded Rectangle 7"/>
          <p:cNvSpPr/>
          <p:nvPr/>
        </p:nvSpPr>
        <p:spPr>
          <a:xfrm>
            <a:off x="990600" y="914400"/>
            <a:ext cx="914400" cy="2286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667000" y="914400"/>
            <a:ext cx="914400" cy="2286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9600" y="457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19200" y="10668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1</a:t>
            </a:r>
            <a:endParaRPr lang="en-US" sz="2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219200" y="1600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2</a:t>
            </a:r>
            <a:endParaRPr lang="en-US" sz="2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21336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3</a:t>
            </a:r>
            <a:endParaRPr lang="en-US" sz="2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183944" y="2653352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4</a:t>
            </a:r>
            <a:endParaRPr lang="en-US" sz="2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895600" y="19050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5</a:t>
            </a:r>
            <a:endParaRPr lang="en-US" sz="2200" b="1" dirty="0"/>
          </a:p>
        </p:txBody>
      </p:sp>
      <p:cxnSp>
        <p:nvCxnSpPr>
          <p:cNvPr id="19" name="Straight Arrow Connector 18"/>
          <p:cNvCxnSpPr>
            <a:endCxn id="17" idx="1"/>
          </p:cNvCxnSpPr>
          <p:nvPr/>
        </p:nvCxnSpPr>
        <p:spPr>
          <a:xfrm>
            <a:off x="1524000" y="1295400"/>
            <a:ext cx="1371600" cy="825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524000" y="17526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524000" y="2133600"/>
            <a:ext cx="1295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1524000" y="2133600"/>
            <a:ext cx="1295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685800" y="4191000"/>
            <a:ext cx="3429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6858000" y="914400"/>
            <a:ext cx="914400" cy="2286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5257800" y="914400"/>
            <a:ext cx="914400" cy="2286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1855113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4</a:t>
            </a:r>
            <a:endParaRPr lang="en-US" sz="2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486400" y="26670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4</a:t>
            </a:r>
            <a:endParaRPr lang="en-US" sz="2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486400" y="2083713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3</a:t>
            </a:r>
            <a:endParaRPr lang="en-US" sz="22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486400" y="1550313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2</a:t>
            </a:r>
            <a:endParaRPr lang="en-US" sz="2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5486400" y="10668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1</a:t>
            </a:r>
            <a:endParaRPr lang="en-US" sz="2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086600" y="11430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2</a:t>
            </a:r>
            <a:endParaRPr lang="en-US" sz="2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7086600" y="2540913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7</a:t>
            </a:r>
            <a:endParaRPr lang="en-US" sz="2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943968" y="4572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Input</a:t>
            </a:r>
            <a:endParaRPr lang="en-US" sz="22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181600" y="4572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Input</a:t>
            </a:r>
            <a:endParaRPr lang="en-US" sz="22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454320" y="457200"/>
            <a:ext cx="1295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Output</a:t>
            </a:r>
            <a:endParaRPr lang="en-US" sz="2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629400" y="457200"/>
            <a:ext cx="1295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Output</a:t>
            </a:r>
            <a:endParaRPr lang="en-US" sz="2200" b="1" dirty="0"/>
          </a:p>
        </p:txBody>
      </p:sp>
      <p:sp>
        <p:nvSpPr>
          <p:cNvPr id="41" name="Rounded Rectangle 40"/>
          <p:cNvSpPr/>
          <p:nvPr/>
        </p:nvSpPr>
        <p:spPr>
          <a:xfrm>
            <a:off x="4800600" y="4191000"/>
            <a:ext cx="3429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4173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 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Checkpoint</a:t>
            </a:r>
            <a:r>
              <a:rPr lang="en-US" b="0" dirty="0" smtClean="0">
                <a:solidFill>
                  <a:schemeClr val="accent3">
                    <a:lumMod val="50000"/>
                  </a:schemeClr>
                </a:solidFill>
              </a:rPr>
              <a:t>  Use the vertical 	line 	test to determine whether the	graph represents a function. p. 99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4.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yes</a:t>
            </a:r>
            <a:endParaRPr lang="en-US" dirty="0"/>
          </a:p>
        </p:txBody>
      </p:sp>
      <p:pic>
        <p:nvPicPr>
          <p:cNvPr id="2050" name="Picture 2" descr="C:\Documents and Settings\teacher\Local Settings\Temporary Internet Files\Content.IE5\MNMZEX6V\MC90043466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953000"/>
            <a:ext cx="1295399" cy="1192126"/>
          </a:xfrm>
          <a:prstGeom prst="rect">
            <a:avLst/>
          </a:prstGeom>
          <a:noFill/>
        </p:spPr>
      </p:pic>
      <p:pic>
        <p:nvPicPr>
          <p:cNvPr id="8" name="Content Placeholder 3" descr="The_Coordinate_Plane_0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71575" y="1066800"/>
            <a:ext cx="3095625" cy="3105150"/>
          </a:xfrm>
          <a:prstGeom prst="rect">
            <a:avLst/>
          </a:prstGeom>
        </p:spPr>
      </p:pic>
      <p:pic>
        <p:nvPicPr>
          <p:cNvPr id="9" name="Content Placeholder 3" descr="The_Coordinate_Plane_01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86375" y="1066800"/>
            <a:ext cx="3095625" cy="310515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793544" y="1981200"/>
            <a:ext cx="1703696" cy="1371600"/>
          </a:xfrm>
          <a:prstGeom prst="triangl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5650173" y="1269242"/>
            <a:ext cx="2156346" cy="2374710"/>
          </a:xfrm>
          <a:custGeom>
            <a:avLst/>
            <a:gdLst>
              <a:gd name="connsiteX0" fmla="*/ 0 w 2156346"/>
              <a:gd name="connsiteY0" fmla="*/ 2374710 h 2374710"/>
              <a:gd name="connsiteX1" fmla="*/ 573206 w 2156346"/>
              <a:gd name="connsiteY1" fmla="*/ 805218 h 2374710"/>
              <a:gd name="connsiteX2" fmla="*/ 1173708 w 2156346"/>
              <a:gd name="connsiteY2" fmla="*/ 1692322 h 2374710"/>
              <a:gd name="connsiteX3" fmla="*/ 2156346 w 2156346"/>
              <a:gd name="connsiteY3" fmla="*/ 0 h 2374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6346" h="2374710">
                <a:moveTo>
                  <a:pt x="0" y="2374710"/>
                </a:moveTo>
                <a:cubicBezTo>
                  <a:pt x="188794" y="1646829"/>
                  <a:pt x="377588" y="918949"/>
                  <a:pt x="573206" y="805218"/>
                </a:cubicBezTo>
                <a:cubicBezTo>
                  <a:pt x="768824" y="691487"/>
                  <a:pt x="909851" y="1826525"/>
                  <a:pt x="1173708" y="1692322"/>
                </a:cubicBezTo>
                <a:cubicBezTo>
                  <a:pt x="1437565" y="1558119"/>
                  <a:pt x="1796955" y="779059"/>
                  <a:pt x="2156346" y="0"/>
                </a:cubicBez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533400" y="4191000"/>
            <a:ext cx="1066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4572000" y="4191000"/>
            <a:ext cx="1066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2286000" y="2590800"/>
            <a:ext cx="3124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6438900" y="2628900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8344" y="5419344"/>
            <a:ext cx="8183880" cy="676656"/>
          </a:xfrm>
        </p:spPr>
        <p:txBody>
          <a:bodyPr/>
          <a:lstStyle/>
          <a:p>
            <a:r>
              <a:rPr lang="en-US" dirty="0" smtClean="0"/>
              <a:t>p. 99:  Example 3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68344" y="6056376"/>
            <a:ext cx="8183880" cy="420624"/>
          </a:xfrm>
        </p:spPr>
        <p:txBody>
          <a:bodyPr>
            <a:noAutofit/>
          </a:bodyPr>
          <a:lstStyle/>
          <a:p>
            <a:r>
              <a:rPr lang="en-US" sz="2500" dirty="0" smtClean="0"/>
              <a:t>Evaluate a Function.</a:t>
            </a:r>
            <a:endParaRPr lang="en-US" sz="25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381000"/>
            <a:ext cx="8382000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/>
              <a:t>Evaluate </a:t>
            </a:r>
            <a:r>
              <a:rPr lang="en-US" sz="2700" i="1" dirty="0" smtClean="0"/>
              <a:t>g(x) = -2x + 3</a:t>
            </a:r>
            <a:r>
              <a:rPr lang="en-US" sz="2700" dirty="0" smtClean="0"/>
              <a:t> when </a:t>
            </a:r>
            <a:r>
              <a:rPr lang="en-US" sz="2700" i="1" dirty="0" smtClean="0"/>
              <a:t>x</a:t>
            </a:r>
            <a:r>
              <a:rPr lang="en-US" sz="2700" dirty="0" smtClean="0"/>
              <a:t> = 4.</a:t>
            </a:r>
          </a:p>
          <a:p>
            <a:endParaRPr lang="en-US" sz="2700" dirty="0" smtClean="0"/>
          </a:p>
          <a:p>
            <a:r>
              <a:rPr lang="en-US" sz="2700" b="1" dirty="0" smtClean="0"/>
              <a:t>Solution</a:t>
            </a:r>
            <a:endParaRPr lang="en-US" sz="2700" dirty="0" smtClean="0"/>
          </a:p>
          <a:p>
            <a:endParaRPr lang="en-US" sz="2700" i="1" dirty="0" smtClean="0"/>
          </a:p>
          <a:p>
            <a:pPr>
              <a:lnSpc>
                <a:spcPct val="150000"/>
              </a:lnSpc>
            </a:pPr>
            <a:r>
              <a:rPr lang="en-US" sz="2700" i="1" dirty="0" smtClean="0"/>
              <a:t>  g(x) = -2x + 3	</a:t>
            </a:r>
            <a:r>
              <a:rPr lang="en-US" sz="2700" b="1" i="1" dirty="0" smtClean="0"/>
              <a:t>Write original function.</a:t>
            </a:r>
            <a:endParaRPr lang="en-US" sz="2700" i="1" dirty="0" smtClean="0"/>
          </a:p>
          <a:p>
            <a:pPr>
              <a:lnSpc>
                <a:spcPct val="150000"/>
              </a:lnSpc>
            </a:pPr>
            <a:r>
              <a:rPr lang="en-US" sz="2700" i="1" dirty="0" smtClean="0"/>
              <a:t>g(</a:t>
            </a:r>
            <a:r>
              <a:rPr lang="en-US" sz="2700" i="1" u="sng" dirty="0" smtClean="0"/>
              <a:t> 4 </a:t>
            </a:r>
            <a:r>
              <a:rPr lang="en-US" sz="2700" i="1" dirty="0" smtClean="0"/>
              <a:t>) = -2(</a:t>
            </a:r>
            <a:r>
              <a:rPr lang="en-US" sz="2700" i="1" u="sng" dirty="0" smtClean="0"/>
              <a:t>4</a:t>
            </a:r>
            <a:r>
              <a:rPr lang="en-US" sz="2700" i="1" dirty="0" smtClean="0"/>
              <a:t>) + 3	</a:t>
            </a:r>
            <a:r>
              <a:rPr lang="en-US" sz="2700" b="1" dirty="0" smtClean="0"/>
              <a:t>Substitute </a:t>
            </a:r>
            <a:r>
              <a:rPr lang="en-US" sz="2700" b="1" u="sng" dirty="0" smtClean="0"/>
              <a:t> 4 </a:t>
            </a:r>
            <a:r>
              <a:rPr lang="en-US" sz="2700" b="1" dirty="0" smtClean="0"/>
              <a:t> for </a:t>
            </a:r>
            <a:r>
              <a:rPr lang="en-US" sz="2700" b="1" i="1" dirty="0" smtClean="0"/>
              <a:t>x</a:t>
            </a:r>
            <a:r>
              <a:rPr lang="en-US" sz="2700" b="1" dirty="0" smtClean="0"/>
              <a:t>.</a:t>
            </a:r>
            <a:endParaRPr lang="en-US" sz="2700" dirty="0" smtClean="0"/>
          </a:p>
          <a:p>
            <a:pPr>
              <a:lnSpc>
                <a:spcPct val="150000"/>
              </a:lnSpc>
            </a:pPr>
            <a:r>
              <a:rPr lang="en-US" sz="2700" i="1" dirty="0" smtClean="0"/>
              <a:t>         = </a:t>
            </a:r>
            <a:r>
              <a:rPr lang="en-US" sz="2700" i="1" u="sng" dirty="0" smtClean="0"/>
              <a:t> -5 </a:t>
            </a:r>
            <a:r>
              <a:rPr lang="en-US" sz="2700" i="1" dirty="0" smtClean="0"/>
              <a:t>		</a:t>
            </a:r>
            <a:r>
              <a:rPr lang="en-US" sz="2700" b="1" dirty="0" smtClean="0"/>
              <a:t>Simplify.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b="1" dirty="0" smtClean="0"/>
              <a:t>Answer</a:t>
            </a:r>
            <a:r>
              <a:rPr lang="en-US" sz="2700" dirty="0" smtClean="0"/>
              <a:t>  When </a:t>
            </a:r>
            <a:r>
              <a:rPr lang="en-US" sz="2700" i="1" dirty="0" smtClean="0"/>
              <a:t>x = 4, g(x) = </a:t>
            </a:r>
            <a:r>
              <a:rPr lang="en-US" sz="2700" u="sng" dirty="0" smtClean="0"/>
              <a:t> -5 </a:t>
            </a:r>
            <a:r>
              <a:rPr lang="en-US" sz="2700" dirty="0" smtClean="0"/>
              <a:t>.</a:t>
            </a:r>
            <a:endParaRPr lang="en-US" sz="2700" b="1" dirty="0"/>
          </a:p>
        </p:txBody>
      </p:sp>
    </p:spTree>
  </p:cSld>
  <p:clrMapOvr>
    <a:masterClrMapping/>
  </p:clrMapOvr>
  <p:transition spd="slow">
    <p:cover dir="rd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412</TotalTime>
  <Words>426</Words>
  <Application>Microsoft Office PowerPoint</Application>
  <PresentationFormat>On-screen Show (4:3)</PresentationFormat>
  <Paragraphs>162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4.8 Functions and Relations p. 97 - 100</vt:lpstr>
      <vt:lpstr>  p. 97    VOCABULARY</vt:lpstr>
      <vt:lpstr>p. 97    VOCABULARY</vt:lpstr>
      <vt:lpstr>p. 97 Example 1    Identify Functions</vt:lpstr>
      <vt:lpstr>p. 98 VERTICAL LINE TEST FOR FUNCTIONS</vt:lpstr>
      <vt:lpstr>a.   No  vertical line can e drawn to intersect the graph more than once.  The graph  represents y as a function of x.  b.   A  vertical line can be drawn to intersect the graph more than once.  The graph  does not represent y as a function of x.</vt:lpstr>
      <vt:lpstr> Checkpoint  Decide whether the relation  is a function.  If it is a function, give  the domain and the range. p. 99</vt:lpstr>
      <vt:lpstr>    Checkpoint  Use the vertical  line  test to determine whether the graph represents a function. p. 99</vt:lpstr>
      <vt:lpstr>p. 99:  Example 3</vt:lpstr>
      <vt:lpstr>    p. 100:  Example 4</vt:lpstr>
      <vt:lpstr> Checkpoint  Evaluate the function for  the given value of the variable.</vt:lpstr>
      <vt:lpstr> Graph the linear function.</vt:lpstr>
    </vt:vector>
  </TitlesOfParts>
  <Company>ESASD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4.8 Functions and Relations p. 97 - 100</dc:title>
  <dc:creator>teacher</dc:creator>
  <cp:lastModifiedBy>teacher</cp:lastModifiedBy>
  <cp:revision>31</cp:revision>
  <dcterms:created xsi:type="dcterms:W3CDTF">2010-12-08T19:38:19Z</dcterms:created>
  <dcterms:modified xsi:type="dcterms:W3CDTF">2011-01-03T14:39:43Z</dcterms:modified>
</cp:coreProperties>
</file>