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4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134" d="100"/>
          <a:sy n="134" d="100"/>
        </p:scale>
        <p:origin x="-28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2/8/2013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 dir="in"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zoom dir="in"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2/8/2013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>
    <p:zoom dir="in"/>
    <p:sndAc>
      <p:stSnd>
        <p:snd r:embed="rId11" name="wind.wav"/>
      </p:stSnd>
    </p:sndAc>
  </p:transition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gif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7.6 Systems of Linear Inequalities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>
            <a:extLst/>
          </a:lstStyle>
          <a:p>
            <a:r>
              <a:rPr lang="en-US" dirty="0" smtClean="0"/>
              <a:t>p. 156-158</a:t>
            </a:r>
          </a:p>
          <a:p>
            <a:r>
              <a:rPr lang="en-US" dirty="0" smtClean="0"/>
              <a:t>Students will graph a system of linear </a:t>
            </a:r>
            <a:r>
              <a:rPr lang="en-US" dirty="0" err="1" smtClean="0"/>
              <a:t>inequlities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zoom dir="in"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dirty="0" smtClean="0"/>
              <a:t>p. 156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581400" cy="1066799"/>
          </a:xfrm>
        </p:spPr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r>
              <a:rPr lang="en-US" altLang="x-none" b="1" dirty="0" smtClean="0">
                <a:solidFill>
                  <a:srgbClr val="C00000"/>
                </a:solidFill>
              </a:rPr>
              <a:t>System of linear inequalities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343150"/>
            <a:ext cx="3429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2 or more linear inequalities in the same variables form a system of linear inequalities.  Also called system of inequalities.</a:t>
            </a: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>
          <a:xfrm>
            <a:off x="4800600" y="1352550"/>
            <a:ext cx="3581400" cy="106679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altLang="x-none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 of a system of linear inequalities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2419350"/>
            <a:ext cx="342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An ordered pair that is a solution of each inequality in the system.</a:t>
            </a: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 build="p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118110"/>
            <a:ext cx="8763000" cy="100584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Graphing a system of linear inequalities</a:t>
            </a:r>
            <a:endParaRPr lang="en-US" dirty="0"/>
          </a:p>
        </p:txBody>
      </p:sp>
      <p:pic>
        <p:nvPicPr>
          <p:cNvPr id="5" name="j0314068.jpg"/>
          <p:cNvPicPr>
            <a:picLocks noGrp="1" noChangeAspect="1"/>
          </p:cNvPicPr>
          <p:nvPr>
            <p:ph sz="quarter" idx="14"/>
          </p:nvPr>
        </p:nvPicPr>
        <p:blipFill>
          <a:blip r:embed="rId4" cstate="print"/>
          <a:stretch>
            <a:fillRect/>
          </a:stretch>
        </p:blipFill>
        <p:spPr>
          <a:xfrm>
            <a:off x="4844901" y="1665325"/>
            <a:ext cx="3886200" cy="3268625"/>
          </a:xfrm>
        </p:spPr>
      </p:pic>
      <p:sp>
        <p:nvSpPr>
          <p:cNvPr id="6" name="TextBox 5"/>
          <p:cNvSpPr txBox="1"/>
          <p:nvPr/>
        </p:nvSpPr>
        <p:spPr>
          <a:xfrm>
            <a:off x="-76200" y="13335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p. 156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76200" y="1352550"/>
            <a:ext cx="9144000" cy="3790950"/>
          </a:xfrm>
        </p:spPr>
        <p:txBody>
          <a:bodyPr anchor="ctr">
            <a:normAutofit/>
          </a:bodyPr>
          <a:lstStyle>
            <a:extLst/>
          </a:lstStyle>
          <a:p>
            <a:pPr marL="274320" lvl="1"/>
            <a:r>
              <a:rPr lang="en-US" altLang="x-none" b="1" dirty="0" smtClean="0">
                <a:solidFill>
                  <a:srgbClr val="C00000"/>
                </a:solidFill>
              </a:rPr>
              <a:t>Step 1  </a:t>
            </a:r>
            <a:r>
              <a:rPr lang="en-US" altLang="x-none" u="sng" dirty="0" smtClean="0">
                <a:solidFill>
                  <a:srgbClr val="002060"/>
                </a:solidFill>
              </a:rPr>
              <a:t>		</a:t>
            </a:r>
            <a:r>
              <a:rPr lang="en-US" altLang="x-none" dirty="0" smtClean="0">
                <a:solidFill>
                  <a:srgbClr val="002060"/>
                </a:solidFill>
              </a:rPr>
              <a:t> the boundary lines of each inequality.  Use a </a:t>
            </a:r>
            <a:r>
              <a:rPr lang="en-US" altLang="x-none" u="sng" dirty="0" smtClean="0">
                <a:solidFill>
                  <a:srgbClr val="002060"/>
                </a:solidFill>
              </a:rPr>
              <a:t>	 	  </a:t>
            </a:r>
            <a:r>
              <a:rPr lang="en-US" altLang="x-none" dirty="0" smtClean="0">
                <a:solidFill>
                  <a:srgbClr val="002060"/>
                </a:solidFill>
              </a:rPr>
              <a:t> line if the inequality is &lt; or &gt; and a 	</a:t>
            </a:r>
            <a:r>
              <a:rPr lang="en-US" altLang="x-none" u="sng" dirty="0" smtClean="0">
                <a:solidFill>
                  <a:srgbClr val="002060"/>
                </a:solidFill>
              </a:rPr>
              <a:t>	</a:t>
            </a:r>
            <a:r>
              <a:rPr lang="en-US" altLang="x-none" u="sng" dirty="0" smtClean="0">
                <a:solidFill>
                  <a:srgbClr val="002060"/>
                </a:solidFill>
              </a:rPr>
              <a:t> </a:t>
            </a:r>
            <a:r>
              <a:rPr lang="en-US" altLang="x-none" u="sng" dirty="0" smtClean="0">
                <a:solidFill>
                  <a:srgbClr val="002060"/>
                </a:solidFill>
              </a:rPr>
              <a:t>     </a:t>
            </a:r>
            <a:r>
              <a:rPr lang="en-US" altLang="x-none" dirty="0" smtClean="0">
                <a:solidFill>
                  <a:srgbClr val="002060"/>
                </a:solidFill>
              </a:rPr>
              <a:t> line </a:t>
            </a:r>
            <a:r>
              <a:rPr lang="en-US" altLang="x-none" dirty="0" smtClean="0">
                <a:solidFill>
                  <a:srgbClr val="002060"/>
                </a:solidFill>
              </a:rPr>
              <a:t>if the inequality is </a:t>
            </a:r>
            <a:r>
              <a:rPr lang="en-US" altLang="x-none" u="sng" dirty="0" smtClean="0">
                <a:solidFill>
                  <a:srgbClr val="002060"/>
                </a:solidFill>
              </a:rPr>
              <a:t>&lt;</a:t>
            </a:r>
            <a:r>
              <a:rPr lang="en-US" altLang="x-none" dirty="0" smtClean="0">
                <a:solidFill>
                  <a:srgbClr val="002060"/>
                </a:solidFill>
              </a:rPr>
              <a:t> or </a:t>
            </a:r>
            <a:r>
              <a:rPr lang="en-US" altLang="x-none" u="sng" dirty="0" smtClean="0">
                <a:solidFill>
                  <a:srgbClr val="002060"/>
                </a:solidFill>
              </a:rPr>
              <a:t>&gt;</a:t>
            </a:r>
            <a:r>
              <a:rPr lang="en-US" altLang="x-none" dirty="0" smtClean="0">
                <a:solidFill>
                  <a:srgbClr val="002060"/>
                </a:solidFill>
              </a:rPr>
              <a:t>.  </a:t>
            </a:r>
            <a:endParaRPr lang="en-US" dirty="0">
              <a:solidFill>
                <a:srgbClr val="002060"/>
              </a:solidFill>
            </a:endParaRPr>
          </a:p>
          <a:p>
            <a:pPr marL="274320" lvl="1"/>
            <a:r>
              <a:rPr lang="en-US" b="1" dirty="0" smtClean="0">
                <a:solidFill>
                  <a:srgbClr val="C00000"/>
                </a:solidFill>
              </a:rPr>
              <a:t>Step 2 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 the appropriate half-plane for each inequality.</a:t>
            </a:r>
          </a:p>
          <a:p>
            <a:pPr marL="274320" lvl="1"/>
            <a:r>
              <a:rPr lang="en-US" b="1" dirty="0" smtClean="0">
                <a:solidFill>
                  <a:srgbClr val="C00000"/>
                </a:solidFill>
              </a:rPr>
              <a:t>Step 3  </a:t>
            </a:r>
            <a:r>
              <a:rPr lang="en-US" u="sng" dirty="0" smtClean="0">
                <a:solidFill>
                  <a:srgbClr val="002060"/>
                </a:solidFill>
              </a:rPr>
              <a:t>		  </a:t>
            </a:r>
            <a:r>
              <a:rPr lang="en-US" dirty="0" smtClean="0">
                <a:solidFill>
                  <a:srgbClr val="002060"/>
                </a:solidFill>
              </a:rPr>
              <a:t> the solution of the system of inequalities as the intersection of the half-planes from Step 2.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163600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Graph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024096"/>
            <a:ext cx="1676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dashed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426438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solid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2910144"/>
            <a:ext cx="152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Shade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3769608"/>
            <a:ext cx="1752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Identify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76200"/>
            <a:ext cx="8686800" cy="1047750"/>
          </a:xfrm>
        </p:spPr>
        <p:txBody>
          <a:bodyPr anchor="b">
            <a:normAutofit/>
          </a:bodyPr>
          <a:lstStyle>
            <a:extLst/>
          </a:lstStyle>
          <a:p>
            <a:r>
              <a:rPr lang="en-US" sz="3000" dirty="0" smtClean="0">
                <a:solidFill>
                  <a:srgbClr val="FF0000"/>
                </a:solidFill>
              </a:rPr>
              <a:t>p. 157</a:t>
            </a:r>
            <a:r>
              <a:rPr lang="en-US" sz="3000" dirty="0" smtClean="0"/>
              <a:t>:  Example 1</a:t>
            </a:r>
            <a:br>
              <a:rPr lang="en-US" sz="3000" dirty="0" smtClean="0"/>
            </a:br>
            <a:r>
              <a:rPr lang="en-US" sz="3000" dirty="0" smtClean="0"/>
              <a:t>Graph a system of Two Linear Inequalities</a:t>
            </a:r>
            <a:endParaRPr lang="en-US" sz="3000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6200" y="2647950"/>
            <a:ext cx="4876800" cy="2438400"/>
          </a:xfrm>
        </p:spPr>
        <p:txBody>
          <a:bodyPr>
            <a:normAutofit/>
          </a:bodyPr>
          <a:lstStyle>
            <a:extLst/>
          </a:lstStyle>
          <a:p>
            <a:r>
              <a:rPr lang="en-US" b="1" dirty="0" smtClean="0"/>
              <a:t>S</a:t>
            </a:r>
            <a:r>
              <a:rPr lang="en-US" b="1" dirty="0" smtClean="0"/>
              <a:t>olution</a:t>
            </a:r>
          </a:p>
          <a:p>
            <a:r>
              <a:rPr lang="en-US" b="1" dirty="0" smtClean="0"/>
              <a:t>Graph both inequalities in the same coordinate plane.  </a:t>
            </a:r>
            <a:r>
              <a:rPr lang="en-US" b="1" dirty="0" smtClean="0"/>
              <a:t>T</a:t>
            </a:r>
            <a:r>
              <a:rPr lang="en-US" b="1" dirty="0" smtClean="0"/>
              <a:t>he graph of the system is the </a:t>
            </a:r>
            <a:r>
              <a:rPr lang="en-US" b="1" dirty="0" smtClean="0">
                <a:solidFill>
                  <a:srgbClr val="FFFF00"/>
                </a:solidFill>
              </a:rPr>
              <a:t>overlap</a:t>
            </a:r>
            <a:r>
              <a:rPr lang="en-US" b="1" dirty="0" smtClean="0"/>
              <a:t>, or </a:t>
            </a:r>
            <a:r>
              <a:rPr lang="en-US" b="1" u="sng" dirty="0" smtClean="0"/>
              <a:t>	</a:t>
            </a:r>
            <a:r>
              <a:rPr lang="en-US" b="1" u="sng" dirty="0" smtClean="0"/>
              <a:t> </a:t>
            </a:r>
            <a:r>
              <a:rPr lang="en-US" b="1" u="sng" dirty="0" smtClean="0"/>
              <a:t>            </a:t>
            </a:r>
            <a:r>
              <a:rPr lang="en-US" b="1" dirty="0" smtClean="0"/>
              <a:t>, of the two half-planes.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352550"/>
            <a:ext cx="487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Graph the system of linear inequalities.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80975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y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 – x </a:t>
            </a:r>
            <a:r>
              <a:rPr lang="en-US" sz="2000" i="1" u="sng" dirty="0" smtClean="0">
                <a:solidFill>
                  <a:schemeClr val="bg2">
                    <a:lumMod val="25000"/>
                  </a:schemeClr>
                </a:solidFill>
              </a:rPr>
              <a:t>&gt;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 -1		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Inequality 1</a:t>
            </a:r>
            <a:endParaRPr lang="en-US" sz="20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3">
                    <a:lumMod val="75000"/>
                  </a:schemeClr>
                </a:solidFill>
              </a:rPr>
              <a:t>x + </a:t>
            </a:r>
            <a:r>
              <a:rPr lang="en-US" sz="2000" i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2000" i="1" dirty="0" smtClean="0">
                <a:solidFill>
                  <a:schemeClr val="accent3">
                    <a:lumMod val="75000"/>
                  </a:schemeClr>
                </a:solidFill>
              </a:rPr>
              <a:t>y &lt; 1		</a:t>
            </a:r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</a:rPr>
              <a:t>Inequality 2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5" name="Content Placeholder 14" descr="10x10.gif"/>
          <p:cNvPicPr>
            <a:picLocks noGrp="1" noChangeAspect="1"/>
          </p:cNvPicPr>
          <p:nvPr>
            <p:ph sz="quarter" idx="13"/>
          </p:nvPr>
        </p:nvPicPr>
        <p:blipFill>
          <a:blip r:embed="rId5" cstate="print"/>
          <a:stretch>
            <a:fillRect/>
          </a:stretch>
        </p:blipFill>
        <p:spPr>
          <a:xfrm>
            <a:off x="5257800" y="1352550"/>
            <a:ext cx="3810000" cy="3810000"/>
          </a:xfrm>
        </p:spPr>
      </p:pic>
      <p:sp>
        <p:nvSpPr>
          <p:cNvPr id="16" name="Oval 15"/>
          <p:cNvSpPr/>
          <p:nvPr/>
        </p:nvSpPr>
        <p:spPr>
          <a:xfrm>
            <a:off x="7143304" y="339577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295704" y="32362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52001" y="310515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638800" y="2038350"/>
            <a:ext cx="3048000" cy="2743200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148624" y="3163983"/>
            <a:ext cx="45719" cy="4571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442784" y="3321703"/>
            <a:ext cx="45719" cy="45719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638800" y="2419351"/>
            <a:ext cx="3048000" cy="1523999"/>
          </a:xfrm>
          <a:prstGeom prst="straightConnector1">
            <a:avLst/>
          </a:prstGeom>
          <a:ln w="28575">
            <a:solidFill>
              <a:schemeClr val="accent3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895600" y="37147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FF00"/>
                </a:solidFill>
              </a:rPr>
              <a:t>intersection</a:t>
            </a:r>
            <a:endParaRPr lang="en-US" sz="25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4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inkTgt spid="_x0000_s10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inkTgt spid="_x0000_s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inkTgt spid="_x0000_s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inkTgt spid="_x0000_s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inkTgt spid="_x0000_s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inkTgt spid="_x0000_s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inkTgt spid="_x0000_s1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inkTgt spid="_x0000_s1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inkTgt spid="_x0000_s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inkTgt spid="_x0000_s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inkTgt spid="_x0000_s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inkTgt spid="_x0000_s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inkTgt spid="_x0000_s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inkTgt spid="_x0000_s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2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2" grpId="0" animBg="1"/>
      <p:bldP spid="23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133350"/>
            <a:ext cx="8153400" cy="100584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2500" dirty="0" smtClean="0">
                <a:solidFill>
                  <a:srgbClr val="FF0000"/>
                </a:solidFill>
              </a:rPr>
              <a:t>p. 157</a:t>
            </a:r>
            <a:r>
              <a:rPr lang="en-US" sz="2500" dirty="0" smtClean="0"/>
              <a:t>:  Example </a:t>
            </a:r>
            <a:r>
              <a:rPr lang="en-US" sz="2500" dirty="0" smtClean="0"/>
              <a:t>2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500" dirty="0" smtClean="0"/>
              <a:t>Graph a system of Three Linear Inequalities</a:t>
            </a:r>
            <a:endParaRPr lang="en-US" sz="3500" dirty="0"/>
          </a:p>
        </p:txBody>
      </p:sp>
      <p:sp>
        <p:nvSpPr>
          <p:cNvPr id="8" name="Rectangle 7"/>
          <p:cNvSpPr/>
          <p:nvPr/>
        </p:nvSpPr>
        <p:spPr>
          <a:xfrm>
            <a:off x="0" y="2504899"/>
            <a:ext cx="4953000" cy="26576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82880" tIns="182880" rIns="182880" bIns="91440" rtlCol="0" anchor="ctr">
            <a:spAutoFit/>
          </a:bodyPr>
          <a:lstStyle>
            <a:extLst/>
          </a:lstStyle>
          <a:p>
            <a:pPr>
              <a:lnSpc>
                <a:spcPct val="85000"/>
              </a:lnSpc>
            </a:pPr>
            <a:r>
              <a:rPr lang="en-US" altLang="x-none" sz="1400" b="1" dirty="0" smtClean="0">
                <a:solidFill>
                  <a:schemeClr val="bg1"/>
                </a:solidFill>
              </a:rPr>
              <a:t>Solution</a:t>
            </a:r>
          </a:p>
          <a:p>
            <a:pPr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The graph of </a:t>
            </a:r>
            <a:r>
              <a:rPr lang="en-US" sz="1400" i="1" dirty="0" smtClean="0">
                <a:solidFill>
                  <a:srgbClr val="FFFF00"/>
                </a:solidFill>
              </a:rPr>
              <a:t>y </a:t>
            </a:r>
            <a:r>
              <a:rPr lang="en-US" sz="1400" i="1" u="sng" dirty="0" smtClean="0">
                <a:solidFill>
                  <a:srgbClr val="FFFF00"/>
                </a:solidFill>
              </a:rPr>
              <a:t>&gt;</a:t>
            </a:r>
            <a:r>
              <a:rPr lang="en-US" sz="1400" i="1" dirty="0" smtClean="0">
                <a:solidFill>
                  <a:srgbClr val="FFFF00"/>
                </a:solidFill>
              </a:rPr>
              <a:t> -3</a:t>
            </a:r>
            <a:r>
              <a:rPr lang="en-US" sz="1400" dirty="0" smtClean="0">
                <a:solidFill>
                  <a:schemeClr val="bg1"/>
                </a:solidFill>
              </a:rPr>
              <a:t> is the half-plane </a:t>
            </a:r>
            <a:r>
              <a:rPr lang="en-US" sz="1400" u="sng" dirty="0" smtClean="0">
                <a:solidFill>
                  <a:schemeClr val="bg1"/>
                </a:solidFill>
              </a:rPr>
              <a:t> </a:t>
            </a:r>
            <a:r>
              <a:rPr lang="en-US" sz="1400" u="sng" dirty="0" smtClean="0">
                <a:solidFill>
                  <a:schemeClr val="bg1"/>
                </a:solidFill>
              </a:rPr>
              <a:t>       </a:t>
            </a:r>
            <a:r>
              <a:rPr lang="en-US" sz="1400" dirty="0" smtClean="0">
                <a:solidFill>
                  <a:schemeClr val="bg1"/>
                </a:solidFill>
              </a:rPr>
              <a:t> and </a:t>
            </a:r>
            <a:r>
              <a:rPr lang="en-US" sz="1400" u="sng" dirty="0" smtClean="0">
                <a:solidFill>
                  <a:schemeClr val="bg1"/>
                </a:solidFill>
              </a:rPr>
              <a:t>		</a:t>
            </a:r>
            <a:r>
              <a:rPr lang="en-US" sz="1400" dirty="0" smtClean="0">
                <a:solidFill>
                  <a:schemeClr val="bg1"/>
                </a:solidFill>
              </a:rPr>
              <a:t> the </a:t>
            </a:r>
            <a:r>
              <a:rPr lang="en-US" sz="1400" u="sng" dirty="0" smtClean="0">
                <a:solidFill>
                  <a:schemeClr val="bg1"/>
                </a:solidFill>
              </a:rPr>
              <a:t>	</a:t>
            </a:r>
            <a:r>
              <a:rPr lang="en-US" sz="1400" dirty="0" smtClean="0">
                <a:solidFill>
                  <a:schemeClr val="bg1"/>
                </a:solidFill>
              </a:rPr>
              <a:t> line </a:t>
            </a:r>
            <a:r>
              <a:rPr lang="en-US" sz="1400" u="sng" dirty="0" smtClean="0">
                <a:solidFill>
                  <a:schemeClr val="bg1"/>
                </a:solidFill>
              </a:rPr>
              <a:t>	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85000"/>
              </a:lnSpc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The graph of </a:t>
            </a:r>
            <a:r>
              <a:rPr lang="en-US" sz="1400" i="1" dirty="0" smtClean="0">
                <a:solidFill>
                  <a:srgbClr val="FFFF00"/>
                </a:solidFill>
              </a:rPr>
              <a:t>x &lt; 2</a:t>
            </a:r>
            <a:r>
              <a:rPr lang="en-US" sz="1400" dirty="0" smtClean="0">
                <a:solidFill>
                  <a:schemeClr val="bg1"/>
                </a:solidFill>
              </a:rPr>
              <a:t> is the half plane to the </a:t>
            </a:r>
            <a:r>
              <a:rPr lang="en-US" sz="1400" u="sng" dirty="0" smtClean="0">
                <a:solidFill>
                  <a:schemeClr val="bg1"/>
                </a:solidFill>
              </a:rPr>
              <a:t>	        </a:t>
            </a:r>
            <a:r>
              <a:rPr lang="en-US" sz="1400" dirty="0" smtClean="0">
                <a:solidFill>
                  <a:schemeClr val="bg1"/>
                </a:solidFill>
              </a:rPr>
              <a:t> of the </a:t>
            </a:r>
            <a:r>
              <a:rPr lang="en-US" sz="1400" u="sng" dirty="0" smtClean="0">
                <a:solidFill>
                  <a:schemeClr val="bg1"/>
                </a:solidFill>
              </a:rPr>
              <a:t>	</a:t>
            </a:r>
            <a:r>
              <a:rPr lang="en-US" sz="1400" u="sng" dirty="0" smtClean="0">
                <a:solidFill>
                  <a:schemeClr val="bg1"/>
                </a:solidFill>
              </a:rPr>
              <a:t> </a:t>
            </a:r>
            <a:r>
              <a:rPr lang="en-US" sz="1400" u="sng" dirty="0" smtClean="0">
                <a:solidFill>
                  <a:schemeClr val="bg1"/>
                </a:solidFill>
              </a:rPr>
              <a:t>             </a:t>
            </a:r>
            <a:r>
              <a:rPr lang="en-US" sz="1400" dirty="0" smtClean="0">
                <a:solidFill>
                  <a:schemeClr val="bg1"/>
                </a:solidFill>
              </a:rPr>
              <a:t> line </a:t>
            </a:r>
            <a:r>
              <a:rPr lang="en-US" sz="1400" u="sng" dirty="0" smtClean="0">
                <a:solidFill>
                  <a:schemeClr val="bg1"/>
                </a:solidFill>
              </a:rPr>
              <a:t>	    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85000"/>
              </a:lnSpc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The graph of </a:t>
            </a:r>
            <a:r>
              <a:rPr lang="en-US" sz="1400" i="1" dirty="0" smtClean="0">
                <a:solidFill>
                  <a:srgbClr val="FFFF00"/>
                </a:solidFill>
              </a:rPr>
              <a:t>y &lt; x + 1 </a:t>
            </a:r>
            <a:r>
              <a:rPr lang="en-US" sz="1400" dirty="0" smtClean="0">
                <a:solidFill>
                  <a:schemeClr val="bg1"/>
                </a:solidFill>
              </a:rPr>
              <a:t>is the half-plane </a:t>
            </a:r>
            <a:r>
              <a:rPr lang="en-US" sz="1400" u="sng" dirty="0" smtClean="0">
                <a:solidFill>
                  <a:schemeClr val="bg1"/>
                </a:solidFill>
              </a:rPr>
              <a:t>	        </a:t>
            </a:r>
            <a:r>
              <a:rPr lang="en-US" sz="1400" dirty="0" smtClean="0">
                <a:solidFill>
                  <a:schemeClr val="bg1"/>
                </a:solidFill>
              </a:rPr>
              <a:t> the      </a:t>
            </a:r>
            <a:r>
              <a:rPr lang="en-US" sz="1400" u="sng" dirty="0" smtClean="0">
                <a:solidFill>
                  <a:schemeClr val="bg1"/>
                </a:solidFill>
              </a:rPr>
              <a:t>	</a:t>
            </a:r>
            <a:r>
              <a:rPr lang="en-US" sz="1400" dirty="0" smtClean="0">
                <a:solidFill>
                  <a:schemeClr val="bg1"/>
                </a:solidFill>
              </a:rPr>
              <a:t> line </a:t>
            </a:r>
            <a:r>
              <a:rPr lang="en-US" sz="1400" u="sng" dirty="0" smtClean="0">
                <a:solidFill>
                  <a:schemeClr val="bg1"/>
                </a:solidFill>
              </a:rPr>
              <a:t>	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85000"/>
              </a:lnSpc>
            </a:pPr>
            <a:endParaRPr lang="en-US" sz="1400" i="1" dirty="0" smtClean="0">
              <a:solidFill>
                <a:schemeClr val="bg1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400" i="1" dirty="0" smtClean="0">
                <a:solidFill>
                  <a:schemeClr val="bg1"/>
                </a:solidFill>
              </a:rPr>
              <a:t>Finally, the graph of the system is the </a:t>
            </a:r>
            <a:r>
              <a:rPr lang="en-US" sz="1400" i="1" u="sng" dirty="0" smtClean="0">
                <a:solidFill>
                  <a:schemeClr val="bg1"/>
                </a:solidFill>
              </a:rPr>
              <a:t>	</a:t>
            </a:r>
            <a:r>
              <a:rPr lang="en-US" sz="1400" i="1" u="sng" dirty="0" smtClean="0">
                <a:solidFill>
                  <a:schemeClr val="bg1"/>
                </a:solidFill>
              </a:rPr>
              <a:t> </a:t>
            </a:r>
            <a:r>
              <a:rPr lang="en-US" sz="1400" i="1" u="sng" dirty="0" smtClean="0">
                <a:solidFill>
                  <a:schemeClr val="bg1"/>
                </a:solidFill>
              </a:rPr>
              <a:t>  </a:t>
            </a:r>
            <a:r>
              <a:rPr lang="en-US" sz="1400" i="1" dirty="0" smtClean="0">
                <a:solidFill>
                  <a:schemeClr val="bg1"/>
                </a:solidFill>
              </a:rPr>
              <a:t>, or           </a:t>
            </a:r>
            <a:r>
              <a:rPr lang="en-US" sz="1400" i="1" u="sng" dirty="0" smtClean="0">
                <a:solidFill>
                  <a:schemeClr val="bg1"/>
                </a:solidFill>
              </a:rPr>
              <a:t>	             </a:t>
            </a:r>
            <a:r>
              <a:rPr lang="en-US" sz="1400" i="1" dirty="0" smtClean="0">
                <a:solidFill>
                  <a:schemeClr val="bg1"/>
                </a:solidFill>
              </a:rPr>
              <a:t>, of the three half-planes.</a:t>
            </a:r>
            <a:endParaRPr lang="en-US" sz="1400" i="1" dirty="0" smtClean="0">
              <a:solidFill>
                <a:srgbClr val="FFFF00"/>
              </a:solidFill>
            </a:endParaRPr>
          </a:p>
          <a:p>
            <a:pPr>
              <a:lnSpc>
                <a:spcPct val="85000"/>
              </a:lnSpc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3"/>
          </p:nvPr>
        </p:nvSpPr>
        <p:spPr>
          <a:xfrm>
            <a:off x="0" y="1200150"/>
            <a:ext cx="4800600" cy="1600199"/>
          </a:xfrm>
        </p:spPr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r>
              <a:rPr lang="en-US" altLang="x-none" sz="2000" dirty="0" smtClean="0">
                <a:solidFill>
                  <a:srgbClr val="FF0000"/>
                </a:solidFill>
              </a:rPr>
              <a:t>Graph the system of  linear inequalities.</a:t>
            </a:r>
          </a:p>
          <a:p>
            <a:pPr marL="0" indent="0">
              <a:buNone/>
            </a:pPr>
            <a:r>
              <a:rPr lang="en-US" altLang="x-none" sz="1600" i="1" dirty="0" smtClean="0"/>
              <a:t>y</a:t>
            </a:r>
            <a:r>
              <a:rPr lang="en-US" altLang="x-none" sz="1600" i="1" dirty="0" smtClean="0"/>
              <a:t> </a:t>
            </a:r>
            <a:r>
              <a:rPr lang="en-US" altLang="x-none" sz="1600" i="1" u="sng" dirty="0" smtClean="0"/>
              <a:t>&gt;</a:t>
            </a:r>
            <a:r>
              <a:rPr lang="en-US" altLang="x-none" sz="1600" i="1" dirty="0" smtClean="0"/>
              <a:t> -3		</a:t>
            </a:r>
            <a:r>
              <a:rPr lang="en-US" altLang="x-none" sz="1600" b="1" i="1" dirty="0" smtClean="0"/>
              <a:t>Inequality 1</a:t>
            </a:r>
            <a:endParaRPr lang="en-US" altLang="x-none" sz="1600" i="1" dirty="0" smtClean="0"/>
          </a:p>
          <a:p>
            <a:pPr marL="0" indent="0">
              <a:buNone/>
            </a:pPr>
            <a:r>
              <a:rPr lang="en-US" altLang="x-none" sz="1600" i="1" dirty="0" smtClean="0"/>
              <a:t>x</a:t>
            </a:r>
            <a:r>
              <a:rPr lang="en-US" altLang="x-none" sz="1600" i="1" dirty="0" smtClean="0"/>
              <a:t> &lt; 2		</a:t>
            </a:r>
            <a:r>
              <a:rPr lang="en-US" altLang="x-none" sz="1600" b="1" i="1" dirty="0" smtClean="0"/>
              <a:t>Inequality 2</a:t>
            </a:r>
            <a:endParaRPr lang="en-US" altLang="x-none" sz="1600" i="1" dirty="0" smtClean="0"/>
          </a:p>
          <a:p>
            <a:pPr marL="0" indent="0">
              <a:buNone/>
            </a:pPr>
            <a:r>
              <a:rPr lang="en-US" altLang="x-none" sz="1600" i="1" dirty="0" smtClean="0"/>
              <a:t>y</a:t>
            </a:r>
            <a:r>
              <a:rPr lang="en-US" altLang="x-none" sz="1600" i="1" dirty="0" smtClean="0"/>
              <a:t> &lt; x + 1		</a:t>
            </a:r>
            <a:r>
              <a:rPr lang="en-US" altLang="x-none" sz="1600" b="1" i="1" dirty="0" smtClean="0"/>
              <a:t>Inequality 3</a:t>
            </a:r>
            <a:endParaRPr lang="en-US" altLang="x-none" sz="1600" i="1" dirty="0" smtClean="0"/>
          </a:p>
          <a:p>
            <a:pPr marL="0" indent="0">
              <a:buNone/>
            </a:pPr>
            <a:endParaRPr lang="en-US" altLang="x-none" sz="2600" dirty="0" smtClean="0">
              <a:solidFill>
                <a:srgbClr val="FF0000"/>
              </a:solidFill>
            </a:endParaRPr>
          </a:p>
        </p:txBody>
      </p:sp>
      <p:pic>
        <p:nvPicPr>
          <p:cNvPr id="5" name="Content Placeholder 14" descr="10x10.gif"/>
          <p:cNvPicPr>
            <a:picLocks noGrp="1" noChangeAspect="1"/>
          </p:cNvPicPr>
          <p:nvPr>
            <p:ph sz="quarter" idx="13"/>
          </p:nvPr>
        </p:nvPicPr>
        <p:blipFill>
          <a:blip r:embed="rId5" cstate="print"/>
          <a:stretch>
            <a:fillRect/>
          </a:stretch>
        </p:blipFill>
        <p:spPr>
          <a:xfrm>
            <a:off x="5146160" y="1338374"/>
            <a:ext cx="3810000" cy="3810000"/>
          </a:xfrm>
        </p:spPr>
      </p:pic>
      <p:sp>
        <p:nvSpPr>
          <p:cNvPr id="7" name="Oval 6"/>
          <p:cNvSpPr/>
          <p:nvPr/>
        </p:nvSpPr>
        <p:spPr>
          <a:xfrm>
            <a:off x="7010400" y="3693486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486400" y="3714750"/>
            <a:ext cx="31242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322288" y="3222110"/>
            <a:ext cx="76200" cy="4571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357728" y="1657350"/>
            <a:ext cx="0" cy="31242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017488" y="3076798"/>
            <a:ext cx="76200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9888" y="2924398"/>
            <a:ext cx="76200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410200" y="1733550"/>
            <a:ext cx="3200400" cy="2819400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71800" y="27358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on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3800" y="27358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above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295275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solid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59192" y="291731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y</a:t>
            </a:r>
            <a:r>
              <a:rPr lang="en-US" i="1" dirty="0" smtClean="0">
                <a:solidFill>
                  <a:srgbClr val="92D050"/>
                </a:solidFill>
              </a:rPr>
              <a:t> </a:t>
            </a:r>
            <a:r>
              <a:rPr lang="en-US" i="1" dirty="0" smtClean="0">
                <a:solidFill>
                  <a:srgbClr val="92D050"/>
                </a:solidFill>
              </a:rPr>
              <a:t>=</a:t>
            </a:r>
            <a:r>
              <a:rPr lang="en-US" i="1" dirty="0" smtClean="0">
                <a:solidFill>
                  <a:srgbClr val="92D050"/>
                </a:solidFill>
              </a:rPr>
              <a:t> -3</a:t>
            </a:r>
            <a:endParaRPr lang="en-US" i="1" dirty="0">
              <a:solidFill>
                <a:srgbClr val="92D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81400" y="3216790"/>
            <a:ext cx="533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C24CE"/>
                </a:solidFill>
              </a:rPr>
              <a:t>left</a:t>
            </a:r>
            <a:endParaRPr lang="en-US" dirty="0">
              <a:solidFill>
                <a:srgbClr val="FC24C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920" y="3600602"/>
            <a:ext cx="14478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C24CE"/>
                </a:solidFill>
              </a:rPr>
              <a:t>dashed</a:t>
            </a:r>
            <a:endParaRPr lang="en-US" dirty="0">
              <a:solidFill>
                <a:srgbClr val="FC24C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0" y="3574018"/>
            <a:ext cx="762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C24CE"/>
                </a:solidFill>
              </a:rPr>
              <a:t>y</a:t>
            </a:r>
            <a:r>
              <a:rPr lang="en-US" i="1" dirty="0" smtClean="0">
                <a:solidFill>
                  <a:srgbClr val="FC24CE"/>
                </a:solidFill>
              </a:rPr>
              <a:t> = 2</a:t>
            </a:r>
            <a:endParaRPr lang="en-US" i="1" dirty="0">
              <a:solidFill>
                <a:srgbClr val="FC24C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52800" y="3802618"/>
            <a:ext cx="838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below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" y="4109926"/>
            <a:ext cx="99592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dashed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02736" y="4141090"/>
            <a:ext cx="10668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y = x + 1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24200" y="44005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overlap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8600" y="456461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intersection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4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0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5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6" grpId="0" animBg="1"/>
      <p:bldP spid="17" grpId="0" animBg="1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118110"/>
            <a:ext cx="8763000" cy="100584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sz="2500" dirty="0" smtClean="0">
                <a:solidFill>
                  <a:srgbClr val="FF0000"/>
                </a:solidFill>
              </a:rPr>
              <a:t>p. 157</a:t>
            </a:r>
            <a:r>
              <a:rPr lang="en-US" sz="3000" dirty="0" smtClean="0"/>
              <a:t>:  </a:t>
            </a:r>
            <a:r>
              <a:rPr lang="en-US" sz="3000" dirty="0" smtClean="0"/>
              <a:t>Example </a:t>
            </a:r>
            <a:r>
              <a:rPr lang="en-US" sz="3000" dirty="0" smtClean="0"/>
              <a:t>3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4000" dirty="0" smtClean="0"/>
              <a:t>Write a System of Linear Inequalities</a:t>
            </a:r>
            <a:endParaRPr lang="en-US" sz="4000" dirty="0"/>
          </a:p>
        </p:txBody>
      </p:sp>
      <p:pic>
        <p:nvPicPr>
          <p:cNvPr id="5" name="Rectangl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1428750"/>
            <a:ext cx="3352800" cy="33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>
            <a:spLocks noGrp="1"/>
          </p:cNvSpPr>
          <p:nvPr>
            <p:ph sz="quarter" idx="14"/>
          </p:nvPr>
        </p:nvSpPr>
        <p:spPr>
          <a:xfrm>
            <a:off x="0" y="1352550"/>
            <a:ext cx="5867400" cy="3657600"/>
          </a:xfrm>
        </p:spPr>
        <p:txBody>
          <a:bodyPr>
            <a:normAutofit fontScale="25000" lnSpcReduction="20000"/>
          </a:bodyPr>
          <a:lstStyle>
            <a:extLst/>
          </a:lstStyle>
          <a:p>
            <a:pPr marL="274320" lvl="1">
              <a:buNone/>
            </a:pPr>
            <a:r>
              <a:rPr lang="en-US" altLang="x-none" sz="5600" dirty="0" smtClean="0">
                <a:solidFill>
                  <a:srgbClr val="FF0000"/>
                </a:solidFill>
              </a:rPr>
              <a:t>Write a system of inequalities that defines the shaded region at the right.</a:t>
            </a:r>
          </a:p>
          <a:p>
            <a:pPr marL="274320" lvl="1">
              <a:buNone/>
            </a:pPr>
            <a:endParaRPr lang="en-US" altLang="x-none" sz="5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lvl="1">
              <a:buNone/>
            </a:pPr>
            <a:r>
              <a:rPr lang="en-US" altLang="x-none" sz="5600" b="1" dirty="0" smtClean="0">
                <a:solidFill>
                  <a:schemeClr val="accent1">
                    <a:lumMod val="75000"/>
                  </a:schemeClr>
                </a:solidFill>
              </a:rPr>
              <a:t>Solution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74320" lvl="1">
              <a:buNone/>
            </a:pP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The graph of one inequality is the half-plane to the </a:t>
            </a:r>
            <a:r>
              <a:rPr lang="en-US" altLang="x-none" sz="5600" b="1" i="1" dirty="0" smtClean="0">
                <a:solidFill>
                  <a:srgbClr val="7030A0"/>
                </a:solidFill>
              </a:rPr>
              <a:t>left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n-US" altLang="x-none" sz="5600" u="sng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74320" lvl="1">
              <a:buNone/>
            </a:pPr>
            <a:endParaRPr lang="en-US" altLang="x-none" sz="5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lvl="1">
              <a:buNone/>
            </a:pP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The graph of the other inequality is the half-plane to the </a:t>
            </a:r>
            <a:r>
              <a:rPr lang="en-US" altLang="x-none" sz="5600" b="1" i="1" dirty="0" smtClean="0">
                <a:solidFill>
                  <a:srgbClr val="00B050"/>
                </a:solidFill>
              </a:rPr>
              <a:t>right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n-US" altLang="x-none" sz="5600" u="sng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74320" lvl="1">
              <a:buNone/>
            </a:pPr>
            <a:endParaRPr lang="en-US" altLang="x-none" sz="5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lvl="1">
              <a:buNone/>
            </a:pP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The shaded region of the graph is the vertical band that lies </a:t>
            </a:r>
            <a:r>
              <a:rPr lang="en-US" altLang="x-none" sz="5600" u="sng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 the two vertical lines, </a:t>
            </a:r>
            <a:r>
              <a:rPr lang="en-US" altLang="x-none" sz="5600" u="sng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altLang="x-none" sz="5600" u="sng" dirty="0" smtClean="0">
                <a:solidFill>
                  <a:schemeClr val="accent1">
                    <a:lumMod val="75000"/>
                  </a:schemeClr>
                </a:solidFill>
              </a:rPr>
              <a:t>	    </a:t>
            </a:r>
            <a:r>
              <a:rPr lang="en-US" altLang="x-none" sz="5600" dirty="0" smtClean="0">
                <a:solidFill>
                  <a:schemeClr val="accent1">
                    <a:lumMod val="75000"/>
                  </a:schemeClr>
                </a:solidFill>
              </a:rPr>
              <a:t>, but not the lines.</a:t>
            </a:r>
          </a:p>
          <a:p>
            <a:pPr marL="274320" lvl="1">
              <a:buNone/>
            </a:pPr>
            <a:endParaRPr lang="en-US" altLang="x-none" sz="5600" b="1" dirty="0" smtClean="0">
              <a:solidFill>
                <a:srgbClr val="FC24CE"/>
              </a:solidFill>
            </a:endParaRPr>
          </a:p>
          <a:p>
            <a:pPr marL="274320" lvl="1">
              <a:buNone/>
            </a:pPr>
            <a:r>
              <a:rPr lang="en-US" altLang="x-none" sz="5600" b="1" dirty="0" smtClean="0">
                <a:solidFill>
                  <a:srgbClr val="FC24CE"/>
                </a:solidFill>
              </a:rPr>
              <a:t>Answer</a:t>
            </a:r>
            <a:r>
              <a:rPr lang="en-US" altLang="x-none" sz="5600" dirty="0" smtClean="0">
                <a:solidFill>
                  <a:srgbClr val="FC24CE"/>
                </a:solidFill>
              </a:rPr>
              <a:t>  </a:t>
            </a:r>
            <a:r>
              <a:rPr lang="en-US" altLang="x-none" sz="5600" dirty="0" smtClean="0"/>
              <a:t>The system of linear inequalities below defines the shaded region.</a:t>
            </a:r>
          </a:p>
          <a:p>
            <a:pPr marL="274320" lvl="1">
              <a:buNone/>
            </a:pPr>
            <a:endParaRPr lang="en-US" altLang="x-none" sz="5600" dirty="0" smtClean="0"/>
          </a:p>
          <a:p>
            <a:pPr marL="274320" lvl="1">
              <a:buNone/>
            </a:pPr>
            <a:r>
              <a:rPr lang="en-US" altLang="x-none" sz="5600" u="sng" dirty="0" smtClean="0"/>
              <a:t>		</a:t>
            </a:r>
            <a:r>
              <a:rPr lang="en-US" altLang="x-none" sz="5600" dirty="0" smtClean="0"/>
              <a:t>		</a:t>
            </a:r>
            <a:r>
              <a:rPr lang="en-US" altLang="x-none" sz="5600" b="1" dirty="0" smtClean="0"/>
              <a:t>Inequality 1</a:t>
            </a:r>
            <a:endParaRPr lang="en-US" altLang="x-none" sz="5600" dirty="0" smtClean="0"/>
          </a:p>
          <a:p>
            <a:pPr marL="274320" lvl="1">
              <a:buNone/>
            </a:pPr>
            <a:r>
              <a:rPr lang="en-US" altLang="x-none" sz="5600" u="sng" dirty="0" smtClean="0"/>
              <a:t> 		</a:t>
            </a:r>
            <a:r>
              <a:rPr lang="en-US" altLang="x-none" sz="5600" dirty="0" smtClean="0"/>
              <a:t>		</a:t>
            </a:r>
            <a:r>
              <a:rPr lang="en-US" altLang="x-none" sz="5600" b="1" dirty="0" smtClean="0"/>
              <a:t>Inequality 2</a:t>
            </a:r>
            <a:endParaRPr lang="en-US" altLang="x-none" sz="5600" u="sng" dirty="0" smtClean="0"/>
          </a:p>
          <a:p>
            <a:pPr marL="274320" lvl="1">
              <a:buNone/>
            </a:pPr>
            <a:endParaRPr lang="en-US" altLang="x-none" b="1" dirty="0" smtClean="0">
              <a:solidFill>
                <a:srgbClr val="FC24CE"/>
              </a:solidFill>
            </a:endParaRPr>
          </a:p>
          <a:p>
            <a:pPr marL="274320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598736" y="1733550"/>
            <a:ext cx="0" cy="274320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81800" y="1809750"/>
            <a:ext cx="0" cy="2743200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58000" y="1809750"/>
            <a:ext cx="685800" cy="2667000"/>
          </a:xfrm>
          <a:prstGeom prst="rect">
            <a:avLst/>
          </a:prstGeom>
          <a:solidFill>
            <a:srgbClr val="7030A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0" y="1809750"/>
            <a:ext cx="685800" cy="2667000"/>
          </a:xfrm>
          <a:prstGeom prst="rect">
            <a:avLst/>
          </a:prstGeom>
          <a:solidFill>
            <a:srgbClr val="00B05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24400" y="19738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r>
              <a:rPr lang="en-US" i="1" dirty="0" smtClean="0"/>
              <a:t> = 2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2616" y="25072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r>
              <a:rPr lang="en-US" i="1" dirty="0" smtClean="0"/>
              <a:t> = -4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296441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r>
              <a:rPr lang="en-US" i="1" dirty="0" smtClean="0"/>
              <a:t>etween</a:t>
            </a:r>
            <a:endParaRPr lang="en-US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31930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r>
              <a:rPr lang="en-US" i="1" dirty="0" smtClean="0"/>
              <a:t> = 2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31813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r>
              <a:rPr lang="en-US" i="1" dirty="0" smtClean="0"/>
              <a:t> = -4</a:t>
            </a:r>
            <a:endParaRPr lang="en-US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43360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7030A0"/>
                </a:solidFill>
              </a:rPr>
              <a:t>y</a:t>
            </a:r>
            <a:r>
              <a:rPr lang="en-US" i="1" dirty="0" smtClean="0">
                <a:solidFill>
                  <a:srgbClr val="7030A0"/>
                </a:solidFill>
              </a:rPr>
              <a:t> &lt; 2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896" y="45646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y</a:t>
            </a:r>
            <a:r>
              <a:rPr lang="en-US" i="1" dirty="0" smtClean="0">
                <a:solidFill>
                  <a:srgbClr val="00B050"/>
                </a:solidFill>
              </a:rPr>
              <a:t> &gt; -4</a:t>
            </a:r>
            <a:endParaRPr lang="en-US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2400" y="133350"/>
            <a:ext cx="89154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158:	</a:t>
            </a:r>
            <a:r>
              <a:rPr lang="en-US" sz="4000" dirty="0" smtClean="0"/>
              <a:t>Checkpoint</a:t>
            </a:r>
          </a:p>
          <a:p>
            <a:r>
              <a:rPr lang="en-US" sz="2500" dirty="0" smtClean="0"/>
              <a:t>Complete the following Exercises</a:t>
            </a:r>
            <a:endParaRPr lang="en-US" sz="25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1504950"/>
            <a:ext cx="883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Graph the system of linear inequalities.</a:t>
            </a:r>
          </a:p>
          <a:p>
            <a:pPr marL="342900" indent="-342900"/>
            <a:r>
              <a:rPr lang="en-US" i="1" dirty="0" smtClean="0"/>
              <a:t>	</a:t>
            </a:r>
            <a:r>
              <a:rPr lang="en-US" sz="4000" i="1" dirty="0" smtClean="0"/>
              <a:t>y &lt; 2x + 2</a:t>
            </a:r>
          </a:p>
          <a:p>
            <a:pPr marL="342900" indent="-342900"/>
            <a:r>
              <a:rPr lang="en-US" sz="4000" dirty="0" smtClean="0"/>
              <a:t>	y &gt; -1/2x - 2</a:t>
            </a:r>
            <a:endParaRPr lang="en-US" sz="4000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</p:txBody>
      </p:sp>
      <p:pic>
        <p:nvPicPr>
          <p:cNvPr id="16" name="Picture 15" descr="10x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1276350"/>
            <a:ext cx="3581400" cy="35814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chemeClr val="bg1"/>
                </a:solidFill>
              </a:rPr>
              <a:t>p. 158:	</a:t>
            </a:r>
            <a:r>
              <a:rPr lang="en-US" sz="3000" dirty="0" smtClean="0">
                <a:solidFill>
                  <a:schemeClr val="bg1"/>
                </a:solidFill>
              </a:rPr>
              <a:t>Checkpoint</a:t>
            </a:r>
          </a:p>
          <a:p>
            <a:r>
              <a:rPr lang="en-US" sz="3500" dirty="0" smtClean="0">
                <a:solidFill>
                  <a:schemeClr val="bg1"/>
                </a:solidFill>
              </a:rPr>
              <a:t>Complete the following Exercises</a:t>
            </a:r>
            <a:endParaRPr lang="en-US" sz="3500" dirty="0">
              <a:solidFill>
                <a:schemeClr val="bg1"/>
              </a:solidFill>
            </a:endParaRPr>
          </a:p>
        </p:txBody>
      </p:sp>
      <p:pic>
        <p:nvPicPr>
          <p:cNvPr id="3" name="Picture 2" descr="10x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1276350"/>
            <a:ext cx="3581400" cy="3581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158115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2.  Write a system of linear inequalities that defines the shaded region.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74712" y="1581150"/>
            <a:ext cx="0" cy="2971800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62600" y="2924398"/>
            <a:ext cx="2971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08384" y="1657350"/>
            <a:ext cx="1649816" cy="125464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95976" y="1657350"/>
            <a:ext cx="1649816" cy="1254640"/>
          </a:xfrm>
          <a:prstGeom prst="rect">
            <a:avLst/>
          </a:prstGeom>
          <a:solidFill>
            <a:srgbClr val="7030A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 dir="in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262</Words>
  <Application>Microsoft Office PowerPoint</Application>
  <PresentationFormat>On-screen Show (16:9)</PresentationFormat>
  <Paragraphs>88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WidescreenPresentation</vt:lpstr>
      <vt:lpstr>7.6 Systems of Linear Inequalities</vt:lpstr>
      <vt:lpstr>Vocabulary p. 156</vt:lpstr>
      <vt:lpstr>Graphing a system of linear inequalities</vt:lpstr>
      <vt:lpstr>p. 157:  Example 1 Graph a system of Two Linear Inequalities</vt:lpstr>
      <vt:lpstr>p. 157:  Example 2 Graph a system of Three Linear Inequalities</vt:lpstr>
      <vt:lpstr>p. 157:  Example 3 Write a System of Linear Inequalities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2013-02-08T17:52:09Z</dcterms:created>
  <dcterms:modified xsi:type="dcterms:W3CDTF">2013-02-08T20:57:14Z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