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5" r:id="rId6"/>
    <p:sldId id="262" r:id="rId7"/>
    <p:sldId id="263" r:id="rId8"/>
  </p:sldIdLst>
  <p:sldSz cx="9144000" cy="5143500" type="screen16x9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 varScale="1">
        <p:scale>
          <a:sx n="87" d="100"/>
          <a:sy n="87" d="100"/>
        </p:scale>
        <p:origin x="-234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lang="en-US" smtClean="0">
                <a:solidFill>
                  <a:srgbClr val="FFFFFF"/>
                </a:solidFill>
              </a:rPr>
              <a:pPr algn="ctr"/>
              <a:t>2/8/2011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2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>
              <a:buFontTx/>
              <a:buNone/>
              <a:defRPr sz="200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>
              <a:buNone/>
              <a:defRPr sz="42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rPr lang="en-US" smtClean="0"/>
              <a:pPr/>
              <a:t>2/8/2011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  <a:extLst/>
          </a:lstStyle>
          <a:p>
            <a:pPr algn="ctr"/>
            <a:fld id="{8F82E0A0-C266-4798-8C8F-B9F91E9DA37E}" type="slidenum">
              <a:rPr lang="en-US" sz="28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en-US" smtClean="0"/>
              <a:pPr/>
              <a:t>2/8/2011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slow"/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3.7 Formulas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>
            <a:extLst/>
          </a:lstStyle>
          <a:p>
            <a:r>
              <a:rPr lang="en-US" dirty="0" smtClean="0"/>
              <a:t>Students will solve a formula for one of its variables.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p. 66:  3.7 Vocabulary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2285999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en-US" altLang="x-none" b="1" dirty="0" smtClean="0"/>
              <a:t>Formula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2286001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en-US" altLang="x-none" dirty="0" smtClean="0"/>
              <a:t>A formula is an algebraic equation that relates two or more quantities.</a:t>
            </a: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3950"/>
          </a:xfrm>
        </p:spPr>
        <p:txBody>
          <a:bodyPr>
            <a:noAutofit/>
          </a:bodyPr>
          <a:lstStyle>
            <a:extLst/>
          </a:lstStyle>
          <a:p>
            <a:r>
              <a:rPr lang="en-US" sz="3000" dirty="0" smtClean="0"/>
              <a:t>p. 66:  Example 1:  </a:t>
            </a:r>
            <a:br>
              <a:rPr lang="en-US" sz="3000" dirty="0" smtClean="0"/>
            </a:br>
            <a:r>
              <a:rPr lang="en-US" sz="3000" dirty="0" smtClean="0"/>
              <a:t>Solve a Temperature Conversion Formula</a:t>
            </a:r>
            <a:endParaRPr lang="en-US" sz="3000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0" y="1962150"/>
            <a:ext cx="9144000" cy="3048000"/>
          </a:xfrm>
        </p:spPr>
        <p:txBody>
          <a:bodyPr anchor="t">
            <a:normAutofit fontScale="70000" lnSpcReduction="20000"/>
          </a:bodyPr>
          <a:lstStyle>
            <a:extLst/>
          </a:lstStyle>
          <a:p>
            <a:pPr marL="274320" lvl="1">
              <a:buNone/>
            </a:pPr>
            <a:r>
              <a:rPr lang="en-US" altLang="x-none" b="1" dirty="0" smtClean="0"/>
              <a:t>Solution</a:t>
            </a:r>
            <a:endParaRPr lang="en-US" altLang="x-none" dirty="0" smtClean="0"/>
          </a:p>
          <a:p>
            <a:pPr marL="274320" lvl="1">
              <a:buNone/>
            </a:pPr>
            <a:r>
              <a:rPr lang="en-US" dirty="0" smtClean="0"/>
              <a:t>To solve for the variable C, transform the original formula to isolate C.  Use the steps for solving linear equations.</a:t>
            </a:r>
          </a:p>
          <a:p>
            <a:pPr marL="274320" lvl="1">
              <a:buNone/>
            </a:pPr>
            <a:r>
              <a:rPr lang="en-US" dirty="0" smtClean="0"/>
              <a:t>F = 9/5C + 32			</a:t>
            </a:r>
            <a:r>
              <a:rPr lang="en-US" b="1" dirty="0" smtClean="0"/>
              <a:t>Write original equation.</a:t>
            </a:r>
          </a:p>
          <a:p>
            <a:pPr marL="274320" lvl="1">
              <a:buNone/>
            </a:pPr>
            <a:r>
              <a:rPr lang="en-US" dirty="0" smtClean="0"/>
              <a:t>F - </a:t>
            </a:r>
            <a:r>
              <a:rPr lang="en-US" u="sng" dirty="0" smtClean="0"/>
              <a:t> 32 </a:t>
            </a:r>
            <a:r>
              <a:rPr lang="en-US" dirty="0" smtClean="0"/>
              <a:t> = 9/5C + 32 - </a:t>
            </a:r>
            <a:r>
              <a:rPr lang="en-US" u="sng" dirty="0" smtClean="0"/>
              <a:t> 32 </a:t>
            </a:r>
            <a:r>
              <a:rPr lang="en-US" dirty="0" smtClean="0"/>
              <a:t>		</a:t>
            </a:r>
            <a:r>
              <a:rPr lang="en-US" b="1" dirty="0" smtClean="0"/>
              <a:t>Subtract </a:t>
            </a:r>
            <a:r>
              <a:rPr lang="en-US" b="1" u="sng" dirty="0" smtClean="0"/>
              <a:t> 32 </a:t>
            </a:r>
            <a:r>
              <a:rPr lang="en-US" b="1" dirty="0" smtClean="0"/>
              <a:t> from each side.</a:t>
            </a:r>
            <a:endParaRPr lang="en-US" dirty="0" smtClean="0"/>
          </a:p>
          <a:p>
            <a:pPr marL="274320" lvl="1">
              <a:buNone/>
            </a:pPr>
            <a:r>
              <a:rPr lang="en-US" dirty="0" smtClean="0"/>
              <a:t>F - </a:t>
            </a:r>
            <a:r>
              <a:rPr lang="en-US" u="sng" dirty="0" smtClean="0"/>
              <a:t> 32 </a:t>
            </a:r>
            <a:r>
              <a:rPr lang="en-US" dirty="0" smtClean="0"/>
              <a:t> = 9/5C			</a:t>
            </a:r>
            <a:r>
              <a:rPr lang="en-US" b="1" dirty="0" smtClean="0"/>
              <a:t>Simplify.</a:t>
            </a:r>
          </a:p>
          <a:p>
            <a:pPr marL="274320" lvl="1">
              <a:buNone/>
            </a:pPr>
            <a:r>
              <a:rPr lang="en-US" u="sng" dirty="0" smtClean="0"/>
              <a:t> 5/9 </a:t>
            </a:r>
            <a:r>
              <a:rPr lang="en-US" dirty="0" smtClean="0"/>
              <a:t>(F - </a:t>
            </a:r>
            <a:r>
              <a:rPr lang="en-US" u="sng" dirty="0" smtClean="0"/>
              <a:t> 32 </a:t>
            </a:r>
            <a:r>
              <a:rPr lang="en-US" dirty="0" smtClean="0"/>
              <a:t>) = </a:t>
            </a:r>
            <a:r>
              <a:rPr lang="en-US" u="sng" dirty="0" smtClean="0"/>
              <a:t> 5/9 </a:t>
            </a:r>
            <a:r>
              <a:rPr lang="en-US" dirty="0" smtClean="0"/>
              <a:t>*9/5C		</a:t>
            </a:r>
            <a:r>
              <a:rPr lang="en-US" b="1" dirty="0" smtClean="0"/>
              <a:t>Multiply each side by </a:t>
            </a:r>
            <a:r>
              <a:rPr lang="en-US" b="1" u="sng" dirty="0" smtClean="0"/>
              <a:t>5/9</a:t>
            </a:r>
            <a:r>
              <a:rPr lang="en-US" b="1" dirty="0" smtClean="0"/>
              <a:t>, the reciprocal of 9/5.</a:t>
            </a:r>
            <a:endParaRPr lang="en-US" dirty="0" smtClean="0"/>
          </a:p>
          <a:p>
            <a:pPr marL="274320" lvl="1">
              <a:buNone/>
            </a:pPr>
            <a:r>
              <a:rPr lang="en-US" u="sng" dirty="0" smtClean="0"/>
              <a:t>5/9</a:t>
            </a:r>
            <a:r>
              <a:rPr lang="en-US" dirty="0" smtClean="0"/>
              <a:t>(F - </a:t>
            </a:r>
            <a:r>
              <a:rPr lang="en-US" u="sng" dirty="0" smtClean="0"/>
              <a:t> 32 </a:t>
            </a:r>
            <a:r>
              <a:rPr lang="en-US" dirty="0" smtClean="0"/>
              <a:t>) = C			</a:t>
            </a:r>
            <a:r>
              <a:rPr lang="en-US" b="1" dirty="0" smtClean="0"/>
              <a:t>Simplify.</a:t>
            </a:r>
          </a:p>
          <a:p>
            <a:pPr marL="274320" lvl="1">
              <a:buNone/>
            </a:pPr>
            <a:endParaRPr lang="en-US" b="1" dirty="0" smtClean="0"/>
          </a:p>
          <a:p>
            <a:pPr marL="274320" lvl="1"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 The new formula is </a:t>
            </a:r>
            <a:r>
              <a:rPr lang="en-US" u="sng" dirty="0" smtClean="0"/>
              <a:t>C = 5/9(F – 32).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27635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the formula </a:t>
            </a:r>
            <a:r>
              <a:rPr lang="en-US" b="1" dirty="0" smtClean="0"/>
              <a:t>F = 9/5C + 32</a:t>
            </a:r>
            <a:r>
              <a:rPr lang="en-US" i="1" dirty="0" smtClean="0"/>
              <a:t>m</a:t>
            </a:r>
            <a:r>
              <a:rPr lang="en-US" dirty="0" smtClean="0"/>
              <a:t>, F represents degrees Fahrenheit and C represents degrees Celsius.  Solve the formula for C.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2286000" y="31051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loud 8"/>
          <p:cNvSpPr/>
          <p:nvPr/>
        </p:nvSpPr>
        <p:spPr>
          <a:xfrm>
            <a:off x="381000" y="31051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9"/>
          <p:cNvSpPr/>
          <p:nvPr/>
        </p:nvSpPr>
        <p:spPr>
          <a:xfrm>
            <a:off x="4495800" y="31051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loud 10"/>
          <p:cNvSpPr/>
          <p:nvPr/>
        </p:nvSpPr>
        <p:spPr>
          <a:xfrm>
            <a:off x="381000" y="34099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5791200" y="37147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loud 12"/>
          <p:cNvSpPr/>
          <p:nvPr/>
        </p:nvSpPr>
        <p:spPr>
          <a:xfrm>
            <a:off x="1676400" y="37147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loud 13"/>
          <p:cNvSpPr/>
          <p:nvPr/>
        </p:nvSpPr>
        <p:spPr>
          <a:xfrm>
            <a:off x="152400" y="37147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loud 14"/>
          <p:cNvSpPr/>
          <p:nvPr/>
        </p:nvSpPr>
        <p:spPr>
          <a:xfrm>
            <a:off x="914400" y="37147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loud 15"/>
          <p:cNvSpPr/>
          <p:nvPr/>
        </p:nvSpPr>
        <p:spPr>
          <a:xfrm>
            <a:off x="762000" y="40195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>
            <a:off x="87084" y="4019550"/>
            <a:ext cx="381000" cy="228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loud 17"/>
          <p:cNvSpPr/>
          <p:nvPr/>
        </p:nvSpPr>
        <p:spPr>
          <a:xfrm>
            <a:off x="2667000" y="4476750"/>
            <a:ext cx="1752600" cy="381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1421  0.018 -0.02842  0.023 -0.02842  c 0.031 0  0.063 0.22202  0.063 0.44403  c 0 -0.1119  0.016 -0.22202  0.031 -0.22202  c 0.016 0  0.031 0.1119  0.031 0.22202  c 0 -0.05506  0.008 -0.1119  0.016 -0.1119  c 0.008 0  0.016 0.05506  0.016 0.1119  c 0 -0.02842  0.004 -0.05506  0.008 -0.05506  c 0.004 0  0.008 0.02842  0.008 0.05506  c 0 -0.01421  0.002 -0.02842  0.004 -0.02842  c 0.001 0  0.004 0.01421  0.004 0.02842  c 0 -0.0071  0.001 -0.01421  0.002 -0.01421  c 0 0.00178  0.002 0.0071  0.002 0.01421  c 0 -0.00355  0 -0.0071  0.001 -0.0071  c 0 0.00178  0.001 0.00355  0.001 0.0071  c 0 -0.00178  0 -0.00355  0 -0.00533  c 0.001 0  0.001 0.00178  0.001 0.00355  c 0.001 0  0.001 -0.00178  0.001 -0.00355  c 0.001 0  0.001 0.00178  0.001 0.00355  E" pathEditMode="relative" ptsTypes=""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"/>
          </a:xfrm>
        </p:spPr>
        <p:txBody>
          <a:bodyPr anchor="b">
            <a:normAutofit fontScale="90000"/>
          </a:bodyPr>
          <a:lstStyle>
            <a:extLst/>
          </a:lstStyle>
          <a:p>
            <a:r>
              <a:rPr lang="en-US" sz="3000" dirty="0" smtClean="0"/>
              <a:t>p. 67:  Example 2:  solve and Use an Area Formula</a:t>
            </a:r>
            <a:endParaRPr lang="en-US" sz="3000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0" y="590550"/>
            <a:ext cx="9144000" cy="4552950"/>
          </a:xfrm>
        </p:spPr>
        <p:txBody>
          <a:bodyPr>
            <a:normAutofit fontScale="92500" lnSpcReduction="20000"/>
          </a:bodyPr>
          <a:lstStyle>
            <a:extLst/>
          </a:lstStyle>
          <a:p>
            <a:r>
              <a:rPr lang="en-US" dirty="0" smtClean="0"/>
              <a:t>The formula for the area of a rectangle is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err="1" smtClean="0">
                <a:latin typeface="Bradley Hand ITC" pitchFamily="66" charset="0"/>
              </a:rPr>
              <a:t>lw</a:t>
            </a:r>
            <a:r>
              <a:rPr lang="en-US" i="1" dirty="0" smtClean="0">
                <a:latin typeface="Bradley Hand ITC" pitchFamily="66" charset="0"/>
              </a:rPr>
              <a:t>.  </a:t>
            </a:r>
          </a:p>
          <a:p>
            <a:pPr marL="342900" indent="-342900"/>
            <a:r>
              <a:rPr lang="en-US" dirty="0" smtClean="0"/>
              <a:t>a.  Find a formula for the width </a:t>
            </a:r>
            <a:r>
              <a:rPr lang="en-US" i="1" dirty="0" smtClean="0">
                <a:latin typeface="Bradley Hand ITC" pitchFamily="66" charset="0"/>
              </a:rPr>
              <a:t>w </a:t>
            </a:r>
            <a:r>
              <a:rPr lang="en-US" dirty="0" smtClean="0"/>
              <a:t>in terms of area A and length </a:t>
            </a:r>
            <a:r>
              <a:rPr lang="en-US" i="1" dirty="0" smtClean="0">
                <a:latin typeface="Bradley Hand ITC" pitchFamily="66" charset="0"/>
              </a:rPr>
              <a:t>l.</a:t>
            </a:r>
          </a:p>
          <a:p>
            <a:pPr marL="342900" indent="-342900"/>
            <a:r>
              <a:rPr lang="en-US" dirty="0" smtClean="0"/>
              <a:t>b.  Use the new formula to find the width of a rectangle that has an area of 54 square inches and a length of 9 inches.</a:t>
            </a:r>
          </a:p>
          <a:p>
            <a:pPr marL="342900" indent="-342900"/>
            <a:r>
              <a:rPr lang="en-US" b="1" dirty="0" smtClean="0"/>
              <a:t>Solution</a:t>
            </a:r>
            <a:endParaRPr lang="en-US" dirty="0" smtClean="0"/>
          </a:p>
          <a:p>
            <a:pPr marL="342900" indent="-342900"/>
            <a:r>
              <a:rPr lang="en-US" dirty="0" smtClean="0"/>
              <a:t>a.  Solve for width </a:t>
            </a:r>
            <a:r>
              <a:rPr lang="en-US" i="1" dirty="0" smtClean="0">
                <a:latin typeface="Bradley Hand ITC" pitchFamily="66" charset="0"/>
              </a:rPr>
              <a:t>w.</a:t>
            </a:r>
          </a:p>
          <a:p>
            <a:pPr marL="342900" indent="-342900"/>
            <a:r>
              <a:rPr lang="en-US" i="1" dirty="0" smtClean="0"/>
              <a:t>	 A</a:t>
            </a:r>
            <a:r>
              <a:rPr lang="en-US" dirty="0" smtClean="0"/>
              <a:t> = </a:t>
            </a:r>
            <a:r>
              <a:rPr lang="en-US" i="1" dirty="0" err="1" smtClean="0">
                <a:latin typeface="Bradley Hand ITC" pitchFamily="66" charset="0"/>
              </a:rPr>
              <a:t>lw</a:t>
            </a:r>
            <a:r>
              <a:rPr lang="en-US" i="1" dirty="0" smtClean="0">
                <a:latin typeface="Bradley Hand ITC" pitchFamily="66" charset="0"/>
              </a:rPr>
              <a:t>		</a:t>
            </a:r>
            <a:r>
              <a:rPr lang="en-US" b="1" dirty="0" smtClean="0"/>
              <a:t>Write original formula.</a:t>
            </a:r>
          </a:p>
          <a:p>
            <a:pPr marL="342900" indent="-342900">
              <a:lnSpc>
                <a:spcPct val="120000"/>
              </a:lnSpc>
            </a:pPr>
            <a:r>
              <a:rPr lang="en-US" i="1" dirty="0" smtClean="0"/>
              <a:t>	</a:t>
            </a:r>
            <a:r>
              <a:rPr lang="en-US" i="1" u="sng" dirty="0" smtClean="0"/>
              <a:t>A</a:t>
            </a:r>
            <a:r>
              <a:rPr lang="en-US" dirty="0" smtClean="0"/>
              <a:t> = </a:t>
            </a:r>
            <a:r>
              <a:rPr lang="en-US" i="1" dirty="0" smtClean="0">
                <a:latin typeface="Bradley Hand ITC" pitchFamily="66" charset="0"/>
              </a:rPr>
              <a:t>w			</a:t>
            </a:r>
            <a:r>
              <a:rPr lang="en-US" b="1" dirty="0" smtClean="0"/>
              <a:t>Divide each side by </a:t>
            </a:r>
            <a:r>
              <a:rPr lang="en-US" b="1" u="sng" dirty="0" smtClean="0"/>
              <a:t> </a:t>
            </a:r>
            <a:r>
              <a:rPr lang="en-US" i="1" u="sng" dirty="0" smtClean="0">
                <a:latin typeface="Bradley Hand ITC" pitchFamily="66" charset="0"/>
              </a:rPr>
              <a:t>l .</a:t>
            </a:r>
            <a:endParaRPr lang="en-US" i="1" dirty="0" smtClean="0">
              <a:latin typeface="Bradley Hand ITC" pitchFamily="66" charset="0"/>
            </a:endParaRPr>
          </a:p>
          <a:p>
            <a:pPr marL="342900" indent="-342900">
              <a:lnSpc>
                <a:spcPct val="120000"/>
              </a:lnSpc>
            </a:pPr>
            <a:r>
              <a:rPr lang="en-US" dirty="0" smtClean="0"/>
              <a:t>b.  Substitute the given values into the new formula.</a:t>
            </a:r>
          </a:p>
          <a:p>
            <a:pPr marL="342900" indent="-342900">
              <a:lnSpc>
                <a:spcPct val="120000"/>
              </a:lnSpc>
            </a:pPr>
            <a:r>
              <a:rPr lang="en-US" dirty="0" smtClean="0"/>
              <a:t>	</a:t>
            </a:r>
            <a:r>
              <a:rPr lang="en-US" i="1" dirty="0" smtClean="0">
                <a:latin typeface="Bradley Hand ITC" pitchFamily="66" charset="0"/>
              </a:rPr>
              <a:t> w = </a:t>
            </a:r>
            <a:r>
              <a:rPr lang="en-US" i="1" u="sng" dirty="0" smtClean="0"/>
              <a:t>A</a:t>
            </a:r>
            <a:r>
              <a:rPr lang="en-US" dirty="0" smtClean="0"/>
              <a:t> = </a:t>
            </a:r>
            <a:r>
              <a:rPr lang="en-US" u="sng" dirty="0" smtClean="0"/>
              <a:t> 54 </a:t>
            </a:r>
            <a:r>
              <a:rPr lang="en-US" dirty="0" smtClean="0"/>
              <a:t> = </a:t>
            </a:r>
            <a:r>
              <a:rPr lang="en-US" u="sng" dirty="0" smtClean="0"/>
              <a:t> 6 </a:t>
            </a:r>
            <a:r>
              <a:rPr lang="en-US" dirty="0" smtClean="0"/>
              <a:t> inches.</a:t>
            </a:r>
            <a:endParaRPr lang="en-US" u="sng" dirty="0" smtClean="0"/>
          </a:p>
          <a:p>
            <a:pPr marL="342900" indent="-342900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1886" y="3692978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radley Hand ITC" pitchFamily="66" charset="0"/>
              </a:rPr>
              <a:t>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2628" y="462915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radley Hand ITC" pitchFamily="66" charset="0"/>
              </a:rPr>
              <a:t>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93370" y="462915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Heart 9"/>
          <p:cNvSpPr/>
          <p:nvPr/>
        </p:nvSpPr>
        <p:spPr>
          <a:xfrm>
            <a:off x="4724400" y="3562350"/>
            <a:ext cx="304800" cy="2286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art 10"/>
          <p:cNvSpPr/>
          <p:nvPr/>
        </p:nvSpPr>
        <p:spPr>
          <a:xfrm>
            <a:off x="381000" y="3562350"/>
            <a:ext cx="304800" cy="457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/>
          <p:cNvSpPr/>
          <p:nvPr/>
        </p:nvSpPr>
        <p:spPr>
          <a:xfrm>
            <a:off x="914400" y="4400550"/>
            <a:ext cx="304800" cy="457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Heart 12"/>
          <p:cNvSpPr/>
          <p:nvPr/>
        </p:nvSpPr>
        <p:spPr>
          <a:xfrm>
            <a:off x="1371600" y="4476750"/>
            <a:ext cx="304800" cy="457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art 13"/>
          <p:cNvSpPr/>
          <p:nvPr/>
        </p:nvSpPr>
        <p:spPr>
          <a:xfrm>
            <a:off x="1948542" y="4400550"/>
            <a:ext cx="304800" cy="457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81600" y="2419350"/>
            <a:ext cx="35814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705600" y="211455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Bradley Hand ITC" pitchFamily="66" charset="0"/>
              </a:rPr>
              <a:t>w</a:t>
            </a:r>
            <a:endParaRPr lang="en-US" b="1" i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97686" y="2647950"/>
            <a:ext cx="461665" cy="14289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Bradley Hand ITC" pitchFamily="66" charset="0"/>
              </a:rPr>
              <a:t>L = 9 inches</a:t>
            </a:r>
            <a:endParaRPr lang="en-US" b="1" i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72200" y="311681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Bradley Hand ITC" pitchFamily="66" charset="0"/>
              </a:rPr>
              <a:t>A = 54 in</a:t>
            </a:r>
            <a:r>
              <a:rPr lang="en-US" b="1" i="1" baseline="30000" dirty="0" smtClean="0">
                <a:solidFill>
                  <a:srgbClr val="C00000"/>
                </a:solidFill>
                <a:latin typeface="Bradley Hand ITC" pitchFamily="66" charset="0"/>
              </a:rPr>
              <a:t>2</a:t>
            </a:r>
            <a:r>
              <a:rPr lang="en-US" b="1" i="1" dirty="0" smtClean="0">
                <a:solidFill>
                  <a:srgbClr val="C00000"/>
                </a:solidFill>
                <a:latin typeface="Bradley Hand ITC" pitchFamily="66" charset="0"/>
              </a:rPr>
              <a:t> </a:t>
            </a:r>
            <a:endParaRPr lang="en-US" b="1" i="1" dirty="0">
              <a:solidFill>
                <a:srgbClr val="C00000"/>
              </a:solidFill>
              <a:latin typeface="Bradley Hand ITC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76350"/>
          </a:xfrm>
        </p:spPr>
        <p:txBody>
          <a:bodyPr>
            <a:noAutofit/>
          </a:bodyPr>
          <a:lstStyle/>
          <a:p>
            <a:r>
              <a:rPr lang="en-US" sz="3000" dirty="0" smtClean="0"/>
              <a:t>p. 67:  Example 3:  Solve and Use a Density Formula</a:t>
            </a:r>
            <a:br>
              <a:rPr lang="en-US" sz="3000" dirty="0" smtClean="0"/>
            </a:br>
            <a:r>
              <a:rPr lang="en-US" sz="2800" dirty="0" smtClean="0"/>
              <a:t>The density </a:t>
            </a:r>
            <a:r>
              <a:rPr lang="en-US" sz="2800" i="1" dirty="0" smtClean="0"/>
              <a:t>d</a:t>
            </a:r>
            <a:r>
              <a:rPr lang="en-US" sz="2800" dirty="0" smtClean="0"/>
              <a:t> of a substance is found by dividing its mass </a:t>
            </a:r>
            <a:r>
              <a:rPr lang="en-US" sz="2800" i="1" dirty="0" smtClean="0"/>
              <a:t>m</a:t>
            </a:r>
            <a:r>
              <a:rPr lang="en-US" sz="2800" dirty="0" smtClean="0"/>
              <a:t> by its volume </a:t>
            </a:r>
            <a:r>
              <a:rPr lang="en-US" sz="2800" i="1" dirty="0" smtClean="0"/>
              <a:t>v</a:t>
            </a:r>
            <a:r>
              <a:rPr lang="en-US" sz="2800" dirty="0" smtClean="0"/>
              <a:t>.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276350"/>
            <a:ext cx="9144000" cy="386715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Solve the density formula </a:t>
            </a:r>
            <a:r>
              <a:rPr lang="en-US" i="1" dirty="0" smtClean="0"/>
              <a:t>d = </a:t>
            </a:r>
            <a:r>
              <a:rPr lang="en-US" i="1" u="sng" dirty="0" smtClean="0"/>
              <a:t>m</a:t>
            </a:r>
            <a:r>
              <a:rPr lang="en-US" i="1" dirty="0" smtClean="0"/>
              <a:t> for volume </a:t>
            </a:r>
            <a:r>
              <a:rPr lang="en-US" dirty="0" smtClean="0"/>
              <a:t>v.</a:t>
            </a:r>
            <a:endParaRPr lang="en-US" sz="3500" baseline="30000" dirty="0" smtClean="0"/>
          </a:p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Use the new formula to find the volume of a substance that has a density of 7.2 grams per cubic centimeter and a mass of 25.2 grams.</a:t>
            </a:r>
          </a:p>
          <a:p>
            <a:pPr marL="514350" indent="-514350">
              <a:buNone/>
            </a:pPr>
            <a:r>
              <a:rPr lang="en-US" b="1" dirty="0" smtClean="0"/>
              <a:t>Solution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smtClean="0"/>
              <a:t>Solve for volume v.</a:t>
            </a:r>
          </a:p>
          <a:p>
            <a:pPr marL="834390" lvl="1" indent="-514350">
              <a:buNone/>
            </a:pPr>
            <a:r>
              <a:rPr lang="en-US" dirty="0" smtClean="0"/>
              <a:t>	</a:t>
            </a:r>
            <a:r>
              <a:rPr lang="en-US" i="1" dirty="0" smtClean="0"/>
              <a:t>d = </a:t>
            </a:r>
            <a:r>
              <a:rPr lang="en-US" i="1" u="sng" dirty="0" smtClean="0"/>
              <a:t>m</a:t>
            </a:r>
            <a:r>
              <a:rPr lang="en-US" i="1" dirty="0" smtClean="0"/>
              <a:t>			</a:t>
            </a:r>
            <a:r>
              <a:rPr lang="en-US" b="1" i="1" dirty="0" smtClean="0"/>
              <a:t>Write original formula.</a:t>
            </a:r>
          </a:p>
          <a:p>
            <a:pPr marL="834390" lvl="1" indent="-514350">
              <a:buNone/>
            </a:pPr>
            <a:r>
              <a:rPr lang="en-US" i="1" dirty="0" smtClean="0"/>
              <a:t>	d</a:t>
            </a:r>
            <a:r>
              <a:rPr lang="en-US" i="1" u="sng" dirty="0" smtClean="0"/>
              <a:t> v</a:t>
            </a:r>
            <a:r>
              <a:rPr lang="en-US" i="1" dirty="0" smtClean="0"/>
              <a:t> = m			</a:t>
            </a:r>
            <a:r>
              <a:rPr lang="en-US" b="1" i="1" dirty="0" smtClean="0"/>
              <a:t>Multiply each side by </a:t>
            </a:r>
            <a:r>
              <a:rPr lang="en-US" b="1" i="1" u="sng" dirty="0" smtClean="0"/>
              <a:t> v </a:t>
            </a:r>
            <a:r>
              <a:rPr lang="en-US" b="1" i="1" dirty="0" smtClean="0"/>
              <a:t>.</a:t>
            </a:r>
          </a:p>
          <a:p>
            <a:pPr marL="834390" lvl="1" indent="-514350">
              <a:buNone/>
            </a:pPr>
            <a:r>
              <a:rPr lang="en-US" b="1" i="1" dirty="0" smtClean="0"/>
              <a:t>	</a:t>
            </a:r>
            <a:r>
              <a:rPr lang="en-US" b="1" i="1" u="sng" dirty="0" smtClean="0"/>
              <a:t> v </a:t>
            </a:r>
            <a:r>
              <a:rPr lang="en-US" b="1" i="1" dirty="0" smtClean="0"/>
              <a:t> = </a:t>
            </a:r>
            <a:r>
              <a:rPr lang="en-US" b="1" i="1" u="sng" dirty="0" smtClean="0"/>
              <a:t> m </a:t>
            </a:r>
            <a:r>
              <a:rPr lang="en-US" b="1" i="1" dirty="0" smtClean="0"/>
              <a:t>			Divide each side by </a:t>
            </a:r>
            <a:r>
              <a:rPr lang="en-US" b="1" i="1" u="sng" dirty="0" smtClean="0"/>
              <a:t> d </a:t>
            </a:r>
            <a:r>
              <a:rPr lang="en-US" b="1" i="1" dirty="0" smtClean="0"/>
              <a:t>.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dirty="0" smtClean="0"/>
              <a:t>Substitute the given values into the new formula.</a:t>
            </a:r>
          </a:p>
          <a:p>
            <a:pPr marL="514350" indent="-514350">
              <a:buNone/>
            </a:pPr>
            <a:r>
              <a:rPr lang="en-US" i="1" dirty="0" smtClean="0"/>
              <a:t>	</a:t>
            </a:r>
            <a:r>
              <a:rPr lang="en-US" i="1" u="sng" dirty="0" smtClean="0"/>
              <a:t> v </a:t>
            </a:r>
            <a:r>
              <a:rPr lang="en-US" dirty="0" smtClean="0"/>
              <a:t> =    =        = </a:t>
            </a:r>
            <a:r>
              <a:rPr lang="en-US" u="sng" dirty="0" smtClean="0"/>
              <a:t> 3.5 </a:t>
            </a:r>
            <a:r>
              <a:rPr lang="en-US" dirty="0" smtClean="0"/>
              <a:t> cubic centimeters. </a:t>
            </a:r>
            <a:endParaRPr lang="en-US" i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3886200" y="1385208"/>
            <a:ext cx="348172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 smtClean="0"/>
              <a:t>v</a:t>
            </a:r>
            <a:endParaRPr lang="en-US" sz="2900" dirty="0"/>
          </a:p>
        </p:txBody>
      </p:sp>
      <p:sp>
        <p:nvSpPr>
          <p:cNvPr id="5" name="TextBox 4"/>
          <p:cNvSpPr txBox="1"/>
          <p:nvPr/>
        </p:nvSpPr>
        <p:spPr>
          <a:xfrm>
            <a:off x="1458684" y="4109296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284514" y="3423496"/>
            <a:ext cx="2968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</a:t>
            </a:r>
            <a:endParaRPr lang="en-US" sz="2000" dirty="0"/>
          </a:p>
        </p:txBody>
      </p:sp>
      <p:sp>
        <p:nvSpPr>
          <p:cNvPr id="7" name="Isosceles Triangle 6"/>
          <p:cNvSpPr/>
          <p:nvPr/>
        </p:nvSpPr>
        <p:spPr>
          <a:xfrm>
            <a:off x="5867400" y="3638550"/>
            <a:ext cx="2286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5725886" y="3954236"/>
            <a:ext cx="2286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1055916" y="3682090"/>
            <a:ext cx="2286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1371600" y="3899806"/>
            <a:ext cx="533400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914400" y="3943350"/>
            <a:ext cx="2286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32112" y="4686240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121232" y="445498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m</a:t>
            </a:r>
            <a:endParaRPr lang="en-US" sz="2000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1600200" y="447675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25.2</a:t>
            </a:r>
            <a:endParaRPr lang="en-US" sz="2000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1676400" y="4686240"/>
            <a:ext cx="5229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7.2</a:t>
            </a:r>
            <a:endParaRPr lang="en-US" sz="2000" dirty="0"/>
          </a:p>
        </p:txBody>
      </p:sp>
      <p:sp>
        <p:nvSpPr>
          <p:cNvPr id="16" name="Isosceles Triangle 15"/>
          <p:cNvSpPr/>
          <p:nvPr/>
        </p:nvSpPr>
        <p:spPr>
          <a:xfrm>
            <a:off x="609600" y="4572000"/>
            <a:ext cx="228600" cy="4381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1143000" y="4552950"/>
            <a:ext cx="304800" cy="4381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1524000" y="4476750"/>
            <a:ext cx="762000" cy="5143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2438400" y="4476750"/>
            <a:ext cx="762000" cy="5143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674511" y="372641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smtClean="0"/>
              <a:t>d</a:t>
            </a:r>
            <a:endParaRPr lang="en-US" i="1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685800" y="387881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</a:t>
            </a:r>
            <a:endParaRPr lang="en-US" i="1" dirty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p. 68:  Example 4:  </a:t>
            </a:r>
            <a:br>
              <a:rPr lang="en-US" dirty="0" smtClean="0"/>
            </a:br>
            <a:r>
              <a:rPr lang="en-US" dirty="0" smtClean="0"/>
              <a:t>Solve and Use a Distance Formula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sz="quarter" idx="13"/>
          </p:nvPr>
        </p:nvSpPr>
        <p:spPr>
          <a:xfrm>
            <a:off x="228600" y="1428750"/>
            <a:ext cx="8763000" cy="3714749"/>
          </a:xfrm>
        </p:spPr>
        <p:txBody>
          <a:bodyPr>
            <a:normAutofit fontScale="92500" lnSpcReduction="20000"/>
          </a:bodyPr>
          <a:lstStyle>
            <a:extLst/>
          </a:lstStyle>
          <a:p>
            <a:pPr marL="514350" indent="-514350">
              <a:buAutoNum type="alphaLcPeriod"/>
            </a:pPr>
            <a:r>
              <a:rPr lang="en-US" altLang="x-none" dirty="0" smtClean="0"/>
              <a:t>Solve the distance formula </a:t>
            </a:r>
            <a:r>
              <a:rPr lang="en-US" altLang="x-none" i="1" dirty="0" smtClean="0"/>
              <a:t>d = </a:t>
            </a:r>
            <a:r>
              <a:rPr lang="en-US" altLang="x-none" i="1" dirty="0" err="1" smtClean="0"/>
              <a:t>rt</a:t>
            </a:r>
            <a:r>
              <a:rPr lang="en-US" altLang="x-none" dirty="0" smtClean="0"/>
              <a:t> for time </a:t>
            </a:r>
            <a:r>
              <a:rPr lang="en-US" altLang="x-none" i="1" dirty="0" smtClean="0"/>
              <a:t>t</a:t>
            </a:r>
            <a:r>
              <a:rPr lang="en-US" altLang="x-none" dirty="0" smtClean="0"/>
              <a:t>.</a:t>
            </a:r>
          </a:p>
          <a:p>
            <a:pPr marL="514350" indent="-514350">
              <a:buAutoNum type="alphaLcPeriod"/>
            </a:pPr>
            <a:r>
              <a:rPr lang="en-US" dirty="0" smtClean="0"/>
              <a:t>A car travels 1770 miles on a highway at an average speed of 59 miles per hour.  How long does the trip take?</a:t>
            </a:r>
          </a:p>
          <a:p>
            <a:pPr marL="514350" indent="-514350">
              <a:buNone/>
            </a:pPr>
            <a:r>
              <a:rPr lang="en-US" b="1" dirty="0" smtClean="0"/>
              <a:t>Solution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i="1" dirty="0" smtClean="0"/>
              <a:t>d=</a:t>
            </a:r>
            <a:r>
              <a:rPr lang="en-US" i="1" dirty="0" err="1" smtClean="0"/>
              <a:t>rt</a:t>
            </a:r>
            <a:r>
              <a:rPr lang="en-US" dirty="0" smtClean="0"/>
              <a:t>			</a:t>
            </a:r>
            <a:r>
              <a:rPr lang="en-US" b="1" dirty="0" smtClean="0"/>
              <a:t>Write original equation.</a:t>
            </a:r>
          </a:p>
          <a:p>
            <a:pPr marL="514350" indent="-514350">
              <a:buNone/>
            </a:pPr>
            <a:r>
              <a:rPr lang="en-US" b="1" dirty="0" smtClean="0"/>
              <a:t>	   </a:t>
            </a:r>
            <a:r>
              <a:rPr lang="en-US" dirty="0" smtClean="0"/>
              <a:t>= 			</a:t>
            </a:r>
            <a:r>
              <a:rPr lang="en-US" b="1" dirty="0" smtClean="0"/>
              <a:t>Divide each side by </a:t>
            </a:r>
            <a:r>
              <a:rPr lang="en-US" b="1" u="sng" dirty="0" smtClean="0"/>
              <a:t> r </a:t>
            </a:r>
            <a:r>
              <a:rPr lang="en-US" b="1" dirty="0" smtClean="0"/>
              <a:t>.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  = t			</a:t>
            </a:r>
            <a:r>
              <a:rPr lang="en-US" b="1" dirty="0" smtClean="0"/>
              <a:t> Simplify.</a:t>
            </a:r>
            <a:endParaRPr lang="en-US" dirty="0" smtClean="0"/>
          </a:p>
          <a:p>
            <a:pPr marL="514350" indent="-514350">
              <a:buAutoNum type="alphaLcPeriod" startAt="2"/>
            </a:pPr>
            <a:r>
              <a:rPr lang="en-US" dirty="0" smtClean="0"/>
              <a:t>t =    =        = </a:t>
            </a:r>
            <a:r>
              <a:rPr lang="en-US" u="sng" dirty="0" smtClean="0"/>
              <a:t>30</a:t>
            </a:r>
            <a:r>
              <a:rPr lang="en-US" dirty="0" smtClean="0"/>
              <a:t> 	</a:t>
            </a:r>
          </a:p>
          <a:p>
            <a:pPr marL="514350" indent="-514350"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 The trip takes </a:t>
            </a:r>
            <a:r>
              <a:rPr lang="en-US" u="sng" dirty="0" smtClean="0"/>
              <a:t> 30 hours </a:t>
            </a:r>
            <a:r>
              <a:rPr lang="en-US" dirty="0" smtClean="0"/>
              <a:t>.</a:t>
            </a:r>
            <a:endParaRPr lang="en-US" b="1" dirty="0" smtClean="0"/>
          </a:p>
          <a:p>
            <a:pPr marL="514350" indent="-514350">
              <a:buAutoNum type="alphaLcPeriod" startAt="2"/>
            </a:pPr>
            <a:endParaRPr lang="en-US" b="1" dirty="0" smtClean="0"/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7891" y="333375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smtClean="0"/>
              <a:t>d</a:t>
            </a:r>
            <a:endParaRPr lang="en-US" i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764823" y="348615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3483327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329267" y="331399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err="1" smtClean="0"/>
              <a:t>rt</a:t>
            </a:r>
            <a:endParaRPr lang="en-US" i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1295400" y="418361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smtClean="0"/>
              <a:t>d</a:t>
            </a:r>
            <a:endParaRPr lang="en-US" i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1850572" y="4183618"/>
            <a:ext cx="89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smtClean="0"/>
              <a:t>1770</a:t>
            </a:r>
            <a:endParaRPr lang="en-US" i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1970314" y="441221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59</a:t>
            </a:r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06286" y="433601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</a:t>
            </a:r>
            <a:endParaRPr lang="en-US" i="1" dirty="0"/>
          </a:p>
        </p:txBody>
      </p:sp>
      <p:sp>
        <p:nvSpPr>
          <p:cNvPr id="16" name="Pentagon 15"/>
          <p:cNvSpPr/>
          <p:nvPr/>
        </p:nvSpPr>
        <p:spPr>
          <a:xfrm>
            <a:off x="1284111" y="4324350"/>
            <a:ext cx="381000" cy="304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entagon 17"/>
          <p:cNvSpPr/>
          <p:nvPr/>
        </p:nvSpPr>
        <p:spPr>
          <a:xfrm>
            <a:off x="685800" y="3486150"/>
            <a:ext cx="381000" cy="304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entagon 18"/>
          <p:cNvSpPr/>
          <p:nvPr/>
        </p:nvSpPr>
        <p:spPr>
          <a:xfrm>
            <a:off x="1371600" y="3486150"/>
            <a:ext cx="381000" cy="304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entagon 19"/>
          <p:cNvSpPr/>
          <p:nvPr/>
        </p:nvSpPr>
        <p:spPr>
          <a:xfrm>
            <a:off x="685800" y="3867150"/>
            <a:ext cx="381000" cy="381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entagon 20"/>
          <p:cNvSpPr/>
          <p:nvPr/>
        </p:nvSpPr>
        <p:spPr>
          <a:xfrm>
            <a:off x="1905000" y="4248150"/>
            <a:ext cx="685800" cy="457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Pentagon 21"/>
          <p:cNvSpPr/>
          <p:nvPr/>
        </p:nvSpPr>
        <p:spPr>
          <a:xfrm>
            <a:off x="2991555" y="4324350"/>
            <a:ext cx="381000" cy="304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entagon 25"/>
          <p:cNvSpPr/>
          <p:nvPr/>
        </p:nvSpPr>
        <p:spPr>
          <a:xfrm>
            <a:off x="6858000" y="3486150"/>
            <a:ext cx="381000" cy="3048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Pentagon 26"/>
          <p:cNvSpPr/>
          <p:nvPr/>
        </p:nvSpPr>
        <p:spPr>
          <a:xfrm>
            <a:off x="3657600" y="4552950"/>
            <a:ext cx="1371600" cy="457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p. 68:  Checkpoint:  </a:t>
            </a:r>
            <a:br>
              <a:rPr lang="en-US" dirty="0" smtClean="0"/>
            </a:br>
            <a:r>
              <a:rPr lang="en-US" dirty="0" smtClean="0"/>
              <a:t>Complete the following exercises.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4"/>
          </p:nvPr>
        </p:nvGraphicFramePr>
        <p:xfrm>
          <a:off x="152400" y="1428750"/>
          <a:ext cx="88392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9200"/>
              </a:tblGrid>
              <a:tr h="119380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The perimeter P of a rectangle with length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l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and width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is P = 2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l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+ 2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.  Solve the equation of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l.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i="1" baseline="0" dirty="0" smtClean="0">
                        <a:solidFill>
                          <a:schemeClr val="tx1"/>
                        </a:solidFill>
                        <a:latin typeface="Bradley Hand ITC" pitchFamily="66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                                                                                                                              l = p – 2w/2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93800"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The volume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V of a box with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length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l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, width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, and height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is V = </a:t>
                      </a:r>
                      <a:r>
                        <a:rPr lang="en-US" i="0" baseline="0" dirty="0" err="1" smtClean="0">
                          <a:solidFill>
                            <a:schemeClr val="tx1"/>
                          </a:solidFill>
                          <a:latin typeface="Bradley Hand ITC" pitchFamily="66" charset="0"/>
                        </a:rPr>
                        <a:t>l</a:t>
                      </a:r>
                      <a:r>
                        <a:rPr lang="en-US" i="1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wh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.  Solve the equation for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</a:p>
                    <a:p>
                      <a:pPr marL="342900" indent="-342900">
                        <a:buAutoNum type="arabicPeriod" startAt="2"/>
                      </a:pPr>
                      <a:endParaRPr lang="en-US" i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en-US" i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                                                                                                                  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w=v/</a:t>
                      </a:r>
                      <a:r>
                        <a:rPr lang="en-US" i="1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lh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93800">
                <a:tc>
                  <a:txBody>
                    <a:bodyPr/>
                    <a:lstStyle/>
                    <a:p>
                      <a:pPr marL="342900" indent="-342900">
                        <a:buAutoNum type="arabicPeriod" startAt="3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Use the result from Exercise 2 to find the width </a:t>
                      </a:r>
                      <a:r>
                        <a:rPr lang="en-US" i="1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r>
                        <a:rPr lang="en-US" i="0" dirty="0" smtClean="0">
                          <a:solidFill>
                            <a:schemeClr val="tx1"/>
                          </a:solidFill>
                        </a:rPr>
                        <a:t> of a box with a length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</a:rPr>
                        <a:t> of 2 feet, a height of 3 feet, and a volume of 12 cubic feet.</a:t>
                      </a:r>
                    </a:p>
                    <a:p>
                      <a:pPr marL="342900" indent="-342900">
                        <a:buAutoNum type="arabicPeriod" startAt="3"/>
                      </a:pPr>
                      <a:endParaRPr lang="en-US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                                                                                                                         2 feet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Smiley Face 7"/>
          <p:cNvSpPr/>
          <p:nvPr/>
        </p:nvSpPr>
        <p:spPr>
          <a:xfrm>
            <a:off x="7467600" y="2114550"/>
            <a:ext cx="1524000" cy="6096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7467600" y="3257550"/>
            <a:ext cx="1524000" cy="6096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7467600" y="4400550"/>
            <a:ext cx="1524000" cy="6096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417</Words>
  <Application>Microsoft Office PowerPoint</Application>
  <PresentationFormat>On-screen Show (16:9)</PresentationFormat>
  <Paragraphs>87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WidescreenPresentation</vt:lpstr>
      <vt:lpstr>3.7 Formulas</vt:lpstr>
      <vt:lpstr>p. 66:  3.7 Vocabulary</vt:lpstr>
      <vt:lpstr>p. 66:  Example 1:   Solve a Temperature Conversion Formula</vt:lpstr>
      <vt:lpstr>p. 67:  Example 2:  solve and Use an Area Formula</vt:lpstr>
      <vt:lpstr>p. 67:  Example 3:  Solve and Use a Density Formula The density d of a substance is found by dividing its mass m by its volume v.</vt:lpstr>
      <vt:lpstr>p. 68:  Example 4:   Solve and Use a Distance Formula</vt:lpstr>
      <vt:lpstr>p. 68:  Checkpoint:   Complete the following exercises.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2011-01-02T19:39:22Z</dcterms:created>
  <dcterms:modified xsi:type="dcterms:W3CDTF">2011-02-08T12:55:25Z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