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72" y="13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5C7DB-1C57-4A7C-A44B-EB7A6110B0D6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70A943-5652-43D3-9672-8EA723EC6F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496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Page 77 </a:t>
            </a:r>
            <a:r>
              <a:rPr lang="en-US" dirty="0" err="1" smtClean="0"/>
              <a:t>notetaking</a:t>
            </a:r>
            <a:r>
              <a:rPr lang="en-US" dirty="0" smtClean="0"/>
              <a:t> guide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70A943-5652-43D3-9672-8EA723EC6F5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Page 78 </a:t>
            </a:r>
            <a:r>
              <a:rPr lang="en-US" dirty="0" err="1" smtClean="0"/>
              <a:t>notetaking</a:t>
            </a:r>
            <a:r>
              <a:rPr lang="en-US" dirty="0" smtClean="0"/>
              <a:t> guide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70A943-5652-43D3-9672-8EA723EC6F5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Page 78 </a:t>
            </a:r>
            <a:r>
              <a:rPr lang="en-US" dirty="0" err="1" smtClean="0"/>
              <a:t>notetaking</a:t>
            </a:r>
            <a:r>
              <a:rPr lang="en-US" dirty="0" smtClean="0"/>
              <a:t> guide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70A943-5652-43D3-9672-8EA723EC6F5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p. 79 </a:t>
            </a:r>
            <a:r>
              <a:rPr lang="en-US" dirty="0" err="1" smtClean="0"/>
              <a:t>notetaking</a:t>
            </a:r>
            <a:r>
              <a:rPr lang="en-US" dirty="0" smtClean="0"/>
              <a:t> guide.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70A943-5652-43D3-9672-8EA723EC6F5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Page 77 </a:t>
            </a:r>
            <a:r>
              <a:rPr lang="en-US" dirty="0" err="1" smtClean="0"/>
              <a:t>notetaking</a:t>
            </a:r>
            <a:r>
              <a:rPr lang="en-US" dirty="0" smtClean="0"/>
              <a:t> guide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70A943-5652-43D3-9672-8EA723EC6F5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Page 77 </a:t>
            </a:r>
            <a:r>
              <a:rPr lang="en-US" dirty="0" err="1" smtClean="0"/>
              <a:t>notetaking</a:t>
            </a:r>
            <a:r>
              <a:rPr lang="en-US" dirty="0" smtClean="0"/>
              <a:t> guide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70A943-5652-43D3-9672-8EA723EC6F5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Page 77 </a:t>
            </a:r>
            <a:r>
              <a:rPr lang="en-US" dirty="0" err="1" smtClean="0"/>
              <a:t>notetaking</a:t>
            </a:r>
            <a:r>
              <a:rPr lang="en-US" dirty="0" smtClean="0"/>
              <a:t> guide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70A943-5652-43D3-9672-8EA723EC6F5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Page 77 </a:t>
            </a:r>
            <a:r>
              <a:rPr lang="en-US" dirty="0" err="1" smtClean="0"/>
              <a:t>notetaking</a:t>
            </a:r>
            <a:r>
              <a:rPr lang="en-US" dirty="0" smtClean="0"/>
              <a:t> guide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70A943-5652-43D3-9672-8EA723EC6F5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Page 77 </a:t>
            </a:r>
            <a:r>
              <a:rPr lang="en-US" dirty="0" err="1" smtClean="0"/>
              <a:t>notetaking</a:t>
            </a:r>
            <a:r>
              <a:rPr lang="en-US" dirty="0" smtClean="0"/>
              <a:t> guide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70A943-5652-43D3-9672-8EA723EC6F5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Page 77 </a:t>
            </a:r>
            <a:r>
              <a:rPr lang="en-US" dirty="0" err="1" smtClean="0"/>
              <a:t>notetaking</a:t>
            </a:r>
            <a:r>
              <a:rPr lang="en-US" dirty="0" smtClean="0"/>
              <a:t> guide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70A943-5652-43D3-9672-8EA723EC6F5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Page 78 </a:t>
            </a:r>
            <a:r>
              <a:rPr lang="en-US" dirty="0" err="1" smtClean="0"/>
              <a:t>notetaking</a:t>
            </a:r>
            <a:r>
              <a:rPr lang="en-US" dirty="0" smtClean="0"/>
              <a:t> guide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70A943-5652-43D3-9672-8EA723EC6F5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Page 78 </a:t>
            </a:r>
            <a:r>
              <a:rPr lang="en-US" dirty="0" err="1" smtClean="0"/>
              <a:t>notetaking</a:t>
            </a:r>
            <a:r>
              <a:rPr lang="en-US" dirty="0" smtClean="0"/>
              <a:t> guide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70A943-5652-43D3-9672-8EA723EC6F5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89E58A5-48BB-4245-8220-C00CC8AB21AA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673F36B-DD94-4709-8153-889F3977F1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edge/>
    <p:sndAc>
      <p:stSnd>
        <p:snd r:embed="rId1" name="drumroll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9E58A5-48BB-4245-8220-C00CC8AB21AA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673F36B-DD94-4709-8153-889F3977F1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  <p:sndAc>
      <p:stSnd>
        <p:snd r:embed="rId1" name="drumroll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289E58A5-48BB-4245-8220-C00CC8AB21AA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673F36B-DD94-4709-8153-889F3977F1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  <p:sndAc>
      <p:stSnd>
        <p:snd r:embed="rId1" name="drumroll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9E58A5-48BB-4245-8220-C00CC8AB21AA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673F36B-DD94-4709-8153-889F3977F1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  <p:sndAc>
      <p:stSnd>
        <p:snd r:embed="rId1" name="drumroll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89E58A5-48BB-4245-8220-C00CC8AB21AA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1673F36B-DD94-4709-8153-889F3977F1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edge/>
    <p:sndAc>
      <p:stSnd>
        <p:snd r:embed="rId1" name="drumroll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9E58A5-48BB-4245-8220-C00CC8AB21AA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673F36B-DD94-4709-8153-889F3977F1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  <p:sndAc>
      <p:stSnd>
        <p:snd r:embed="rId1" name="drumroll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9E58A5-48BB-4245-8220-C00CC8AB21AA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673F36B-DD94-4709-8153-889F3977F1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  <p:sndAc>
      <p:stSnd>
        <p:snd r:embed="rId1" name="drumroll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9E58A5-48BB-4245-8220-C00CC8AB21AA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673F36B-DD94-4709-8153-889F3977F1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  <p:sndAc>
      <p:stSnd>
        <p:snd r:embed="rId1" name="drumroll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89E58A5-48BB-4245-8220-C00CC8AB21AA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673F36B-DD94-4709-8153-889F3977F1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  <p:sndAc>
      <p:stSnd>
        <p:snd r:embed="rId1" name="drumroll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9E58A5-48BB-4245-8220-C00CC8AB21AA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673F36B-DD94-4709-8153-889F3977F1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  <p:sndAc>
      <p:stSnd>
        <p:snd r:embed="rId1" name="drumroll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89E58A5-48BB-4245-8220-C00CC8AB21AA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673F36B-DD94-4709-8153-889F3977F1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edge/>
    <p:sndAc>
      <p:stSnd>
        <p:snd r:embed="rId1" name="drumroll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289E58A5-48BB-4245-8220-C00CC8AB21AA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673F36B-DD94-4709-8153-889F3977F17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edge/>
    <p:sndAc>
      <p:stSnd>
        <p:snd r:embed="rId13" name="drumroll.wav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wmf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wmf"/><Relationship Id="rId4" Type="http://schemas.openxmlformats.org/officeDocument/2006/relationships/image" Target="../media/image5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Chapter 4 </a:t>
            </a:r>
            <a:br>
              <a:rPr lang="en-US" dirty="0" smtClean="0"/>
            </a:br>
            <a:r>
              <a:rPr lang="en-US" dirty="0" smtClean="0"/>
              <a:t>Section 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Students will plot points in a coordinate plane.</a:t>
            </a:r>
            <a:endParaRPr lang="en-US" dirty="0"/>
          </a:p>
        </p:txBody>
      </p:sp>
    </p:spTree>
  </p:cSld>
  <p:clrMapOvr>
    <a:masterClrMapping/>
  </p:clrMapOvr>
  <p:transition spd="slow">
    <p:wedge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 2:  identify quadrants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Name the quadrants the points D(-2, -9) and E(12,4) are in.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The point D(-2,-9) is in Quadrant </a:t>
            </a:r>
            <a:r>
              <a:rPr lang="en-US" u="sng" dirty="0" smtClean="0"/>
              <a:t>	</a:t>
            </a:r>
            <a:r>
              <a:rPr lang="en-US" dirty="0" smtClean="0"/>
              <a:t> </a:t>
            </a:r>
            <a:r>
              <a:rPr lang="en-US" dirty="0" smtClean="0"/>
              <a:t>because its x- and y- coordinates are both </a:t>
            </a:r>
            <a:r>
              <a:rPr lang="en-US" u="sng" dirty="0" smtClean="0"/>
              <a:t>		</a:t>
            </a:r>
            <a:r>
              <a:rPr lang="en-US" dirty="0" smtClean="0"/>
              <a:t>.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The point E(12,4) is in Quadrant </a:t>
            </a:r>
            <a:r>
              <a:rPr lang="en-US" u="sng" dirty="0" smtClean="0"/>
              <a:t>		</a:t>
            </a:r>
            <a:r>
              <a:rPr lang="en-US" dirty="0" smtClean="0"/>
              <a:t> because its x- and y-coordinates are both </a:t>
            </a:r>
            <a:r>
              <a:rPr lang="en-US" u="sng" dirty="0" smtClean="0"/>
              <a:t>			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5" name="Content Placeholder 4" descr="quadrants.gif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3962400" y="1600200"/>
            <a:ext cx="3810001" cy="4014680"/>
          </a:xfrm>
        </p:spPr>
      </p:pic>
      <p:sp>
        <p:nvSpPr>
          <p:cNvPr id="6" name="Oval 5"/>
          <p:cNvSpPr/>
          <p:nvPr/>
        </p:nvSpPr>
        <p:spPr>
          <a:xfrm>
            <a:off x="5257800" y="5821681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028825" y="3069193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III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57400" y="3593068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negative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8031481" y="21336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362200" y="4507468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47800" y="5269468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positive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edge/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 animBg="1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	</a:t>
            </a:r>
            <a:r>
              <a:rPr lang="en-US" dirty="0" err="1" smtClean="0"/>
              <a:t>checkpiont</a:t>
            </a:r>
            <a:r>
              <a:rPr lang="en-US" dirty="0" smtClean="0"/>
              <a:t>: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14350" indent="-514350"/>
            <a:r>
              <a:rPr lang="en-US" dirty="0" smtClean="0"/>
              <a:t>plot the points in</a:t>
            </a:r>
          </a:p>
          <a:p>
            <a:pPr marL="514350" indent="-514350">
              <a:buNone/>
            </a:pPr>
            <a:r>
              <a:rPr lang="en-US" dirty="0" smtClean="0"/>
              <a:t>the same coordinate</a:t>
            </a:r>
          </a:p>
          <a:p>
            <a:pPr marL="514350" indent="-514350">
              <a:buNone/>
            </a:pPr>
            <a:r>
              <a:rPr lang="en-US" dirty="0" smtClean="0"/>
              <a:t>plane.</a:t>
            </a:r>
          </a:p>
          <a:p>
            <a:pPr marL="514350" indent="-514350">
              <a:buAutoNum type="arabicPeriod"/>
            </a:pPr>
            <a:r>
              <a:rPr lang="en-US" dirty="0" smtClean="0"/>
              <a:t>A(-3,-2)</a:t>
            </a:r>
          </a:p>
          <a:p>
            <a:pPr marL="514350" indent="-514350">
              <a:buAutoNum type="arabicPeriod"/>
            </a:pPr>
            <a:r>
              <a:rPr lang="en-US" dirty="0" smtClean="0"/>
              <a:t>B(4, 0)</a:t>
            </a:r>
          </a:p>
          <a:p>
            <a:pPr marL="514350" indent="-514350">
              <a:buAutoNum type="arabicPeriod"/>
            </a:pPr>
            <a:r>
              <a:rPr lang="en-US" dirty="0" smtClean="0"/>
              <a:t>C(1,4)</a:t>
            </a:r>
          </a:p>
          <a:p>
            <a:pPr marL="514350" indent="-514350">
              <a:buAutoNum type="arabicPeriod"/>
            </a:pPr>
            <a:r>
              <a:rPr lang="en-US" dirty="0" smtClean="0"/>
              <a:t>D(-3,2)</a:t>
            </a:r>
            <a:endParaRPr lang="en-US" dirty="0"/>
          </a:p>
        </p:txBody>
      </p:sp>
      <p:pic>
        <p:nvPicPr>
          <p:cNvPr id="6" name="Content Placeholder 5" descr="nonumbers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3962400" y="1752600"/>
            <a:ext cx="3875772" cy="3657600"/>
          </a:xfrm>
        </p:spPr>
      </p:pic>
      <p:pic>
        <p:nvPicPr>
          <p:cNvPr id="1026" name="Picture 2" descr="C:\Documents and Settings\teacher\Local Settings\Temporary Internet Files\Content.IE5\C52XSH2Z\MC900434713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381000"/>
            <a:ext cx="945055" cy="990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checkpoint: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Name the quadrant the points in.</a:t>
            </a:r>
          </a:p>
          <a:p>
            <a:endParaRPr lang="en-US" dirty="0" smtClean="0"/>
          </a:p>
          <a:p>
            <a:pPr marL="514350" indent="-514350">
              <a:buAutoNum type="arabicPeriod" startAt="5"/>
            </a:pPr>
            <a:r>
              <a:rPr lang="en-US" dirty="0" smtClean="0"/>
              <a:t>(-6, 7)</a:t>
            </a:r>
          </a:p>
          <a:p>
            <a:pPr marL="514350" indent="-514350">
              <a:buAutoNum type="arabicPeriod" startAt="5"/>
            </a:pPr>
            <a:r>
              <a:rPr lang="en-US" dirty="0" smtClean="0"/>
              <a:t>(-6, -7)</a:t>
            </a:r>
          </a:p>
          <a:p>
            <a:pPr marL="514350" indent="-514350">
              <a:buAutoNum type="arabicPeriod" startAt="5"/>
            </a:pPr>
            <a:r>
              <a:rPr lang="en-US" dirty="0" smtClean="0"/>
              <a:t>(6, -7)</a:t>
            </a:r>
          </a:p>
          <a:p>
            <a:pPr marL="514350" indent="-514350">
              <a:buAutoNum type="arabicPeriod" startAt="5"/>
            </a:pPr>
            <a:r>
              <a:rPr lang="en-US" dirty="0" smtClean="0"/>
              <a:t>(6, 7)</a:t>
            </a:r>
          </a:p>
          <a:p>
            <a:endParaRPr lang="en-US" dirty="0"/>
          </a:p>
        </p:txBody>
      </p:sp>
      <p:pic>
        <p:nvPicPr>
          <p:cNvPr id="6" name="Content Placeholder 5" descr="quadrants.gif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3581400" y="1676400"/>
            <a:ext cx="3986999" cy="3801269"/>
          </a:xfrm>
        </p:spPr>
      </p:pic>
      <p:pic>
        <p:nvPicPr>
          <p:cNvPr id="2050" name="Picture 2" descr="C:\Documents and Settings\teacher\Local Settings\Temporary Internet Files\Content.IE5\C52XSH2Z\MC900434713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152401"/>
            <a:ext cx="1163145" cy="12192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3:  Make a scatter plot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 smtClean="0"/>
              <a:t>NCAA Basketball Teams </a:t>
            </a:r>
            <a:r>
              <a:rPr lang="en-US" b="1" dirty="0" smtClean="0"/>
              <a:t>  The number of NCAA men’s college basketball teams is shown in the table.</a:t>
            </a:r>
          </a:p>
          <a:p>
            <a:endParaRPr lang="en-US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half" idx="1"/>
          </p:nvPr>
        </p:nvGraphicFramePr>
        <p:xfrm>
          <a:off x="457200" y="2133600"/>
          <a:ext cx="7239001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4143"/>
                <a:gridCol w="1034143"/>
                <a:gridCol w="1034143"/>
                <a:gridCol w="1034143"/>
                <a:gridCol w="1034143"/>
                <a:gridCol w="1034143"/>
                <a:gridCol w="103414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Year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1995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1996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1997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1998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1999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Men’s teams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868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866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865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895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926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932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33400" y="3505200"/>
            <a:ext cx="7239000" cy="2362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eriod"/>
            </a:pPr>
            <a:r>
              <a:rPr lang="en-US" dirty="0" smtClean="0"/>
              <a:t>Make a scatter plot</a:t>
            </a:r>
          </a:p>
          <a:p>
            <a:pPr marL="342900" indent="-342900">
              <a:buAutoNum type="alphaLcPeriod"/>
            </a:pPr>
            <a:r>
              <a:rPr lang="en-US" dirty="0" smtClean="0"/>
              <a:t>Describe the pattern of the number of men’s basketball teams.</a:t>
            </a:r>
          </a:p>
          <a:p>
            <a:pPr marL="342900" indent="-342900"/>
            <a:r>
              <a:rPr lang="en-US" b="1" dirty="0" smtClean="0"/>
              <a:t>Solution</a:t>
            </a:r>
          </a:p>
          <a:p>
            <a:pPr marL="342900" indent="-342900">
              <a:buAutoNum type="alphaLcPeriod"/>
            </a:pPr>
            <a:r>
              <a:rPr lang="en-US" dirty="0" smtClean="0"/>
              <a:t>Let M represent </a:t>
            </a:r>
            <a:r>
              <a:rPr lang="en-US" u="sng" dirty="0" smtClean="0"/>
              <a:t>  				</a:t>
            </a:r>
            <a:r>
              <a:rPr lang="en-US" dirty="0" smtClean="0"/>
              <a:t>.  Let t represent </a:t>
            </a:r>
            <a:r>
              <a:rPr lang="en-US" u="sng" dirty="0" smtClean="0"/>
              <a:t>				</a:t>
            </a:r>
            <a:r>
              <a:rPr lang="en-US" dirty="0" smtClean="0"/>
              <a:t>.</a:t>
            </a:r>
          </a:p>
          <a:p>
            <a:pPr marL="342900" indent="-342900"/>
            <a:r>
              <a:rPr lang="en-US" b="1" dirty="0" smtClean="0"/>
              <a:t>	because you want to see how the number of teams changed over time, put t on the </a:t>
            </a:r>
            <a:r>
              <a:rPr lang="en-US" b="1" u="sng" dirty="0" smtClean="0"/>
              <a:t>		</a:t>
            </a:r>
            <a:r>
              <a:rPr lang="en-US" b="1" dirty="0" smtClean="0"/>
              <a:t> axis and </a:t>
            </a:r>
            <a:r>
              <a:rPr lang="en-US" b="1" dirty="0" smtClean="0"/>
              <a:t>M </a:t>
            </a:r>
            <a:r>
              <a:rPr lang="en-US" b="1" dirty="0" smtClean="0"/>
              <a:t>on the </a:t>
            </a:r>
            <a:r>
              <a:rPr lang="en-US" b="1" u="sng" dirty="0" smtClean="0"/>
              <a:t>		</a:t>
            </a:r>
            <a:r>
              <a:rPr lang="en-US" b="1" dirty="0" smtClean="0"/>
              <a:t> axis.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743200" y="4202668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Men’s teams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7400" y="4583668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Years from 1995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7600" y="5117068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X - axis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19200" y="5421868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Y - axis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edge/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3:</a:t>
            </a:r>
            <a:br>
              <a:rPr lang="en-US" dirty="0" smtClean="0"/>
            </a:br>
            <a:r>
              <a:rPr lang="en-US" dirty="0" smtClean="0"/>
              <a:t>Make a Scatter Plot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Choose a scale.  Use a break in the scale for the number of teams to focus on the values between </a:t>
            </a:r>
            <a:r>
              <a:rPr lang="en-US" u="sng" dirty="0" smtClean="0"/>
              <a:t>	</a:t>
            </a:r>
            <a:r>
              <a:rPr lang="en-US" dirty="0" smtClean="0"/>
              <a:t> and </a:t>
            </a:r>
            <a:r>
              <a:rPr lang="en-US" u="sng" dirty="0" smtClean="0"/>
              <a:t>	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b="1" dirty="0" smtClean="0"/>
              <a:t>b.  From the scatter plot, you can see that the number of men’s teams in the NCAA was </a:t>
            </a:r>
            <a:r>
              <a:rPr lang="en-US" b="1" u="sng" dirty="0" smtClean="0"/>
              <a:t>         	                      </a:t>
            </a:r>
            <a:r>
              <a:rPr lang="en-US" b="1" dirty="0" smtClean="0"/>
              <a:t> for three years and then began to	 </a:t>
            </a:r>
            <a:r>
              <a:rPr lang="en-US" b="1" u="sng" dirty="0" smtClean="0"/>
              <a:t>		</a:t>
            </a:r>
            <a:r>
              <a:rPr lang="en-US" b="1" dirty="0" smtClean="0"/>
              <a:t>.</a:t>
            </a:r>
            <a:endParaRPr lang="en-US" b="1" dirty="0"/>
          </a:p>
        </p:txBody>
      </p:sp>
      <p:graphicFrame>
        <p:nvGraphicFramePr>
          <p:cNvPr id="10" name="Picture Placeholder 9"/>
          <p:cNvGraphicFramePr>
            <a:graphicFrameLocks noGrp="1"/>
          </p:cNvGraphicFramePr>
          <p:nvPr>
            <p:ph type="pic" idx="1"/>
          </p:nvPr>
        </p:nvGraphicFramePr>
        <p:xfrm>
          <a:off x="609600" y="5715000"/>
          <a:ext cx="7239001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4143"/>
                <a:gridCol w="1034143"/>
                <a:gridCol w="1034143"/>
                <a:gridCol w="1034143"/>
                <a:gridCol w="1034143"/>
                <a:gridCol w="1034143"/>
                <a:gridCol w="103414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Year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1995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1996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1997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1998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1999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Men’s teams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868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866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865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895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926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932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" name="Picture 10" descr="quadone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600" y="1066800"/>
            <a:ext cx="4267200" cy="4267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28800" y="4888468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Years from 1995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89516" y="1349990"/>
            <a:ext cx="443087" cy="3816429"/>
          </a:xfrm>
          <a:prstGeom prst="rect">
            <a:avLst/>
          </a:prstGeom>
          <a:solidFill>
            <a:schemeClr val="tx1"/>
          </a:solidFill>
        </p:spPr>
        <p:txBody>
          <a:bodyPr vert="horz" wrap="square" rtlCol="0">
            <a:spAutoFit/>
          </a:bodyPr>
          <a:lstStyle/>
          <a:p>
            <a:pPr algn="r"/>
            <a:endParaRPr lang="en-US" sz="800" dirty="0" smtClean="0">
              <a:solidFill>
                <a:srgbClr val="FF0000"/>
              </a:solidFill>
            </a:endParaRPr>
          </a:p>
          <a:p>
            <a:pPr algn="r"/>
            <a:endParaRPr lang="en-US" sz="800" dirty="0">
              <a:solidFill>
                <a:srgbClr val="FF0000"/>
              </a:solidFill>
            </a:endParaRPr>
          </a:p>
          <a:p>
            <a:pPr algn="r"/>
            <a:endParaRPr lang="en-US" sz="800" dirty="0" smtClean="0">
              <a:solidFill>
                <a:srgbClr val="FF0000"/>
              </a:solidFill>
            </a:endParaRPr>
          </a:p>
          <a:p>
            <a:pPr algn="r"/>
            <a:r>
              <a:rPr lang="en-US" sz="800" dirty="0" smtClean="0">
                <a:solidFill>
                  <a:srgbClr val="FF0000"/>
                </a:solidFill>
              </a:rPr>
              <a:t>950</a:t>
            </a:r>
          </a:p>
          <a:p>
            <a:pPr algn="r"/>
            <a:endParaRPr lang="en-US" sz="1000" dirty="0">
              <a:solidFill>
                <a:srgbClr val="FF0000"/>
              </a:solidFill>
            </a:endParaRPr>
          </a:p>
          <a:p>
            <a:pPr algn="r"/>
            <a:r>
              <a:rPr lang="en-US" sz="1000" dirty="0" smtClean="0">
                <a:solidFill>
                  <a:srgbClr val="FF0000"/>
                </a:solidFill>
              </a:rPr>
              <a:t>925</a:t>
            </a:r>
          </a:p>
          <a:p>
            <a:pPr algn="r"/>
            <a:endParaRPr lang="en-US" sz="1000" dirty="0">
              <a:solidFill>
                <a:srgbClr val="FF0000"/>
              </a:solidFill>
            </a:endParaRPr>
          </a:p>
          <a:p>
            <a:pPr algn="r"/>
            <a:r>
              <a:rPr lang="en-US" sz="1000" dirty="0" smtClean="0">
                <a:solidFill>
                  <a:srgbClr val="FF0000"/>
                </a:solidFill>
              </a:rPr>
              <a:t>900</a:t>
            </a:r>
          </a:p>
          <a:p>
            <a:pPr algn="r"/>
            <a:endParaRPr lang="en-US" sz="1000" dirty="0">
              <a:solidFill>
                <a:srgbClr val="FF0000"/>
              </a:solidFill>
            </a:endParaRPr>
          </a:p>
          <a:p>
            <a:pPr algn="r"/>
            <a:r>
              <a:rPr lang="en-US" sz="1000" dirty="0" smtClean="0">
                <a:solidFill>
                  <a:srgbClr val="FF0000"/>
                </a:solidFill>
              </a:rPr>
              <a:t>875</a:t>
            </a:r>
          </a:p>
          <a:p>
            <a:pPr algn="r"/>
            <a:endParaRPr lang="en-US" sz="1000" dirty="0">
              <a:solidFill>
                <a:srgbClr val="FF0000"/>
              </a:solidFill>
            </a:endParaRPr>
          </a:p>
          <a:p>
            <a:pPr algn="r"/>
            <a:r>
              <a:rPr lang="en-US" sz="1000" dirty="0" smtClean="0">
                <a:solidFill>
                  <a:srgbClr val="FF0000"/>
                </a:solidFill>
              </a:rPr>
              <a:t>850</a:t>
            </a:r>
          </a:p>
          <a:p>
            <a:pPr algn="r"/>
            <a:endParaRPr lang="en-US" sz="1000" dirty="0">
              <a:solidFill>
                <a:srgbClr val="FF0000"/>
              </a:solidFill>
            </a:endParaRPr>
          </a:p>
          <a:p>
            <a:pPr algn="r"/>
            <a:r>
              <a:rPr lang="en-US" sz="1000" dirty="0" smtClean="0">
                <a:solidFill>
                  <a:srgbClr val="FF0000"/>
                </a:solidFill>
              </a:rPr>
              <a:t>825</a:t>
            </a:r>
          </a:p>
          <a:p>
            <a:pPr algn="r"/>
            <a:endParaRPr lang="en-US" sz="1000" dirty="0">
              <a:solidFill>
                <a:srgbClr val="FF0000"/>
              </a:solidFill>
            </a:endParaRPr>
          </a:p>
          <a:p>
            <a:pPr algn="r"/>
            <a:r>
              <a:rPr lang="en-US" sz="1000" dirty="0" smtClean="0">
                <a:solidFill>
                  <a:srgbClr val="FF0000"/>
                </a:solidFill>
              </a:rPr>
              <a:t>800</a:t>
            </a:r>
          </a:p>
          <a:p>
            <a:pPr algn="r"/>
            <a:endParaRPr lang="en-US" sz="1000" dirty="0">
              <a:solidFill>
                <a:srgbClr val="FF0000"/>
              </a:solidFill>
            </a:endParaRPr>
          </a:p>
          <a:p>
            <a:pPr algn="r"/>
            <a:endParaRPr lang="en-US" sz="1000" dirty="0" smtClean="0">
              <a:solidFill>
                <a:srgbClr val="FF0000"/>
              </a:solidFill>
            </a:endParaRPr>
          </a:p>
          <a:p>
            <a:pPr algn="r"/>
            <a:endParaRPr lang="en-US" sz="1000" dirty="0">
              <a:solidFill>
                <a:srgbClr val="FF0000"/>
              </a:solidFill>
            </a:endParaRPr>
          </a:p>
          <a:p>
            <a:pPr algn="r"/>
            <a:endParaRPr lang="en-US" sz="1000" dirty="0" smtClean="0">
              <a:solidFill>
                <a:srgbClr val="FF0000"/>
              </a:solidFill>
            </a:endParaRPr>
          </a:p>
          <a:p>
            <a:pPr algn="r"/>
            <a:endParaRPr lang="en-US" sz="1000" dirty="0">
              <a:solidFill>
                <a:srgbClr val="FF0000"/>
              </a:solidFill>
            </a:endParaRPr>
          </a:p>
          <a:p>
            <a:pPr algn="r"/>
            <a:endParaRPr lang="en-US" sz="1000" dirty="0" smtClean="0">
              <a:solidFill>
                <a:srgbClr val="FF0000"/>
              </a:solidFill>
            </a:endParaRPr>
          </a:p>
          <a:p>
            <a:pPr algn="r"/>
            <a:endParaRPr lang="en-US" sz="1000" dirty="0">
              <a:solidFill>
                <a:srgbClr val="FF0000"/>
              </a:solidFill>
            </a:endParaRPr>
          </a:p>
          <a:p>
            <a:pPr algn="r"/>
            <a:endParaRPr lang="en-US" sz="1000" dirty="0" smtClean="0">
              <a:solidFill>
                <a:srgbClr val="FF0000"/>
              </a:solidFill>
            </a:endParaRPr>
          </a:p>
          <a:p>
            <a:pPr algn="r"/>
            <a:endParaRPr lang="en-US" sz="1000" dirty="0" smtClean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16200000">
            <a:off x="-794266" y="2329934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Men’s teams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332603" y="3657600"/>
            <a:ext cx="0" cy="3048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1111059" y="3962400"/>
            <a:ext cx="221544" cy="1524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111059" y="4114800"/>
            <a:ext cx="336741" cy="3048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1332603" y="4419600"/>
            <a:ext cx="115197" cy="762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332603" y="4495800"/>
            <a:ext cx="0" cy="762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781800" y="3593068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800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686675" y="36195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950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343650" y="4440793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constant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562600" y="4888468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increase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wedge/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6" grpId="0"/>
      <p:bldP spid="21" grpId="0"/>
      <p:bldP spid="22" grpId="0"/>
      <p:bldP spid="23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Students will plot points in a coordinate plane.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Coordinate plane:</a:t>
            </a:r>
          </a:p>
          <a:p>
            <a:endParaRPr lang="en-US" dirty="0"/>
          </a:p>
          <a:p>
            <a:pPr>
              <a:buNone/>
            </a:pP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The coordinate system formed by two real number lines that intersect at a right angle.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10" name="Picture 9" descr="ax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5800" y="3352800"/>
            <a:ext cx="2876550" cy="2714625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>
            <a:off x="657225" y="4710113"/>
            <a:ext cx="2876550" cy="0"/>
          </a:xfrm>
          <a:prstGeom prst="straightConnector1">
            <a:avLst/>
          </a:prstGeom>
          <a:ln w="28575">
            <a:headEnd type="arrow"/>
            <a:tailEnd type="arrow"/>
          </a:ln>
          <a:scene3d>
            <a:camera prst="orthographicFront"/>
            <a:lightRig rig="threePt" dir="t"/>
          </a:scene3d>
          <a:sp3d contourW="12700">
            <a:bevelT w="12700"/>
            <a:bevelB w="12700"/>
            <a:contourClr>
              <a:srgbClr val="00B050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10" idx="0"/>
            <a:endCxn id="10" idx="2"/>
          </p:cNvCxnSpPr>
          <p:nvPr/>
        </p:nvCxnSpPr>
        <p:spPr>
          <a:xfrm>
            <a:off x="2124075" y="3352799"/>
            <a:ext cx="0" cy="2651760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  <a:scene3d>
            <a:camera prst="orthographicFront"/>
            <a:lightRig rig="threePt" dir="t"/>
          </a:scene3d>
          <a:sp3d extrusionH="38100" contourW="12700">
            <a:bevelT w="25400"/>
            <a:bevelB w="25400"/>
            <a:extrusionClr>
              <a:schemeClr val="bg2"/>
            </a:extrusionClr>
            <a:contourClr>
              <a:srgbClr val="FFC000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edge/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Origin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The point in the coordinate plane where the horizontal axis intersects the vertical axis.</a:t>
            </a:r>
          </a:p>
          <a:p>
            <a:endParaRPr lang="en-US" dirty="0" smtClean="0"/>
          </a:p>
          <a:p>
            <a:r>
              <a:rPr lang="en-US" dirty="0" smtClean="0"/>
              <a:t>(0,0)</a:t>
            </a:r>
            <a:endParaRPr lang="en-US" dirty="0"/>
          </a:p>
        </p:txBody>
      </p:sp>
      <p:pic>
        <p:nvPicPr>
          <p:cNvPr id="5" name="Picture Placeholder 4" descr="nonumbers.jpg"/>
          <p:cNvPicPr>
            <a:picLocks noGrp="1" noChangeAspect="1"/>
          </p:cNvPicPr>
          <p:nvPr>
            <p:ph type="pic" idx="1"/>
          </p:nvPr>
        </p:nvPicPr>
        <p:blipFill>
          <a:blip r:embed="rId4" cstate="print"/>
          <a:srcRect l="2797" r="2797"/>
          <a:stretch>
            <a:fillRect/>
          </a:stretch>
        </p:blipFill>
        <p:spPr>
          <a:xfrm>
            <a:off x="685800" y="1066800"/>
            <a:ext cx="4206240" cy="4206240"/>
          </a:xfrm>
        </p:spPr>
      </p:pic>
      <p:sp>
        <p:nvSpPr>
          <p:cNvPr id="4" name="Oval 3"/>
          <p:cNvSpPr/>
          <p:nvPr/>
        </p:nvSpPr>
        <p:spPr>
          <a:xfrm>
            <a:off x="2743200" y="3124200"/>
            <a:ext cx="762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wedge/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X-axis	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The horizontal axis on the coordinate plane</a:t>
            </a:r>
            <a:endParaRPr lang="en-US" dirty="0"/>
          </a:p>
        </p:txBody>
      </p:sp>
      <p:pic>
        <p:nvPicPr>
          <p:cNvPr id="9" name="Picture Placeholder 8" descr="axes.jpg"/>
          <p:cNvPicPr>
            <a:picLocks noGrp="1" noChangeAspect="1"/>
          </p:cNvPicPr>
          <p:nvPr>
            <p:ph type="pic" idx="1"/>
          </p:nvPr>
        </p:nvPicPr>
        <p:blipFill>
          <a:blip r:embed="rId4" cstate="print"/>
          <a:srcRect l="2797" r="2797"/>
          <a:stretch>
            <a:fillRect/>
          </a:stretch>
        </p:blipFill>
        <p:spPr/>
      </p:pic>
      <p:cxnSp>
        <p:nvCxnSpPr>
          <p:cNvPr id="5" name="Straight Arrow Connector 4"/>
          <p:cNvCxnSpPr>
            <a:endCxn id="9" idx="3"/>
          </p:cNvCxnSpPr>
          <p:nvPr/>
        </p:nvCxnSpPr>
        <p:spPr>
          <a:xfrm>
            <a:off x="657225" y="3133725"/>
            <a:ext cx="4212697" cy="10397"/>
          </a:xfrm>
          <a:prstGeom prst="straightConnector1">
            <a:avLst/>
          </a:prstGeom>
          <a:ln w="28575">
            <a:headEnd type="arrow"/>
            <a:tailEnd type="arrow"/>
          </a:ln>
          <a:scene3d>
            <a:camera prst="orthographicFront"/>
            <a:lightRig rig="threePt" dir="t"/>
          </a:scene3d>
          <a:sp3d contourW="12700">
            <a:bevelT w="12700"/>
            <a:bevelB w="12700"/>
            <a:contourClr>
              <a:srgbClr val="00B050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edge/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Y-axis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The vertical axis on the coordinate plane</a:t>
            </a:r>
            <a:endParaRPr lang="en-US" dirty="0"/>
          </a:p>
        </p:txBody>
      </p:sp>
      <p:pic>
        <p:nvPicPr>
          <p:cNvPr id="5" name="Picture Placeholder 4" descr="nonumbers.jpg"/>
          <p:cNvPicPr>
            <a:picLocks noGrp="1" noChangeAspect="1"/>
          </p:cNvPicPr>
          <p:nvPr>
            <p:ph type="pic" idx="1"/>
          </p:nvPr>
        </p:nvPicPr>
        <p:blipFill>
          <a:blip r:embed="rId4" cstate="print"/>
          <a:srcRect l="2797" r="2797"/>
          <a:stretch>
            <a:fillRect/>
          </a:stretch>
        </p:blipFill>
        <p:spPr/>
      </p:pic>
      <p:cxnSp>
        <p:nvCxnSpPr>
          <p:cNvPr id="6" name="Straight Arrow Connector 5"/>
          <p:cNvCxnSpPr/>
          <p:nvPr/>
        </p:nvCxnSpPr>
        <p:spPr>
          <a:xfrm>
            <a:off x="2743200" y="1143000"/>
            <a:ext cx="0" cy="4038600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  <a:scene3d>
            <a:camera prst="orthographicFront"/>
            <a:lightRig rig="threePt" dir="t"/>
          </a:scene3d>
          <a:sp3d extrusionH="38100" contourW="12700">
            <a:bevelT w="25400"/>
            <a:bevelB w="25400"/>
            <a:extrusionClr>
              <a:schemeClr val="bg2"/>
            </a:extrusionClr>
            <a:contourClr>
              <a:srgbClr val="FFC000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edge/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0" u="sng" dirty="0" smtClean="0"/>
              <a:t>Ordered pair: (</a:t>
            </a:r>
            <a:r>
              <a:rPr lang="en-US" sz="3000" b="0" u="sng" dirty="0" err="1" smtClean="0"/>
              <a:t>x,y</a:t>
            </a:r>
            <a:r>
              <a:rPr lang="en-US" sz="3000" b="0" u="sng" dirty="0" smtClean="0"/>
              <a:t>)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a pair of numbers used to identify a point in a coordinate plane</a:t>
            </a:r>
            <a:endParaRPr lang="en-US" sz="30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114800" y="1600200"/>
            <a:ext cx="3733800" cy="4525963"/>
          </a:xfrm>
        </p:spPr>
        <p:txBody>
          <a:bodyPr/>
          <a:lstStyle/>
          <a:p>
            <a:r>
              <a:rPr lang="en-US" dirty="0" smtClean="0"/>
              <a:t>Y-coordinate:</a:t>
            </a:r>
          </a:p>
          <a:p>
            <a:endParaRPr lang="en-US" dirty="0" smtClean="0"/>
          </a:p>
          <a:p>
            <a:r>
              <a:rPr lang="en-US" dirty="0" smtClean="0"/>
              <a:t>The second number in an ordered pair</a:t>
            </a:r>
          </a:p>
          <a:p>
            <a:pPr lvl="1"/>
            <a:r>
              <a:rPr lang="en-US" sz="2200" dirty="0" smtClean="0"/>
              <a:t>Go up (+) or down (-)</a:t>
            </a:r>
            <a:endParaRPr lang="en-US" sz="22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04800" y="1600200"/>
            <a:ext cx="3520440" cy="4525963"/>
          </a:xfrm>
        </p:spPr>
        <p:txBody>
          <a:bodyPr/>
          <a:lstStyle/>
          <a:p>
            <a:r>
              <a:rPr lang="en-US" dirty="0" smtClean="0"/>
              <a:t>X-coordinate:</a:t>
            </a:r>
          </a:p>
          <a:p>
            <a:endParaRPr lang="en-US" dirty="0" smtClean="0"/>
          </a:p>
          <a:p>
            <a:r>
              <a:rPr lang="en-US" dirty="0" smtClean="0"/>
              <a:t>The first number in an ordered pair</a:t>
            </a:r>
          </a:p>
          <a:p>
            <a:pPr lvl="1"/>
            <a:r>
              <a:rPr lang="en-US" sz="2200" dirty="0" smtClean="0"/>
              <a:t>Go left (-) or right (+)</a:t>
            </a:r>
          </a:p>
          <a:p>
            <a:pPr lvl="1">
              <a:buNone/>
            </a:pPr>
            <a:endParaRPr lang="en-US" sz="2200" dirty="0" smtClean="0"/>
          </a:p>
          <a:p>
            <a:pPr lvl="1">
              <a:buNone/>
            </a:pPr>
            <a:endParaRPr lang="en-US" sz="2200" dirty="0" smtClean="0"/>
          </a:p>
        </p:txBody>
      </p:sp>
      <p:pic>
        <p:nvPicPr>
          <p:cNvPr id="8" name="Picture 7" descr="nonumber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600" y="3962400"/>
            <a:ext cx="2826085" cy="2667000"/>
          </a:xfrm>
          <a:prstGeom prst="rect">
            <a:avLst/>
          </a:prstGeom>
        </p:spPr>
      </p:pic>
      <p:pic>
        <p:nvPicPr>
          <p:cNvPr id="10" name="Picture 9" descr="nonumber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91050" y="3886200"/>
            <a:ext cx="2876550" cy="27146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62000" y="4114800"/>
            <a:ext cx="1219200" cy="2362200"/>
          </a:xfrm>
          <a:prstGeom prst="rect">
            <a:avLst/>
          </a:prstGeom>
          <a:solidFill>
            <a:schemeClr val="accent1">
              <a:alpha val="4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047875" y="4114800"/>
            <a:ext cx="1219200" cy="2362200"/>
          </a:xfrm>
          <a:prstGeom prst="rect">
            <a:avLst/>
          </a:prstGeom>
          <a:solidFill>
            <a:schemeClr val="accent1">
              <a:alpha val="4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800600" y="4038600"/>
            <a:ext cx="2438400" cy="1204912"/>
          </a:xfrm>
          <a:prstGeom prst="rect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791075" y="5195888"/>
            <a:ext cx="2438400" cy="1204912"/>
          </a:xfrm>
          <a:prstGeom prst="rect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wedge/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" grpId="2" animBg="1"/>
      <p:bldP spid="9" grpId="0" animBg="1"/>
      <p:bldP spid="9" grpId="1" animBg="1"/>
      <p:bldP spid="9" grpId="2" animBg="1"/>
      <p:bldP spid="3" grpId="0" animBg="1"/>
      <p:bldP spid="3" grpId="1" animBg="1"/>
      <p:bldP spid="3" grpId="2" animBg="1"/>
      <p:bldP spid="11" grpId="0" animBg="1"/>
      <p:bldP spid="1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Quadrant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One of the four regions into which </a:t>
            </a:r>
            <a:r>
              <a:rPr lang="en-US" smtClean="0"/>
              <a:t>the axis divides </a:t>
            </a:r>
            <a:r>
              <a:rPr lang="en-US" dirty="0" smtClean="0"/>
              <a:t>a coordinate plane</a:t>
            </a:r>
            <a:endParaRPr lang="en-US" dirty="0"/>
          </a:p>
        </p:txBody>
      </p:sp>
      <p:pic>
        <p:nvPicPr>
          <p:cNvPr id="8" name="Picture Placeholder 7" descr="nonumbers.jpg"/>
          <p:cNvPicPr>
            <a:picLocks noGrp="1" noChangeAspect="1"/>
          </p:cNvPicPr>
          <p:nvPr>
            <p:ph type="pic" idx="1"/>
          </p:nvPr>
        </p:nvPicPr>
        <p:blipFill>
          <a:blip r:embed="rId4" cstate="print"/>
          <a:srcRect l="2797" r="2797"/>
          <a:stretch>
            <a:fillRect/>
          </a:stretch>
        </p:blipFill>
        <p:spPr>
          <a:xfrm>
            <a:off x="609600" y="1066800"/>
            <a:ext cx="4206240" cy="4206240"/>
          </a:xfrm>
        </p:spPr>
      </p:pic>
      <p:sp>
        <p:nvSpPr>
          <p:cNvPr id="10" name="Rectangle 9"/>
          <p:cNvSpPr/>
          <p:nvPr/>
        </p:nvSpPr>
        <p:spPr>
          <a:xfrm>
            <a:off x="1033619" y="3276600"/>
            <a:ext cx="109998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III</a:t>
            </a:r>
          </a:p>
          <a:p>
            <a:pPr algn="ctr"/>
            <a:r>
              <a:rPr lang="en-US" sz="5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(3)</a:t>
            </a:r>
            <a:endParaRPr lang="en-US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90600" y="1295400"/>
            <a:ext cx="121522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II</a:t>
            </a:r>
          </a:p>
          <a:p>
            <a:pPr algn="ctr"/>
            <a:r>
              <a:rPr lang="en-US" sz="5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(2)</a:t>
            </a:r>
            <a:endParaRPr lang="en-US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143723" y="1295400"/>
            <a:ext cx="109998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I</a:t>
            </a:r>
          </a:p>
          <a:p>
            <a:pPr algn="ctr"/>
            <a:r>
              <a:rPr lang="en-US" sz="5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(1)</a:t>
            </a:r>
            <a:endParaRPr lang="en-US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296124" y="3276600"/>
            <a:ext cx="109998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IV</a:t>
            </a:r>
          </a:p>
          <a:p>
            <a:pPr algn="ctr"/>
            <a:r>
              <a:rPr lang="en-US" sz="5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(4)</a:t>
            </a:r>
            <a:endParaRPr lang="en-US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</p:spTree>
  </p:cSld>
  <p:clrMapOvr>
    <a:masterClrMapping/>
  </p:clrMapOvr>
  <p:transition spd="slow">
    <p:wedge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Scatter plot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A coordinate graph containing points that represent a set of ordered pairs:  used to analyze relationships between two real life quantities.</a:t>
            </a:r>
            <a:endParaRPr lang="en-US" dirty="0"/>
          </a:p>
        </p:txBody>
      </p:sp>
      <p:pic>
        <p:nvPicPr>
          <p:cNvPr id="7" name="Picture Placeholder 6" descr="L61_scatter_plot.gif"/>
          <p:cNvPicPr>
            <a:picLocks noGrp="1" noChangeAspect="1"/>
          </p:cNvPicPr>
          <p:nvPr>
            <p:ph type="pic" idx="1"/>
          </p:nvPr>
        </p:nvPicPr>
        <p:blipFill>
          <a:blip r:embed="rId4" cstate="print"/>
          <a:srcRect l="2371" r="2371"/>
          <a:stretch>
            <a:fillRect/>
          </a:stretch>
        </p:blipFill>
        <p:spPr/>
      </p:pic>
    </p:spTree>
  </p:cSld>
  <p:clrMapOvr>
    <a:masterClrMapping/>
  </p:clrMapOvr>
  <p:transition spd="slow">
    <p:wedge/>
    <p:sndAc>
      <p:stSnd>
        <p:snd r:embed="rId3" name="drumroll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 1:</a:t>
            </a:r>
            <a:br>
              <a:rPr lang="en-US" dirty="0" smtClean="0"/>
            </a:br>
            <a:r>
              <a:rPr lang="en-US" sz="3300" dirty="0" smtClean="0"/>
              <a:t>plot points in a coordinate plane</a:t>
            </a:r>
            <a:endParaRPr lang="en-US" sz="3300" dirty="0"/>
          </a:p>
        </p:txBody>
      </p:sp>
      <p:pic>
        <p:nvPicPr>
          <p:cNvPr id="8" name="Content Placeholder 7" descr="S2U4L1GLgrid.gif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4114800" y="1600200"/>
            <a:ext cx="4080240" cy="3962400"/>
          </a:xfrm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0" y="1524000"/>
            <a:ext cx="4419600" cy="53340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2400" dirty="0" smtClean="0"/>
              <a:t>Plot the points A(-2,3), B(3, -4) and C(0, -2) in a coordinate plane.</a:t>
            </a:r>
          </a:p>
          <a:p>
            <a:pPr>
              <a:buNone/>
            </a:pPr>
            <a:endParaRPr lang="en-US" sz="2400" dirty="0" smtClean="0"/>
          </a:p>
          <a:p>
            <a:r>
              <a:rPr lang="en-US" sz="2400" dirty="0" smtClean="0"/>
              <a:t>To plot the point A(-2,3), start at the  </a:t>
            </a:r>
            <a:r>
              <a:rPr lang="en-US" sz="2400" u="sng" dirty="0" smtClean="0"/>
              <a:t> 		</a:t>
            </a:r>
            <a:r>
              <a:rPr lang="en-US" sz="2400" dirty="0" smtClean="0"/>
              <a:t>.  </a:t>
            </a:r>
          </a:p>
          <a:p>
            <a:pPr>
              <a:buNone/>
            </a:pPr>
            <a:r>
              <a:rPr lang="en-US" sz="2400" dirty="0" smtClean="0"/>
              <a:t>	Move 2 units to the </a:t>
            </a:r>
            <a:r>
              <a:rPr lang="en-US" sz="2400" u="sng" dirty="0" smtClean="0"/>
              <a:t> 		</a:t>
            </a:r>
            <a:r>
              <a:rPr lang="en-US" sz="2400" dirty="0" smtClean="0"/>
              <a:t> and 3 units 	</a:t>
            </a:r>
            <a:r>
              <a:rPr lang="en-US" sz="2400" u="sng" dirty="0" smtClean="0"/>
              <a:t>		</a:t>
            </a:r>
            <a:r>
              <a:rPr lang="en-US" sz="2400" dirty="0" smtClean="0"/>
              <a:t>.</a:t>
            </a:r>
          </a:p>
          <a:p>
            <a:endParaRPr lang="en-US" sz="2400" dirty="0" smtClean="0"/>
          </a:p>
          <a:p>
            <a:r>
              <a:rPr lang="en-US" sz="2400" dirty="0" smtClean="0"/>
              <a:t>To plot the point B(3, -4), start at the </a:t>
            </a:r>
            <a:r>
              <a:rPr lang="en-US" sz="2400" u="sng" dirty="0" smtClean="0"/>
              <a:t> 		</a:t>
            </a:r>
            <a:r>
              <a:rPr lang="en-US" sz="2400" dirty="0" smtClean="0"/>
              <a:t>.  </a:t>
            </a:r>
          </a:p>
          <a:p>
            <a:pPr>
              <a:buNone/>
            </a:pPr>
            <a:r>
              <a:rPr lang="en-US" sz="2400" dirty="0" smtClean="0"/>
              <a:t>	Move 3 units to the </a:t>
            </a:r>
            <a:r>
              <a:rPr lang="en-US" sz="2400" u="sng" dirty="0" smtClean="0"/>
              <a:t> 		</a:t>
            </a:r>
            <a:r>
              <a:rPr lang="en-US" sz="2400" dirty="0" smtClean="0"/>
              <a:t> and 4 units </a:t>
            </a:r>
            <a:r>
              <a:rPr lang="en-US" sz="2400" u="sng" dirty="0" smtClean="0"/>
              <a:t>		</a:t>
            </a:r>
            <a:r>
              <a:rPr lang="en-US" sz="2400" dirty="0" smtClean="0"/>
              <a:t>.</a:t>
            </a:r>
          </a:p>
          <a:p>
            <a:endParaRPr lang="en-US" sz="2400" dirty="0" smtClean="0"/>
          </a:p>
          <a:p>
            <a:r>
              <a:rPr lang="en-US" sz="2400" dirty="0" smtClean="0"/>
              <a:t>To plot the point C(0,-2), start at the </a:t>
            </a:r>
            <a:r>
              <a:rPr lang="en-US" sz="2400" u="sng" dirty="0" smtClean="0"/>
              <a:t> 		</a:t>
            </a:r>
            <a:r>
              <a:rPr lang="en-US" sz="2400" dirty="0" smtClean="0"/>
              <a:t>.  </a:t>
            </a:r>
          </a:p>
          <a:p>
            <a:pPr>
              <a:buNone/>
            </a:pPr>
            <a:r>
              <a:rPr lang="en-US" sz="2400" dirty="0" smtClean="0"/>
              <a:t>	Move 0 units to the </a:t>
            </a:r>
            <a:r>
              <a:rPr lang="en-US" sz="2400" u="sng" dirty="0" smtClean="0"/>
              <a:t>			</a:t>
            </a:r>
            <a:r>
              <a:rPr lang="en-US" sz="2400" dirty="0" smtClean="0"/>
              <a:t> and 2 units </a:t>
            </a:r>
            <a:r>
              <a:rPr lang="en-US" sz="2400" u="sng" dirty="0" smtClean="0"/>
              <a:t>		</a:t>
            </a:r>
            <a:r>
              <a:rPr lang="en-US" sz="2400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838200" y="25908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origin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67000" y="2907268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left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76450" y="3193018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up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5638800" y="2737366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895350" y="4050268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origin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43200" y="4355068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right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14450" y="4631293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down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6964681" y="4583431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914400" y="5498068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origin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90800" y="5802868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Left or right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38400" y="60960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down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6162675" y="40386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wedge/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9" grpId="0"/>
      <p:bldP spid="3" grpId="0" animBg="1"/>
      <p:bldP spid="10" grpId="0"/>
      <p:bldP spid="11" grpId="0"/>
      <p:bldP spid="12" grpId="0"/>
      <p:bldP spid="13" grpId="0" animBg="1"/>
      <p:bldP spid="14" grpId="0"/>
      <p:bldP spid="15" grpId="0"/>
      <p:bldP spid="16" grpId="0"/>
      <p:bldP spid="1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336</TotalTime>
  <Words>491</Words>
  <Application>Microsoft Office PowerPoint</Application>
  <PresentationFormat>On-screen Show (4:3)</PresentationFormat>
  <Paragraphs>175</Paragraphs>
  <Slides>14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Opulent</vt:lpstr>
      <vt:lpstr>Chapter 4  Section 1</vt:lpstr>
      <vt:lpstr>Students will plot points in a coordinate plane. </vt:lpstr>
      <vt:lpstr>Origin</vt:lpstr>
      <vt:lpstr>X-axis </vt:lpstr>
      <vt:lpstr>Y-axis</vt:lpstr>
      <vt:lpstr>Ordered pair: (x,y)  a pair of numbers used to identify a point in a coordinate plane</vt:lpstr>
      <vt:lpstr>Quadrant</vt:lpstr>
      <vt:lpstr>Scatter plot</vt:lpstr>
      <vt:lpstr>Example 1: plot points in a coordinate plane</vt:lpstr>
      <vt:lpstr>Example 2:  identify quadrants</vt:lpstr>
      <vt:lpstr> checkpiont:</vt:lpstr>
      <vt:lpstr> checkpoint:</vt:lpstr>
      <vt:lpstr>Example 3:  Make a scatter plot</vt:lpstr>
      <vt:lpstr>Example 3: Make a Scatter Plot</vt:lpstr>
    </vt:vector>
  </TitlesOfParts>
  <Company>ESASD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4  Section 1</dc:title>
  <dc:creator>teacher</dc:creator>
  <cp:lastModifiedBy>Trisha Angell</cp:lastModifiedBy>
  <cp:revision>37</cp:revision>
  <dcterms:created xsi:type="dcterms:W3CDTF">2010-10-18T12:55:50Z</dcterms:created>
  <dcterms:modified xsi:type="dcterms:W3CDTF">2012-01-30T18:18:14Z</dcterms:modified>
</cp:coreProperties>
</file>