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80008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8" autoAdjust="0"/>
    <p:restoredTop sz="94714" autoAdjust="0"/>
  </p:normalViewPr>
  <p:slideViewPr>
    <p:cSldViewPr>
      <p:cViewPr varScale="1">
        <p:scale>
          <a:sx n="55" d="100"/>
          <a:sy n="55" d="100"/>
        </p:scale>
        <p:origin x="-8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77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7CA2-2717-4869-B59F-7E7F864AB6BA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99F5-8709-4A80-BEE3-3BF3A77ECA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random/>
    <p:sndAc>
      <p:stSnd>
        <p:snd r:embed="rId1" name="applaus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7CA2-2717-4869-B59F-7E7F864AB6BA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99F5-8709-4A80-BEE3-3BF3A77ECA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applaus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7CA2-2717-4869-B59F-7E7F864AB6BA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99F5-8709-4A80-BEE3-3BF3A77ECA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applaus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7CA2-2717-4869-B59F-7E7F864AB6BA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99F5-8709-4A80-BEE3-3BF3A77ECA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applaus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7CA2-2717-4869-B59F-7E7F864AB6BA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99F5-8709-4A80-BEE3-3BF3A77ECA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random/>
    <p:sndAc>
      <p:stSnd>
        <p:snd r:embed="rId1" name="applaus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7CA2-2717-4869-B59F-7E7F864AB6BA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99F5-8709-4A80-BEE3-3BF3A77ECA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applaus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7CA2-2717-4869-B59F-7E7F864AB6BA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99F5-8709-4A80-BEE3-3BF3A77ECA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applaus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7CA2-2717-4869-B59F-7E7F864AB6BA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99F5-8709-4A80-BEE3-3BF3A77ECA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applause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7CA2-2717-4869-B59F-7E7F864AB6BA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99F5-8709-4A80-BEE3-3BF3A77ECA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applaus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7CA2-2717-4869-B59F-7E7F864AB6BA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99F5-8709-4A80-BEE3-3BF3A77ECA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applaus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7CA2-2717-4869-B59F-7E7F864AB6BA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60999F5-8709-4A80-BEE3-3BF3A77ECA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random/>
    <p:sndAc>
      <p:stSnd>
        <p:snd r:embed="rId1" name="applaus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ED7CA2-2717-4869-B59F-7E7F864AB6BA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60999F5-8709-4A80-BEE3-3BF3A77ECAE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random/>
    <p:sndAc>
      <p:stSnd>
        <p:snd r:embed="rId13" name="applause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Equation Stuff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Teagan Angell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4120" y="4191000"/>
            <a:ext cx="8839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7.2 Solving Linear Systems by Substitution</a:t>
            </a:r>
          </a:p>
          <a:p>
            <a:r>
              <a:rPr lang="en-US" sz="3000" i="1" dirty="0" smtClean="0"/>
              <a:t>Students will solve a linear system by substitution.</a:t>
            </a:r>
            <a:endParaRPr lang="en-US" sz="3000" i="1" dirty="0"/>
          </a:p>
        </p:txBody>
      </p:sp>
    </p:spTree>
  </p:cSld>
  <p:clrMapOvr>
    <a:masterClrMapping/>
  </p:clrMapOvr>
  <p:transition spd="med">
    <p:random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92370" y="426875"/>
            <a:ext cx="8229600" cy="114300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p. 147 	CHECKPOINT</a:t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3200" dirty="0" smtClean="0">
                <a:solidFill>
                  <a:schemeClr val="tx1"/>
                </a:solidFill>
              </a:rPr>
              <a:t>Name the variable that you would solve for first.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722275"/>
            <a:ext cx="4267200" cy="4830925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3200" i="1" dirty="0" smtClean="0">
                <a:solidFill>
                  <a:schemeClr val="tx1"/>
                </a:solidFill>
              </a:rPr>
              <a:t>1.	x</a:t>
            </a:r>
            <a:r>
              <a:rPr lang="en-US" sz="3200" dirty="0" smtClean="0">
                <a:solidFill>
                  <a:schemeClr val="tx1"/>
                </a:solidFill>
              </a:rPr>
              <a:t> – 2</a:t>
            </a:r>
            <a:r>
              <a:rPr lang="en-US" sz="3200" i="1" dirty="0" smtClean="0">
                <a:solidFill>
                  <a:schemeClr val="tx1"/>
                </a:solidFill>
              </a:rPr>
              <a:t>y = 0</a:t>
            </a:r>
          </a:p>
          <a:p>
            <a:pPr marL="514350" indent="-514350">
              <a:buNone/>
            </a:pPr>
            <a:r>
              <a:rPr lang="en-US" sz="3200" i="1" dirty="0" smtClean="0">
                <a:solidFill>
                  <a:schemeClr val="tx1"/>
                </a:solidFill>
              </a:rPr>
              <a:t>	x</a:t>
            </a:r>
            <a:r>
              <a:rPr lang="en-US" sz="3200" dirty="0" smtClean="0">
                <a:solidFill>
                  <a:schemeClr val="tx1"/>
                </a:solidFill>
              </a:rPr>
              <a:t> – 8</a:t>
            </a:r>
            <a:r>
              <a:rPr lang="en-US" sz="3200" i="1" dirty="0" smtClean="0">
                <a:solidFill>
                  <a:schemeClr val="tx1"/>
                </a:solidFill>
              </a:rPr>
              <a:t>y</a:t>
            </a:r>
            <a:r>
              <a:rPr lang="en-US" sz="3200" dirty="0" smtClean="0">
                <a:solidFill>
                  <a:schemeClr val="tx1"/>
                </a:solidFill>
              </a:rPr>
              <a:t> = -5</a:t>
            </a:r>
          </a:p>
          <a:p>
            <a:pPr marL="514350" indent="-514350">
              <a:buAutoNum type="arabicPeriod"/>
            </a:pPr>
            <a:endParaRPr lang="en-US" sz="3200" i="1" dirty="0" smtClean="0">
              <a:solidFill>
                <a:schemeClr val="tx1"/>
              </a:solidFill>
            </a:endParaRPr>
          </a:p>
        </p:txBody>
      </p:sp>
      <p:sp>
        <p:nvSpPr>
          <p:cNvPr id="17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722275"/>
            <a:ext cx="4191000" cy="4830925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3200" i="1" dirty="0" smtClean="0">
                <a:solidFill>
                  <a:schemeClr val="tx1"/>
                </a:solidFill>
              </a:rPr>
              <a:t>2.</a:t>
            </a:r>
            <a:r>
              <a:rPr lang="en-US" sz="3200" i="1" dirty="0" smtClean="0">
                <a:solidFill>
                  <a:schemeClr val="tx1"/>
                </a:solidFill>
              </a:rPr>
              <a:t>	</a:t>
            </a:r>
            <a:r>
              <a:rPr lang="en-US" sz="3200" dirty="0" smtClean="0">
                <a:solidFill>
                  <a:schemeClr val="tx1"/>
                </a:solidFill>
              </a:rPr>
              <a:t>4</a:t>
            </a:r>
            <a:r>
              <a:rPr lang="en-US" sz="3200" i="1" dirty="0" smtClean="0">
                <a:solidFill>
                  <a:schemeClr val="tx1"/>
                </a:solidFill>
              </a:rPr>
              <a:t>x</a:t>
            </a:r>
            <a:r>
              <a:rPr lang="en-US" sz="3200" dirty="0" smtClean="0">
                <a:solidFill>
                  <a:schemeClr val="tx1"/>
                </a:solidFill>
              </a:rPr>
              <a:t> + </a:t>
            </a:r>
            <a:r>
              <a:rPr lang="en-US" sz="3200" dirty="0" smtClean="0">
                <a:solidFill>
                  <a:schemeClr val="tx1"/>
                </a:solidFill>
              </a:rPr>
              <a:t>2</a:t>
            </a:r>
            <a:r>
              <a:rPr lang="en-US" sz="3200" i="1" dirty="0" smtClean="0">
                <a:solidFill>
                  <a:schemeClr val="tx1"/>
                </a:solidFill>
              </a:rPr>
              <a:t>y = </a:t>
            </a:r>
            <a:r>
              <a:rPr lang="en-US" sz="3200" i="1" dirty="0" smtClean="0">
                <a:solidFill>
                  <a:schemeClr val="tx1"/>
                </a:solidFill>
              </a:rPr>
              <a:t>10</a:t>
            </a:r>
            <a:endParaRPr lang="en-US" sz="3200" i="1" dirty="0" smtClean="0">
              <a:solidFill>
                <a:schemeClr val="tx1"/>
              </a:solidFill>
            </a:endParaRPr>
          </a:p>
          <a:p>
            <a:pPr marL="514350" indent="-514350">
              <a:buNone/>
            </a:pPr>
            <a:r>
              <a:rPr lang="en-US" sz="3200" i="1" dirty="0" smtClean="0">
                <a:solidFill>
                  <a:schemeClr val="tx1"/>
                </a:solidFill>
              </a:rPr>
              <a:t>	</a:t>
            </a:r>
            <a:r>
              <a:rPr lang="en-US" sz="3200" dirty="0" smtClean="0">
                <a:solidFill>
                  <a:schemeClr val="tx1"/>
                </a:solidFill>
              </a:rPr>
              <a:t>7</a:t>
            </a:r>
            <a:r>
              <a:rPr lang="en-US" sz="3200" i="1" dirty="0" smtClean="0">
                <a:solidFill>
                  <a:schemeClr val="tx1"/>
                </a:solidFill>
              </a:rPr>
              <a:t>x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– </a:t>
            </a:r>
            <a:r>
              <a:rPr lang="en-US" sz="3200" i="1" dirty="0" smtClean="0">
                <a:solidFill>
                  <a:schemeClr val="tx1"/>
                </a:solidFill>
              </a:rPr>
              <a:t>y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= </a:t>
            </a:r>
            <a:r>
              <a:rPr lang="en-US" sz="3200" dirty="0" smtClean="0">
                <a:solidFill>
                  <a:schemeClr val="tx1"/>
                </a:solidFill>
              </a:rPr>
              <a:t>12</a:t>
            </a:r>
            <a:endParaRPr lang="en-US" sz="32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228600" y="3048000"/>
            <a:ext cx="44958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i="1" dirty="0" smtClean="0">
                <a:solidFill>
                  <a:srgbClr val="002060"/>
                </a:solidFill>
              </a:rPr>
              <a:t>x</a:t>
            </a:r>
            <a:r>
              <a:rPr lang="en-US" sz="3500" i="1" dirty="0" smtClean="0">
                <a:solidFill>
                  <a:srgbClr val="002060"/>
                </a:solidFill>
              </a:rPr>
              <a:t> in the first equation</a:t>
            </a:r>
            <a:endParaRPr lang="en-US" sz="3500" i="1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" y="3886200"/>
            <a:ext cx="3810000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002060"/>
                </a:solidFill>
              </a:rPr>
              <a:t>Easy to do and the value is easy to substitute into the other equation.</a:t>
            </a:r>
            <a:endParaRPr lang="en-US" sz="3500" b="1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00600" y="3048000"/>
            <a:ext cx="4343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i="1" dirty="0" smtClean="0">
                <a:solidFill>
                  <a:srgbClr val="002060"/>
                </a:solidFill>
              </a:rPr>
              <a:t>y</a:t>
            </a:r>
            <a:r>
              <a:rPr lang="en-US" sz="3000" i="1" dirty="0" smtClean="0">
                <a:solidFill>
                  <a:srgbClr val="002060"/>
                </a:solidFill>
              </a:rPr>
              <a:t> in the second equation</a:t>
            </a:r>
            <a:endParaRPr lang="en-US" sz="3000" i="1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53000" y="3886200"/>
            <a:ext cx="3810000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002060"/>
                </a:solidFill>
              </a:rPr>
              <a:t>Easy to do and the value is easy to substitute into the other equation.</a:t>
            </a:r>
            <a:endParaRPr lang="en-US" sz="35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92370" y="426875"/>
            <a:ext cx="8229600" cy="1143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p. 147 	CHECKPOINT</a:t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 substitution to solve the linear system.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28600" y="1722275"/>
            <a:ext cx="4267200" cy="483092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	</a:t>
            </a:r>
            <a:r>
              <a:rPr lang="en-US" sz="3200" i="1" dirty="0" smtClean="0">
                <a:solidFill>
                  <a:schemeClr val="tx1"/>
                </a:solidFill>
              </a:rPr>
              <a:t>y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- 1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x</a:t>
            </a:r>
            <a:r>
              <a:rPr kumimoji="0" lang="en-US" sz="32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5</a:t>
            </a:r>
            <a:r>
              <a:rPr kumimoji="0" lang="en-US" sz="32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32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-15</a:t>
            </a:r>
            <a:endParaRPr kumimoji="0" lang="en-US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4724400" y="1722275"/>
            <a:ext cx="4191000" cy="483092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	y </a:t>
            </a:r>
            <a:r>
              <a:rPr kumimoji="0" lang="en-US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-5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</a:t>
            </a:r>
            <a:r>
              <a:rPr lang="en-US" sz="3200" dirty="0" smtClean="0">
                <a:solidFill>
                  <a:schemeClr val="tx1"/>
                </a:solidFill>
              </a:rPr>
              <a:t>+ 3</a:t>
            </a:r>
            <a:endParaRPr kumimoji="0" lang="en-US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</a:t>
            </a:r>
            <a:r>
              <a:rPr kumimoji="0" lang="en-US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+ 2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-8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5922258"/>
            <a:ext cx="44958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dirty="0" smtClean="0">
                <a:solidFill>
                  <a:srgbClr val="002060"/>
                </a:solidFill>
              </a:rPr>
              <a:t>(5, 4)</a:t>
            </a:r>
            <a:endParaRPr lang="en-US" sz="35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24400" y="5999202"/>
            <a:ext cx="4343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solidFill>
                  <a:srgbClr val="002060"/>
                </a:solidFill>
              </a:rPr>
              <a:t>(2, -7)</a:t>
            </a:r>
            <a:endParaRPr lang="en-US" sz="3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564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3500" dirty="0" smtClean="0">
                <a:solidFill>
                  <a:schemeClr val="tx1"/>
                </a:solidFill>
              </a:rPr>
              <a:t>p. 145</a:t>
            </a:r>
            <a:br>
              <a:rPr lang="en-US" sz="3500" dirty="0" smtClean="0">
                <a:solidFill>
                  <a:schemeClr val="tx1"/>
                </a:solidFill>
              </a:rPr>
            </a:br>
            <a:r>
              <a:rPr lang="en-US" sz="3500" dirty="0" smtClean="0">
                <a:solidFill>
                  <a:schemeClr val="tx1"/>
                </a:solidFill>
              </a:rPr>
              <a:t>Solving Linear Systems by Substitution </a:t>
            </a:r>
            <a:endParaRPr lang="en-US" sz="35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0292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Step 1 Solve</a:t>
            </a:r>
            <a:r>
              <a:rPr lang="en-US" sz="2800" dirty="0" smtClean="0">
                <a:solidFill>
                  <a:schemeClr val="tx1"/>
                </a:solidFill>
              </a:rPr>
              <a:t> one of the equations for one of its</a:t>
            </a:r>
            <a:r>
              <a:rPr lang="en-US" sz="2800" u="sng" dirty="0" smtClean="0">
                <a:solidFill>
                  <a:schemeClr val="tx1"/>
                </a:solidFill>
              </a:rPr>
              <a:t>		      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Step 2 Substitute</a:t>
            </a:r>
            <a:r>
              <a:rPr lang="en-US" sz="2800" dirty="0" smtClean="0">
                <a:solidFill>
                  <a:schemeClr val="tx1"/>
                </a:solidFill>
              </a:rPr>
              <a:t> the expression from Step 1 into the other equation and solve for the</a:t>
            </a:r>
            <a:r>
              <a:rPr lang="en-US" sz="2800" u="sng" dirty="0" smtClean="0">
                <a:solidFill>
                  <a:schemeClr val="tx1"/>
                </a:solidFill>
              </a:rPr>
              <a:t>				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Step 3 Substitute </a:t>
            </a:r>
            <a:r>
              <a:rPr lang="en-US" sz="2800" dirty="0" smtClean="0">
                <a:solidFill>
                  <a:schemeClr val="tx1"/>
                </a:solidFill>
              </a:rPr>
              <a:t>the answer from </a:t>
            </a:r>
            <a:r>
              <a:rPr lang="en-US" sz="2800" u="sng" dirty="0" smtClean="0">
                <a:solidFill>
                  <a:schemeClr val="tx1"/>
                </a:solidFill>
              </a:rPr>
              <a:t>			</a:t>
            </a:r>
            <a:r>
              <a:rPr lang="en-US" sz="2800" dirty="0" smtClean="0">
                <a:solidFill>
                  <a:schemeClr val="tx1"/>
                </a:solidFill>
              </a:rPr>
              <a:t> into the revised equation from </a:t>
            </a:r>
            <a:r>
              <a:rPr lang="en-US" sz="2800" u="sng" dirty="0" smtClean="0">
                <a:solidFill>
                  <a:schemeClr val="tx1"/>
                </a:solidFill>
              </a:rPr>
              <a:t>		</a:t>
            </a:r>
            <a:r>
              <a:rPr lang="en-US" sz="2800" dirty="0" smtClean="0">
                <a:solidFill>
                  <a:schemeClr val="tx1"/>
                </a:solidFill>
              </a:rPr>
              <a:t> and solve.</a:t>
            </a:r>
          </a:p>
          <a:p>
            <a:pPr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Step 4</a:t>
            </a:r>
            <a:r>
              <a:rPr lang="en-US" sz="2800" dirty="0" smtClean="0">
                <a:solidFill>
                  <a:schemeClr val="tx1"/>
                </a:solidFill>
              </a:rPr>
              <a:t> Check the solutions in each of the </a:t>
            </a:r>
            <a:r>
              <a:rPr lang="en-US" sz="2800" u="sng" dirty="0" smtClean="0">
                <a:solidFill>
                  <a:schemeClr val="tx1"/>
                </a:solidFill>
              </a:rPr>
              <a:t>			</a:t>
            </a:r>
            <a:r>
              <a:rPr lang="en-US" sz="2800" dirty="0" smtClean="0">
                <a:solidFill>
                  <a:schemeClr val="tx1"/>
                </a:solidFill>
              </a:rPr>
              <a:t> equations.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86600" y="13716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variables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7800" y="2691825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other  variable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62600" y="3453825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step 2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86200" y="4139625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step 1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7000" y="4839478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original</a:t>
            </a:r>
            <a:endParaRPr lang="en-US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p. 145:  Example 1</a:t>
            </a:r>
            <a:br>
              <a:rPr lang="en-US" sz="3200" dirty="0" smtClean="0">
                <a:solidFill>
                  <a:srgbClr val="002060"/>
                </a:solidFill>
              </a:rPr>
            </a:br>
            <a:r>
              <a:rPr lang="en-US" sz="3200" dirty="0" smtClean="0">
                <a:solidFill>
                  <a:srgbClr val="002060"/>
                </a:solidFill>
              </a:rPr>
              <a:t>Substitution Method: Solve for y First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474887"/>
            <a:ext cx="9144000" cy="529375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2060"/>
                </a:solidFill>
              </a:rPr>
              <a:t>Solve the linear system. 		4x + y = -5 	          </a:t>
            </a:r>
            <a:r>
              <a:rPr lang="en-US" sz="2600" b="1" dirty="0" smtClean="0">
                <a:solidFill>
                  <a:srgbClr val="002060"/>
                </a:solidFill>
              </a:rPr>
              <a:t>Equation 1</a:t>
            </a:r>
          </a:p>
          <a:p>
            <a:r>
              <a:rPr lang="en-US" sz="2600" dirty="0" smtClean="0">
                <a:solidFill>
                  <a:srgbClr val="002060"/>
                </a:solidFill>
              </a:rPr>
              <a:t>					3x - y =  5 	          </a:t>
            </a:r>
            <a:r>
              <a:rPr lang="en-US" sz="2600" b="1" dirty="0" smtClean="0">
                <a:solidFill>
                  <a:srgbClr val="002060"/>
                </a:solidFill>
              </a:rPr>
              <a:t>Equation 2</a:t>
            </a:r>
          </a:p>
          <a:p>
            <a:r>
              <a:rPr lang="en-US" sz="2600" dirty="0" smtClean="0">
                <a:solidFill>
                  <a:srgbClr val="002060"/>
                </a:solidFill>
              </a:rPr>
              <a:t>	</a:t>
            </a:r>
          </a:p>
          <a:p>
            <a:r>
              <a:rPr lang="en-US" sz="2600" dirty="0" smtClean="0">
                <a:solidFill>
                  <a:srgbClr val="002060"/>
                </a:solidFill>
              </a:rPr>
              <a:t>1. </a:t>
            </a:r>
            <a:r>
              <a:rPr lang="en-US" sz="2600" b="1" dirty="0" smtClean="0">
                <a:solidFill>
                  <a:srgbClr val="002060"/>
                </a:solidFill>
              </a:rPr>
              <a:t>Solve</a:t>
            </a:r>
            <a:r>
              <a:rPr lang="en-US" sz="2600" dirty="0" smtClean="0">
                <a:solidFill>
                  <a:srgbClr val="002060"/>
                </a:solidFill>
              </a:rPr>
              <a:t> for y in Equation 1.</a:t>
            </a:r>
          </a:p>
          <a:p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smtClean="0">
                <a:solidFill>
                  <a:srgbClr val="002060"/>
                </a:solidFill>
              </a:rPr>
              <a:t>                          4x + y = -5                       </a:t>
            </a:r>
            <a:r>
              <a:rPr lang="en-US" sz="2600" b="1" dirty="0" smtClean="0">
                <a:solidFill>
                  <a:srgbClr val="002060"/>
                </a:solidFill>
              </a:rPr>
              <a:t>Original Equation 1</a:t>
            </a:r>
          </a:p>
          <a:p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smtClean="0">
                <a:solidFill>
                  <a:srgbClr val="002060"/>
                </a:solidFill>
              </a:rPr>
              <a:t>                                  y = </a:t>
            </a:r>
            <a:r>
              <a:rPr lang="en-US" sz="2600" u="sng" dirty="0" smtClean="0">
                <a:solidFill>
                  <a:srgbClr val="002060"/>
                </a:solidFill>
              </a:rPr>
              <a:t>		</a:t>
            </a:r>
            <a:r>
              <a:rPr lang="en-US" sz="2600" dirty="0" smtClean="0">
                <a:solidFill>
                  <a:srgbClr val="002060"/>
                </a:solidFill>
              </a:rPr>
              <a:t>	 </a:t>
            </a:r>
            <a:r>
              <a:rPr lang="en-US" sz="2600" b="1" dirty="0" smtClean="0">
                <a:solidFill>
                  <a:srgbClr val="002060"/>
                </a:solidFill>
              </a:rPr>
              <a:t>Revised Equation 2</a:t>
            </a:r>
          </a:p>
          <a:p>
            <a:r>
              <a:rPr lang="en-US" sz="2600" b="1" dirty="0" smtClean="0">
                <a:solidFill>
                  <a:srgbClr val="002060"/>
                </a:solidFill>
              </a:rPr>
              <a:t>2. Substitute </a:t>
            </a:r>
            <a:r>
              <a:rPr lang="en-US" sz="2600" b="1" u="sng" dirty="0" smtClean="0">
                <a:solidFill>
                  <a:srgbClr val="002060"/>
                </a:solidFill>
              </a:rPr>
              <a:t>		</a:t>
            </a:r>
            <a:r>
              <a:rPr lang="en-US" sz="2600" b="1" dirty="0" smtClean="0">
                <a:solidFill>
                  <a:srgbClr val="002060"/>
                </a:solidFill>
              </a:rPr>
              <a:t> </a:t>
            </a:r>
            <a:r>
              <a:rPr lang="en-US" sz="2600" dirty="0" smtClean="0">
                <a:solidFill>
                  <a:srgbClr val="002060"/>
                </a:solidFill>
              </a:rPr>
              <a:t>for </a:t>
            </a:r>
            <a:r>
              <a:rPr lang="en-US" sz="2600" i="1" dirty="0" smtClean="0">
                <a:solidFill>
                  <a:srgbClr val="002060"/>
                </a:solidFill>
              </a:rPr>
              <a:t>y</a:t>
            </a:r>
            <a:r>
              <a:rPr lang="en-US" sz="2600" dirty="0" smtClean="0">
                <a:solidFill>
                  <a:srgbClr val="002060"/>
                </a:solidFill>
              </a:rPr>
              <a:t> in equation 2 and find the</a:t>
            </a:r>
          </a:p>
          <a:p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smtClean="0">
                <a:solidFill>
                  <a:srgbClr val="002060"/>
                </a:solidFill>
              </a:rPr>
              <a:t>   value of </a:t>
            </a:r>
            <a:r>
              <a:rPr lang="en-US" sz="2600" i="1" dirty="0" smtClean="0">
                <a:solidFill>
                  <a:srgbClr val="002060"/>
                </a:solidFill>
              </a:rPr>
              <a:t>x</a:t>
            </a:r>
            <a:r>
              <a:rPr lang="en-US" sz="26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smtClean="0">
                <a:solidFill>
                  <a:srgbClr val="002060"/>
                </a:solidFill>
              </a:rPr>
              <a:t>                        3x – y = 5              	</a:t>
            </a:r>
            <a:r>
              <a:rPr lang="en-US" sz="2600" b="1" dirty="0" smtClean="0">
                <a:solidFill>
                  <a:srgbClr val="002060"/>
                </a:solidFill>
              </a:rPr>
              <a:t>Write Equation 2.</a:t>
            </a:r>
          </a:p>
          <a:p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smtClean="0">
                <a:solidFill>
                  <a:srgbClr val="002060"/>
                </a:solidFill>
              </a:rPr>
              <a:t>           3x – (</a:t>
            </a:r>
            <a:r>
              <a:rPr lang="en-US" sz="2600" u="sng" dirty="0" smtClean="0">
                <a:solidFill>
                  <a:srgbClr val="002060"/>
                </a:solidFill>
              </a:rPr>
              <a:t>		</a:t>
            </a:r>
            <a:r>
              <a:rPr lang="en-US" sz="2600" dirty="0" smtClean="0">
                <a:solidFill>
                  <a:srgbClr val="002060"/>
                </a:solidFill>
              </a:rPr>
              <a:t>) = 5         	</a:t>
            </a:r>
            <a:r>
              <a:rPr lang="en-US" sz="2600" b="1" dirty="0" smtClean="0">
                <a:solidFill>
                  <a:srgbClr val="002060"/>
                </a:solidFill>
              </a:rPr>
              <a:t>Substitute </a:t>
            </a:r>
            <a:r>
              <a:rPr lang="en-US" sz="2600" b="1" u="sng" dirty="0" smtClean="0">
                <a:solidFill>
                  <a:srgbClr val="002060"/>
                </a:solidFill>
              </a:rPr>
              <a:t>	           </a:t>
            </a:r>
            <a:r>
              <a:rPr lang="en-US" sz="2600" b="1" dirty="0" smtClean="0">
                <a:solidFill>
                  <a:srgbClr val="002060"/>
                </a:solidFill>
              </a:rPr>
              <a:t>for y.</a:t>
            </a:r>
          </a:p>
          <a:p>
            <a:r>
              <a:rPr lang="en-US" sz="2600" dirty="0" smtClean="0">
                <a:solidFill>
                  <a:srgbClr val="002060"/>
                </a:solidFill>
              </a:rPr>
              <a:t>	       </a:t>
            </a:r>
            <a:r>
              <a:rPr lang="en-US" sz="2600" u="sng" dirty="0" smtClean="0">
                <a:solidFill>
                  <a:srgbClr val="002060"/>
                </a:solidFill>
              </a:rPr>
              <a:t>      </a:t>
            </a:r>
            <a:r>
              <a:rPr lang="en-US" sz="2600" dirty="0" smtClean="0">
                <a:solidFill>
                  <a:srgbClr val="002060"/>
                </a:solidFill>
              </a:rPr>
              <a:t> x + </a:t>
            </a:r>
            <a:r>
              <a:rPr lang="en-US" sz="2600" u="sng" dirty="0" smtClean="0">
                <a:solidFill>
                  <a:srgbClr val="002060"/>
                </a:solidFill>
              </a:rPr>
              <a:t>     </a:t>
            </a:r>
            <a:r>
              <a:rPr lang="en-US" sz="2600" dirty="0" smtClean="0">
                <a:solidFill>
                  <a:srgbClr val="002060"/>
                </a:solidFill>
              </a:rPr>
              <a:t>= 5              	</a:t>
            </a:r>
            <a:r>
              <a:rPr lang="en-US" sz="2600" b="1" dirty="0" smtClean="0">
                <a:solidFill>
                  <a:srgbClr val="002060"/>
                </a:solidFill>
              </a:rPr>
              <a:t>Simplify.</a:t>
            </a:r>
          </a:p>
          <a:p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smtClean="0">
                <a:solidFill>
                  <a:srgbClr val="002060"/>
                </a:solidFill>
              </a:rPr>
              <a:t>                          </a:t>
            </a:r>
            <a:r>
              <a:rPr lang="en-US" sz="2600" u="sng" dirty="0" smtClean="0">
                <a:solidFill>
                  <a:srgbClr val="002060"/>
                </a:solidFill>
              </a:rPr>
              <a:t>      </a:t>
            </a:r>
            <a:r>
              <a:rPr lang="en-US" sz="2600" dirty="0" smtClean="0">
                <a:solidFill>
                  <a:srgbClr val="002060"/>
                </a:solidFill>
              </a:rPr>
              <a:t>x = 0               </a:t>
            </a:r>
            <a:r>
              <a:rPr lang="en-US" sz="2600" b="1" dirty="0" smtClean="0">
                <a:solidFill>
                  <a:srgbClr val="002060"/>
                </a:solidFill>
              </a:rPr>
              <a:t>Subtract </a:t>
            </a:r>
            <a:r>
              <a:rPr lang="en-US" sz="2600" b="1" u="sng" dirty="0" smtClean="0">
                <a:solidFill>
                  <a:srgbClr val="002060"/>
                </a:solidFill>
              </a:rPr>
              <a:t>	</a:t>
            </a:r>
            <a:r>
              <a:rPr lang="en-US" sz="2600" b="1" dirty="0" smtClean="0">
                <a:solidFill>
                  <a:srgbClr val="002060"/>
                </a:solidFill>
              </a:rPr>
              <a:t> from each side.</a:t>
            </a:r>
          </a:p>
          <a:p>
            <a:r>
              <a:rPr lang="en-US" sz="2600" b="1" dirty="0">
                <a:solidFill>
                  <a:srgbClr val="002060"/>
                </a:solidFill>
              </a:rPr>
              <a:t> </a:t>
            </a:r>
            <a:r>
              <a:rPr lang="en-US" sz="2600" b="1" dirty="0" smtClean="0">
                <a:solidFill>
                  <a:srgbClr val="002060"/>
                </a:solidFill>
              </a:rPr>
              <a:t>                                 </a:t>
            </a:r>
            <a:r>
              <a:rPr lang="en-US" sz="2600" i="1" dirty="0" smtClean="0">
                <a:solidFill>
                  <a:srgbClr val="002060"/>
                </a:solidFill>
              </a:rPr>
              <a:t>x</a:t>
            </a:r>
            <a:r>
              <a:rPr lang="en-US" sz="2600" dirty="0" smtClean="0">
                <a:solidFill>
                  <a:srgbClr val="002060"/>
                </a:solidFill>
              </a:rPr>
              <a:t> = </a:t>
            </a:r>
            <a:r>
              <a:rPr lang="en-US" sz="2600" u="sng" dirty="0" smtClean="0">
                <a:solidFill>
                  <a:srgbClr val="002060"/>
                </a:solidFill>
              </a:rPr>
              <a:t>	</a:t>
            </a:r>
            <a:r>
              <a:rPr lang="en-US" sz="2600" dirty="0" smtClean="0">
                <a:solidFill>
                  <a:srgbClr val="002060"/>
                </a:solidFill>
              </a:rPr>
              <a:t>	</a:t>
            </a:r>
            <a:r>
              <a:rPr lang="en-US" sz="2600" b="1" dirty="0" smtClean="0">
                <a:solidFill>
                  <a:srgbClr val="002060"/>
                </a:solidFill>
              </a:rPr>
              <a:t>Divide each side by </a:t>
            </a:r>
            <a:r>
              <a:rPr lang="en-US" sz="2600" b="1" u="sng" dirty="0" smtClean="0">
                <a:solidFill>
                  <a:srgbClr val="002060"/>
                </a:solidFill>
              </a:rPr>
              <a:t>	</a:t>
            </a:r>
            <a:r>
              <a:rPr lang="en-US" sz="2600" b="1" dirty="0" smtClean="0">
                <a:solidFill>
                  <a:srgbClr val="002060"/>
                </a:solidFill>
              </a:rPr>
              <a:t>.         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29000" y="32766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-4x – 5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800" y="3682425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-4x – 5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24600" y="3164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continued on next slide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76400" y="4901625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-4x – 5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0" y="4901625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-4x – 5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56183" y="5259356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67000" y="5263964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62200" y="566362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52800" y="6063286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96000" y="5666737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29939" y="6039957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p. 145 Example 1 continued</a:t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3200" dirty="0" smtClean="0">
                <a:solidFill>
                  <a:schemeClr val="tx1"/>
                </a:solidFill>
              </a:rPr>
              <a:t>Substitution Method:  Solve for </a:t>
            </a:r>
            <a:r>
              <a:rPr lang="en-US" sz="3200" i="1" dirty="0" smtClean="0">
                <a:solidFill>
                  <a:schemeClr val="tx1"/>
                </a:solidFill>
              </a:rPr>
              <a:t>y</a:t>
            </a:r>
            <a:r>
              <a:rPr lang="en-US" sz="3200" dirty="0" smtClean="0">
                <a:solidFill>
                  <a:schemeClr val="tx1"/>
                </a:solidFill>
              </a:rPr>
              <a:t> first.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5720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>
                <a:solidFill>
                  <a:srgbClr val="002060"/>
                </a:solidFill>
              </a:rPr>
              <a:t> = </a:t>
            </a:r>
            <a:r>
              <a:rPr lang="en-US" u="sng" dirty="0" smtClean="0">
                <a:solidFill>
                  <a:srgbClr val="002060"/>
                </a:solidFill>
              </a:rPr>
              <a:t>	</a:t>
            </a:r>
            <a:endParaRPr lang="en-US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3.   Substitute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u="sng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 for </a:t>
            </a: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>
                <a:solidFill>
                  <a:srgbClr val="002060"/>
                </a:solidFill>
              </a:rPr>
              <a:t> in the revised Equation 1 and find the value of </a:t>
            </a:r>
            <a:r>
              <a:rPr lang="en-US" i="1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2060"/>
                </a:solidFill>
              </a:rPr>
              <a:t>             </a:t>
            </a:r>
            <a:r>
              <a:rPr lang="en-US" i="1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 = </a:t>
            </a:r>
            <a:r>
              <a:rPr lang="en-US" u="sng" dirty="0" smtClean="0">
                <a:solidFill>
                  <a:srgbClr val="002060"/>
                </a:solidFill>
              </a:rPr>
              <a:t>		</a:t>
            </a:r>
            <a:r>
              <a:rPr lang="en-US" dirty="0" smtClean="0">
                <a:solidFill>
                  <a:srgbClr val="002060"/>
                </a:solidFill>
              </a:rPr>
              <a:t> = </a:t>
            </a:r>
            <a:r>
              <a:rPr lang="en-US" u="sng" dirty="0" smtClean="0">
                <a:solidFill>
                  <a:srgbClr val="002060"/>
                </a:solidFill>
              </a:rPr>
              <a:t>		</a:t>
            </a:r>
            <a:r>
              <a:rPr lang="en-US" dirty="0" smtClean="0">
                <a:solidFill>
                  <a:srgbClr val="002060"/>
                </a:solidFill>
              </a:rPr>
              <a:t> = </a:t>
            </a:r>
            <a:r>
              <a:rPr lang="en-US" u="sng" dirty="0" smtClean="0">
                <a:solidFill>
                  <a:srgbClr val="002060"/>
                </a:solidFill>
              </a:rPr>
              <a:t>	</a:t>
            </a:r>
            <a:endParaRPr lang="en-US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pPr marL="514350" indent="-514350">
              <a:buAutoNum type="arabicPeriod" startAt="4"/>
            </a:pPr>
            <a:r>
              <a:rPr lang="en-US" b="1" dirty="0" smtClean="0">
                <a:solidFill>
                  <a:srgbClr val="002060"/>
                </a:solidFill>
              </a:rPr>
              <a:t>Check</a:t>
            </a:r>
            <a:r>
              <a:rPr lang="en-US" dirty="0" smtClean="0">
                <a:solidFill>
                  <a:srgbClr val="002060"/>
                </a:solidFill>
              </a:rPr>
              <a:t> that (</a:t>
            </a:r>
            <a:r>
              <a:rPr lang="en-US" u="sng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u="sng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) is a solution by substituting </a:t>
            </a:r>
            <a:r>
              <a:rPr lang="en-US" u="sng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 for </a:t>
            </a: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>
                <a:solidFill>
                  <a:srgbClr val="002060"/>
                </a:solidFill>
              </a:rPr>
              <a:t> and </a:t>
            </a:r>
            <a:r>
              <a:rPr lang="en-US" u="sng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 for </a:t>
            </a:r>
            <a:r>
              <a:rPr lang="en-US" i="1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 in each of the original equations.</a:t>
            </a:r>
          </a:p>
          <a:p>
            <a:pPr marL="514350" indent="-51435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Check on next slide!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0985" y="16002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261562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00200" y="3383485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-4x - 5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0" y="3376245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-4(0) - 5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53000" y="33528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-5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38400" y="4368225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    -5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924800" y="436822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95400" y="474922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-5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p. 145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Example 1:  Substitution Method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Check</a:t>
            </a:r>
            <a:r>
              <a:rPr lang="en-US" dirty="0" smtClean="0">
                <a:solidFill>
                  <a:srgbClr val="002060"/>
                </a:solidFill>
              </a:rPr>
              <a:t> that (</a:t>
            </a:r>
            <a:r>
              <a:rPr lang="en-US" u="sng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u="sng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) is a solution by substituting </a:t>
            </a:r>
            <a:r>
              <a:rPr lang="en-US" u="sng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 for </a:t>
            </a: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>
                <a:solidFill>
                  <a:srgbClr val="002060"/>
                </a:solidFill>
              </a:rPr>
              <a:t> and </a:t>
            </a:r>
            <a:r>
              <a:rPr lang="en-US" u="sng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 for </a:t>
            </a:r>
            <a:r>
              <a:rPr lang="en-US" i="1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 in each of the original equations.</a:t>
            </a:r>
          </a:p>
          <a:p>
            <a:endParaRPr lang="en-US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Equation 1						  </a:t>
            </a:r>
            <a:r>
              <a:rPr lang="en-US" dirty="0" smtClean="0">
                <a:solidFill>
                  <a:srgbClr val="002060"/>
                </a:solidFill>
              </a:rPr>
              <a:t>4x + y = -5</a:t>
            </a:r>
          </a:p>
          <a:p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							4(</a:t>
            </a:r>
            <a:r>
              <a:rPr lang="en-US" b="1" u="sng" dirty="0" smtClean="0">
                <a:solidFill>
                  <a:srgbClr val="002060"/>
                </a:solidFill>
              </a:rPr>
              <a:t>	</a:t>
            </a:r>
            <a:r>
              <a:rPr lang="en-US" b="1" dirty="0" smtClean="0">
                <a:solidFill>
                  <a:srgbClr val="002060"/>
                </a:solidFill>
              </a:rPr>
              <a:t>) + </a:t>
            </a:r>
            <a:r>
              <a:rPr lang="en-US" b="1" u="sng" dirty="0" smtClean="0">
                <a:solidFill>
                  <a:srgbClr val="002060"/>
                </a:solidFill>
              </a:rPr>
              <a:t>	</a:t>
            </a:r>
            <a:r>
              <a:rPr lang="en-US" b="1" dirty="0" smtClean="0">
                <a:solidFill>
                  <a:srgbClr val="002060"/>
                </a:solidFill>
              </a:rPr>
              <a:t> = -5</a:t>
            </a:r>
          </a:p>
          <a:p>
            <a:pPr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Equation 2</a:t>
            </a:r>
            <a:r>
              <a:rPr lang="en-US" dirty="0" smtClean="0">
                <a:solidFill>
                  <a:srgbClr val="002060"/>
                </a:solidFill>
              </a:rPr>
              <a:t>					  	  3x - y =  5 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	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 							</a:t>
            </a:r>
            <a:r>
              <a:rPr lang="en-US" b="1" dirty="0" smtClean="0">
                <a:solidFill>
                  <a:srgbClr val="002060"/>
                </a:solidFill>
              </a:rPr>
              <a:t>3(</a:t>
            </a:r>
            <a:r>
              <a:rPr lang="en-US" b="1" u="sng" dirty="0" smtClean="0">
                <a:solidFill>
                  <a:srgbClr val="002060"/>
                </a:solidFill>
              </a:rPr>
              <a:t>	</a:t>
            </a:r>
            <a:r>
              <a:rPr lang="en-US" b="1" dirty="0" smtClean="0">
                <a:solidFill>
                  <a:srgbClr val="002060"/>
                </a:solidFill>
              </a:rPr>
              <a:t>) - </a:t>
            </a:r>
            <a:r>
              <a:rPr lang="en-US" b="1" u="sng" dirty="0" smtClean="0">
                <a:solidFill>
                  <a:srgbClr val="002060"/>
                </a:solidFill>
              </a:rPr>
              <a:t>	</a:t>
            </a:r>
            <a:r>
              <a:rPr lang="en-US" b="1" dirty="0" smtClean="0">
                <a:solidFill>
                  <a:srgbClr val="002060"/>
                </a:solidFill>
              </a:rPr>
              <a:t> = 5</a:t>
            </a:r>
            <a:r>
              <a:rPr lang="en-US" dirty="0" smtClean="0">
                <a:solidFill>
                  <a:srgbClr val="002060"/>
                </a:solidFill>
              </a:rPr>
              <a:t>	</a:t>
            </a: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67000" y="175260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    -5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208222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0800" y="368242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0800" y="52578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15200" y="359898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-5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15200" y="520642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-5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43200" y="206912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-5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p. 146 </a:t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3200" dirty="0" smtClean="0">
                <a:solidFill>
                  <a:schemeClr val="tx1"/>
                </a:solidFill>
              </a:rPr>
              <a:t>Example 2:  </a:t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3200" dirty="0" smtClean="0">
                <a:solidFill>
                  <a:schemeClr val="tx1"/>
                </a:solidFill>
              </a:rPr>
              <a:t>Substitution Method:   Solve for </a:t>
            </a:r>
            <a:r>
              <a:rPr lang="en-US" sz="3200" i="1" dirty="0" smtClean="0">
                <a:solidFill>
                  <a:schemeClr val="tx1"/>
                </a:solidFill>
              </a:rPr>
              <a:t>x </a:t>
            </a:r>
            <a:r>
              <a:rPr lang="en-US" sz="3200" dirty="0" smtClean="0">
                <a:solidFill>
                  <a:schemeClr val="tx1"/>
                </a:solidFill>
              </a:rPr>
              <a:t>First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002060"/>
                </a:solidFill>
              </a:rPr>
              <a:t>Solve the linear system.  </a:t>
            </a:r>
          </a:p>
          <a:p>
            <a:pPr>
              <a:buNone/>
            </a:pPr>
            <a:r>
              <a:rPr lang="en-US" sz="2800" dirty="0" smtClean="0">
                <a:solidFill>
                  <a:srgbClr val="002060"/>
                </a:solidFill>
              </a:rPr>
              <a:t>					2x - 5y = -13  	</a:t>
            </a:r>
            <a:r>
              <a:rPr lang="en-US" sz="2800" b="1" dirty="0" smtClean="0">
                <a:solidFill>
                  <a:srgbClr val="002060"/>
                </a:solidFill>
              </a:rPr>
              <a:t>Equation 1</a:t>
            </a:r>
          </a:p>
          <a:p>
            <a:pPr>
              <a:buNone/>
            </a:pPr>
            <a:r>
              <a:rPr lang="en-US" sz="2800" dirty="0" smtClean="0">
                <a:solidFill>
                  <a:srgbClr val="002060"/>
                </a:solidFill>
              </a:rPr>
              <a:t>					x + 3y =  -1 	          </a:t>
            </a:r>
            <a:r>
              <a:rPr lang="en-US" sz="2800" b="1" dirty="0" smtClean="0">
                <a:solidFill>
                  <a:srgbClr val="002060"/>
                </a:solidFill>
              </a:rPr>
              <a:t>Equation 2</a:t>
            </a:r>
            <a:endParaRPr lang="en-US" sz="2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002060"/>
                </a:solidFill>
              </a:rPr>
              <a:t>1. </a:t>
            </a:r>
            <a:r>
              <a:rPr lang="en-US" sz="2800" b="1" dirty="0" smtClean="0">
                <a:solidFill>
                  <a:srgbClr val="002060"/>
                </a:solidFill>
              </a:rPr>
              <a:t>Solve</a:t>
            </a:r>
            <a:r>
              <a:rPr lang="en-US" sz="2800" dirty="0" smtClean="0">
                <a:solidFill>
                  <a:srgbClr val="002060"/>
                </a:solidFill>
              </a:rPr>
              <a:t> for y in Equation 2.</a:t>
            </a:r>
          </a:p>
          <a:p>
            <a:pPr>
              <a:buNone/>
            </a:pPr>
            <a:r>
              <a:rPr lang="en-US" sz="2800" dirty="0" smtClean="0">
                <a:solidFill>
                  <a:srgbClr val="002060"/>
                </a:solidFill>
              </a:rPr>
              <a:t> 			   </a:t>
            </a:r>
            <a:r>
              <a:rPr lang="en-US" sz="3200" dirty="0" smtClean="0">
                <a:solidFill>
                  <a:srgbClr val="002060"/>
                </a:solidFill>
              </a:rPr>
              <a:t>x + 3y =  -1</a:t>
            </a:r>
            <a:r>
              <a:rPr lang="en-US" sz="2800" dirty="0" smtClean="0">
                <a:solidFill>
                  <a:srgbClr val="002060"/>
                </a:solidFill>
              </a:rPr>
              <a:t>                  </a:t>
            </a:r>
            <a:r>
              <a:rPr lang="en-US" sz="2800" b="1" dirty="0" smtClean="0">
                <a:solidFill>
                  <a:srgbClr val="002060"/>
                </a:solidFill>
              </a:rPr>
              <a:t>Original </a:t>
            </a:r>
            <a:r>
              <a:rPr lang="en-US" sz="2800" b="1" dirty="0" smtClean="0">
                <a:solidFill>
                  <a:srgbClr val="002060"/>
                </a:solidFill>
              </a:rPr>
              <a:t>Equation 2</a:t>
            </a: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002060"/>
                </a:solidFill>
              </a:rPr>
              <a:t>                               </a:t>
            </a:r>
            <a:r>
              <a:rPr lang="en-US" sz="2800" i="1" dirty="0" smtClean="0">
                <a:solidFill>
                  <a:srgbClr val="002060"/>
                </a:solidFill>
              </a:rPr>
              <a:t>x</a:t>
            </a:r>
            <a:r>
              <a:rPr lang="en-US" sz="2800" dirty="0" smtClean="0">
                <a:solidFill>
                  <a:srgbClr val="002060"/>
                </a:solidFill>
              </a:rPr>
              <a:t> = </a:t>
            </a:r>
            <a:r>
              <a:rPr lang="en-US" sz="2800" u="sng" dirty="0" smtClean="0">
                <a:solidFill>
                  <a:srgbClr val="002060"/>
                </a:solidFill>
              </a:rPr>
              <a:t>		</a:t>
            </a:r>
            <a:r>
              <a:rPr lang="en-US" sz="2800" i="1" u="sng" dirty="0" smtClean="0">
                <a:solidFill>
                  <a:srgbClr val="002060"/>
                </a:solidFill>
              </a:rPr>
              <a:t> </a:t>
            </a:r>
            <a:r>
              <a:rPr lang="en-US" sz="2800" dirty="0" smtClean="0">
                <a:solidFill>
                  <a:srgbClr val="002060"/>
                </a:solidFill>
              </a:rPr>
              <a:t>	 </a:t>
            </a:r>
            <a:r>
              <a:rPr lang="en-US" sz="2800" b="1" dirty="0" smtClean="0">
                <a:solidFill>
                  <a:srgbClr val="002060"/>
                </a:solidFill>
              </a:rPr>
              <a:t>Revised Equation 1</a:t>
            </a:r>
          </a:p>
          <a:p>
            <a:pPr>
              <a:buNone/>
            </a:pP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0" y="3810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continued on next slide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676400" y="4876800"/>
            <a:ext cx="2971800" cy="762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438400" y="4444425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-3</a:t>
            </a:r>
            <a:r>
              <a:rPr lang="en-US" sz="32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52800" y="44196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-3</a:t>
            </a:r>
            <a:r>
              <a:rPr lang="en-US" sz="32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2800" y="54102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-3</a:t>
            </a:r>
            <a:r>
              <a:rPr lang="en-US" sz="32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- 1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600" dirty="0" smtClean="0">
                <a:solidFill>
                  <a:schemeClr val="tx1"/>
                </a:solidFill>
              </a:rPr>
              <a:t>p. 146 </a:t>
            </a:r>
            <a:br>
              <a:rPr lang="en-US" sz="2600" dirty="0" smtClean="0">
                <a:solidFill>
                  <a:schemeClr val="tx1"/>
                </a:solidFill>
              </a:rPr>
            </a:br>
            <a:r>
              <a:rPr lang="en-US" sz="2600" dirty="0" smtClean="0">
                <a:solidFill>
                  <a:schemeClr val="tx1"/>
                </a:solidFill>
              </a:rPr>
              <a:t>Example 2:  </a:t>
            </a:r>
            <a:br>
              <a:rPr lang="en-US" sz="2600" dirty="0" smtClean="0">
                <a:solidFill>
                  <a:schemeClr val="tx1"/>
                </a:solidFill>
              </a:rPr>
            </a:br>
            <a:r>
              <a:rPr lang="en-US" sz="2600" dirty="0" smtClean="0">
                <a:solidFill>
                  <a:schemeClr val="tx1"/>
                </a:solidFill>
              </a:rPr>
              <a:t>Substitution Method:   Solve for </a:t>
            </a:r>
            <a:r>
              <a:rPr lang="en-US" sz="2600" i="1" dirty="0" smtClean="0">
                <a:solidFill>
                  <a:schemeClr val="tx1"/>
                </a:solidFill>
              </a:rPr>
              <a:t>x </a:t>
            </a:r>
            <a:r>
              <a:rPr lang="en-US" sz="2600" dirty="0" smtClean="0">
                <a:solidFill>
                  <a:schemeClr val="tx1"/>
                </a:solidFill>
              </a:rPr>
              <a:t>First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50292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>
              <a:buNone/>
            </a:pP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>
                <a:solidFill>
                  <a:srgbClr val="002060"/>
                </a:solidFill>
              </a:rPr>
              <a:t> = </a:t>
            </a:r>
            <a:r>
              <a:rPr lang="en-US" u="sng" dirty="0" smtClean="0">
                <a:solidFill>
                  <a:srgbClr val="002060"/>
                </a:solidFill>
              </a:rPr>
              <a:t>		</a:t>
            </a:r>
            <a:r>
              <a:rPr lang="en-US" dirty="0" smtClean="0">
                <a:solidFill>
                  <a:srgbClr val="002060"/>
                </a:solidFill>
              </a:rPr>
              <a:t>	 </a:t>
            </a:r>
            <a:r>
              <a:rPr lang="en-US" b="1" dirty="0" smtClean="0">
                <a:solidFill>
                  <a:srgbClr val="002060"/>
                </a:solidFill>
              </a:rPr>
              <a:t>Revised Equation 1</a:t>
            </a:r>
          </a:p>
          <a:p>
            <a:pPr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2.  Substitute </a:t>
            </a:r>
            <a:r>
              <a:rPr lang="en-US" b="1" u="sng" dirty="0" smtClean="0">
                <a:solidFill>
                  <a:srgbClr val="002060"/>
                </a:solidFill>
              </a:rPr>
              <a:t>		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for </a:t>
            </a: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>
                <a:solidFill>
                  <a:srgbClr val="002060"/>
                </a:solidFill>
              </a:rPr>
              <a:t> in equation 1 and find the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     value of </a:t>
            </a:r>
            <a:r>
              <a:rPr lang="en-US" i="1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                         2x – 5y = -13          	</a:t>
            </a:r>
            <a:r>
              <a:rPr lang="en-US" b="1" dirty="0" smtClean="0">
                <a:solidFill>
                  <a:srgbClr val="002060"/>
                </a:solidFill>
              </a:rPr>
              <a:t>Write Equation 1.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         2(</a:t>
            </a:r>
            <a:r>
              <a:rPr lang="en-US" u="sng" dirty="0" smtClean="0">
                <a:solidFill>
                  <a:srgbClr val="002060"/>
                </a:solidFill>
              </a:rPr>
              <a:t>               </a:t>
            </a:r>
            <a:r>
              <a:rPr lang="en-US" dirty="0" smtClean="0">
                <a:solidFill>
                  <a:srgbClr val="002060"/>
                </a:solidFill>
              </a:rPr>
              <a:t>) – 5</a:t>
            </a:r>
            <a:r>
              <a:rPr lang="en-US" i="1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 = -13	</a:t>
            </a:r>
            <a:r>
              <a:rPr lang="en-US" b="1" dirty="0" smtClean="0">
                <a:solidFill>
                  <a:srgbClr val="002060"/>
                </a:solidFill>
              </a:rPr>
              <a:t>Substitute  </a:t>
            </a:r>
            <a:r>
              <a:rPr lang="en-US" b="1" u="sng" dirty="0" smtClean="0">
                <a:solidFill>
                  <a:srgbClr val="002060"/>
                </a:solidFill>
              </a:rPr>
              <a:t>		         </a:t>
            </a:r>
            <a:r>
              <a:rPr lang="en-US" b="1" dirty="0" smtClean="0">
                <a:solidFill>
                  <a:srgbClr val="002060"/>
                </a:solidFill>
              </a:rPr>
              <a:t> for x.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	       </a:t>
            </a:r>
            <a:r>
              <a:rPr lang="en-US" u="sng" dirty="0" smtClean="0">
                <a:solidFill>
                  <a:srgbClr val="002060"/>
                </a:solidFill>
              </a:rPr>
              <a:t> 	       </a:t>
            </a:r>
            <a:r>
              <a:rPr lang="en-US" dirty="0" smtClean="0">
                <a:solidFill>
                  <a:srgbClr val="002060"/>
                </a:solidFill>
              </a:rPr>
              <a:t> - 5</a:t>
            </a:r>
            <a:r>
              <a:rPr lang="en-US" i="1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 = -13           </a:t>
            </a:r>
            <a:r>
              <a:rPr lang="en-US" sz="2400" b="1" dirty="0" smtClean="0">
                <a:solidFill>
                  <a:srgbClr val="002060"/>
                </a:solidFill>
              </a:rPr>
              <a:t>Use the distributive property</a:t>
            </a:r>
            <a:r>
              <a:rPr lang="en-US" b="1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	                   </a:t>
            </a:r>
            <a:r>
              <a:rPr lang="en-US" u="sng" dirty="0" smtClean="0">
                <a:solidFill>
                  <a:srgbClr val="002060"/>
                </a:solidFill>
              </a:rPr>
              <a:t> 	   </a:t>
            </a:r>
            <a:r>
              <a:rPr lang="en-US" dirty="0" smtClean="0">
                <a:solidFill>
                  <a:srgbClr val="002060"/>
                </a:solidFill>
              </a:rPr>
              <a:t> = -13 	</a:t>
            </a:r>
            <a:r>
              <a:rPr lang="en-US" b="1" dirty="0" smtClean="0">
                <a:solidFill>
                  <a:srgbClr val="002060"/>
                </a:solidFill>
              </a:rPr>
              <a:t>Combine like terms.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			      </a:t>
            </a:r>
            <a:r>
              <a:rPr lang="en-US" u="sng" dirty="0" smtClean="0">
                <a:solidFill>
                  <a:srgbClr val="002060"/>
                </a:solidFill>
              </a:rPr>
              <a:t>	   </a:t>
            </a:r>
            <a:r>
              <a:rPr lang="en-US" dirty="0" smtClean="0">
                <a:solidFill>
                  <a:srgbClr val="002060"/>
                </a:solidFill>
              </a:rPr>
              <a:t> = </a:t>
            </a:r>
            <a:r>
              <a:rPr lang="en-US" u="sng" dirty="0" smtClean="0">
                <a:solidFill>
                  <a:srgbClr val="002060"/>
                </a:solidFill>
              </a:rPr>
              <a:t>	   </a:t>
            </a:r>
            <a:r>
              <a:rPr lang="en-US" dirty="0" smtClean="0">
                <a:solidFill>
                  <a:srgbClr val="002060"/>
                </a:solidFill>
              </a:rPr>
              <a:t>	</a:t>
            </a:r>
            <a:r>
              <a:rPr lang="en-US" b="1" dirty="0" smtClean="0">
                <a:solidFill>
                  <a:srgbClr val="002060"/>
                </a:solidFill>
              </a:rPr>
              <a:t>Add </a:t>
            </a:r>
            <a:r>
              <a:rPr lang="en-US" b="1" u="sng" dirty="0" smtClean="0">
                <a:solidFill>
                  <a:srgbClr val="002060"/>
                </a:solidFill>
              </a:rPr>
              <a:t>	   </a:t>
            </a:r>
            <a:r>
              <a:rPr lang="en-US" b="1" dirty="0" smtClean="0">
                <a:solidFill>
                  <a:srgbClr val="002060"/>
                </a:solidFill>
              </a:rPr>
              <a:t> to each side.            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			</a:t>
            </a:r>
            <a:r>
              <a:rPr lang="en-US" u="sng" dirty="0" smtClean="0">
                <a:solidFill>
                  <a:srgbClr val="002060"/>
                </a:solidFill>
              </a:rPr>
              <a:t>	   </a:t>
            </a:r>
            <a:r>
              <a:rPr lang="en-US" dirty="0" smtClean="0">
                <a:solidFill>
                  <a:srgbClr val="002060"/>
                </a:solidFill>
              </a:rPr>
              <a:t> = </a:t>
            </a:r>
            <a:r>
              <a:rPr lang="en-US" u="sng" dirty="0" smtClean="0">
                <a:solidFill>
                  <a:srgbClr val="002060"/>
                </a:solidFill>
              </a:rPr>
              <a:t>	   </a:t>
            </a:r>
            <a:r>
              <a:rPr lang="en-US" dirty="0" smtClean="0">
                <a:solidFill>
                  <a:srgbClr val="002060"/>
                </a:solidFill>
              </a:rPr>
              <a:t>	</a:t>
            </a:r>
            <a:r>
              <a:rPr lang="en-US" b="1" dirty="0" smtClean="0">
                <a:solidFill>
                  <a:srgbClr val="002060"/>
                </a:solidFill>
              </a:rPr>
              <a:t>Divide each side by </a:t>
            </a:r>
            <a:r>
              <a:rPr lang="en-US" b="1" u="sng" dirty="0" smtClean="0">
                <a:solidFill>
                  <a:srgbClr val="002060"/>
                </a:solidFill>
              </a:rPr>
              <a:t>	    </a:t>
            </a:r>
            <a:r>
              <a:rPr lang="en-US" b="1" dirty="0" smtClean="0">
                <a:solidFill>
                  <a:srgbClr val="002060"/>
                </a:solidFill>
              </a:rPr>
              <a:t>.            </a:t>
            </a:r>
          </a:p>
          <a:p>
            <a:pPr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86200" y="16764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-3</a:t>
            </a:r>
            <a:r>
              <a:rPr lang="en-US" sz="32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- 1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0" y="2615625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-3</a:t>
            </a:r>
            <a:r>
              <a:rPr lang="en-US" sz="32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- 1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0800" y="40386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-3</a:t>
            </a:r>
            <a:r>
              <a:rPr lang="en-US" sz="32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- 1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3000" y="4063425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-3</a:t>
            </a:r>
            <a:r>
              <a:rPr lang="en-US" sz="32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- 1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000" y="44958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-6</a:t>
            </a:r>
            <a:r>
              <a:rPr lang="en-US" sz="32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- 2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28800" y="4977825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-11</a:t>
            </a:r>
            <a:r>
              <a:rPr lang="en-US" sz="32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- 2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0200" y="54864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0" y="5511225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-11</a:t>
            </a:r>
            <a:r>
              <a:rPr lang="en-US" sz="32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52800" y="5511225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-11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96200" y="5968425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-11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67000" y="5968425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05200" y="5968425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600" dirty="0" smtClean="0">
                <a:solidFill>
                  <a:schemeClr val="tx1"/>
                </a:solidFill>
              </a:rPr>
              <a:t>p. 146 </a:t>
            </a:r>
            <a:br>
              <a:rPr lang="en-US" sz="2600" dirty="0" smtClean="0">
                <a:solidFill>
                  <a:schemeClr val="tx1"/>
                </a:solidFill>
              </a:rPr>
            </a:br>
            <a:r>
              <a:rPr lang="en-US" sz="2600" dirty="0" smtClean="0">
                <a:solidFill>
                  <a:schemeClr val="tx1"/>
                </a:solidFill>
              </a:rPr>
              <a:t>Example 2:  </a:t>
            </a:r>
            <a:br>
              <a:rPr lang="en-US" sz="2600" dirty="0" smtClean="0">
                <a:solidFill>
                  <a:schemeClr val="tx1"/>
                </a:solidFill>
              </a:rPr>
            </a:br>
            <a:r>
              <a:rPr lang="en-US" sz="2600" dirty="0" smtClean="0">
                <a:solidFill>
                  <a:schemeClr val="tx1"/>
                </a:solidFill>
              </a:rPr>
              <a:t>Substitution Method:   Solve for </a:t>
            </a:r>
            <a:r>
              <a:rPr lang="en-US" sz="2600" i="1" dirty="0" smtClean="0">
                <a:solidFill>
                  <a:schemeClr val="tx1"/>
                </a:solidFill>
              </a:rPr>
              <a:t>x </a:t>
            </a:r>
            <a:r>
              <a:rPr lang="en-US" sz="2600" dirty="0" smtClean="0">
                <a:solidFill>
                  <a:schemeClr val="tx1"/>
                </a:solidFill>
              </a:rPr>
              <a:t>First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en-US" i="1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 = </a:t>
            </a:r>
            <a:r>
              <a:rPr lang="en-US" u="sng" dirty="0" smtClean="0">
                <a:solidFill>
                  <a:srgbClr val="002060"/>
                </a:solidFill>
              </a:rPr>
              <a:t>	</a:t>
            </a:r>
            <a:endParaRPr lang="en-US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3.   Substitute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u="sng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 for </a:t>
            </a:r>
            <a:r>
              <a:rPr lang="en-US" i="1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 in the revised Equation 2 and find the value of </a:t>
            </a: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2060"/>
                </a:solidFill>
              </a:rPr>
              <a:t>             </a:t>
            </a: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>
                <a:solidFill>
                  <a:srgbClr val="002060"/>
                </a:solidFill>
              </a:rPr>
              <a:t> = </a:t>
            </a:r>
            <a:r>
              <a:rPr lang="en-US" u="sng" dirty="0" smtClean="0">
                <a:solidFill>
                  <a:srgbClr val="002060"/>
                </a:solidFill>
              </a:rPr>
              <a:t>		</a:t>
            </a:r>
            <a:r>
              <a:rPr lang="en-US" dirty="0" smtClean="0">
                <a:solidFill>
                  <a:srgbClr val="002060"/>
                </a:solidFill>
              </a:rPr>
              <a:t> 		</a:t>
            </a:r>
            <a:r>
              <a:rPr lang="en-US" b="1" dirty="0" smtClean="0">
                <a:solidFill>
                  <a:srgbClr val="002060"/>
                </a:solidFill>
              </a:rPr>
              <a:t>Write revised Equation 2.</a:t>
            </a:r>
            <a:endParaRPr lang="en-US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r>
              <a:rPr lang="en-US" dirty="0" smtClean="0">
                <a:solidFill>
                  <a:srgbClr val="002060"/>
                </a:solidFill>
              </a:rPr>
              <a:t>		  </a:t>
            </a: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>
                <a:solidFill>
                  <a:srgbClr val="002060"/>
                </a:solidFill>
              </a:rPr>
              <a:t> = </a:t>
            </a:r>
            <a:r>
              <a:rPr lang="en-US" u="sng" dirty="0" smtClean="0">
                <a:solidFill>
                  <a:srgbClr val="002060"/>
                </a:solidFill>
              </a:rPr>
              <a:t>		</a:t>
            </a:r>
            <a:r>
              <a:rPr lang="en-US" dirty="0" smtClean="0">
                <a:solidFill>
                  <a:srgbClr val="002060"/>
                </a:solidFill>
              </a:rPr>
              <a:t>		</a:t>
            </a:r>
            <a:r>
              <a:rPr lang="en-US" b="1" dirty="0" smtClean="0">
                <a:solidFill>
                  <a:srgbClr val="002060"/>
                </a:solidFill>
              </a:rPr>
              <a:t>Substitute </a:t>
            </a:r>
            <a:r>
              <a:rPr lang="en-US" b="1" u="sng" dirty="0" smtClean="0">
                <a:solidFill>
                  <a:srgbClr val="002060"/>
                </a:solidFill>
              </a:rPr>
              <a:t>	   </a:t>
            </a:r>
            <a:r>
              <a:rPr lang="en-US" b="1" dirty="0" smtClean="0">
                <a:solidFill>
                  <a:srgbClr val="002060"/>
                </a:solidFill>
              </a:rPr>
              <a:t> for </a:t>
            </a:r>
            <a:r>
              <a:rPr lang="en-US" b="1" i="1" dirty="0" smtClean="0">
                <a:solidFill>
                  <a:srgbClr val="002060"/>
                </a:solidFill>
              </a:rPr>
              <a:t>y</a:t>
            </a:r>
            <a:r>
              <a:rPr lang="en-US" b="1" dirty="0" smtClean="0">
                <a:solidFill>
                  <a:srgbClr val="002060"/>
                </a:solidFill>
              </a:rPr>
              <a:t>.</a:t>
            </a:r>
            <a:endParaRPr lang="en-US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r>
              <a:rPr lang="en-US" dirty="0" smtClean="0">
                <a:solidFill>
                  <a:srgbClr val="002060"/>
                </a:solidFill>
              </a:rPr>
              <a:t>	       </a:t>
            </a: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>
                <a:solidFill>
                  <a:srgbClr val="002060"/>
                </a:solidFill>
              </a:rPr>
              <a:t> = </a:t>
            </a:r>
            <a:r>
              <a:rPr lang="en-US" u="sng" dirty="0" smtClean="0">
                <a:solidFill>
                  <a:srgbClr val="002060"/>
                </a:solidFill>
              </a:rPr>
              <a:t>		</a:t>
            </a:r>
            <a:r>
              <a:rPr lang="en-US" dirty="0" smtClean="0">
                <a:solidFill>
                  <a:srgbClr val="002060"/>
                </a:solidFill>
              </a:rPr>
              <a:t>		</a:t>
            </a:r>
            <a:r>
              <a:rPr lang="en-US" b="1" dirty="0" smtClean="0">
                <a:solidFill>
                  <a:srgbClr val="002060"/>
                </a:solidFill>
              </a:rPr>
              <a:t>Simplify.</a:t>
            </a:r>
            <a:endParaRPr lang="en-US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4.   Check</a:t>
            </a:r>
            <a:r>
              <a:rPr lang="en-US" dirty="0" smtClean="0">
                <a:solidFill>
                  <a:srgbClr val="002060"/>
                </a:solidFill>
              </a:rPr>
              <a:t> that (</a:t>
            </a:r>
            <a:r>
              <a:rPr lang="en-US" u="sng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u="sng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) is a solution by substituting </a:t>
            </a:r>
            <a:r>
              <a:rPr lang="en-US" u="sng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 for </a:t>
            </a: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>
                <a:solidFill>
                  <a:srgbClr val="002060"/>
                </a:solidFill>
              </a:rPr>
              <a:t> and </a:t>
            </a:r>
            <a:r>
              <a:rPr lang="en-US" u="sng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 for </a:t>
            </a:r>
            <a:r>
              <a:rPr lang="en-US" i="1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 in each of the original equations.</a:t>
            </a:r>
          </a:p>
          <a:p>
            <a:pPr marL="514350" indent="-51435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Check on next slide!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2954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2158425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00200" y="3072825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-3</a:t>
            </a:r>
            <a:r>
              <a:rPr lang="en-US" sz="32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- 1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24600" y="35814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35052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-3(1) - 1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5000" y="39624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-4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21170" y="491197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-4     1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72045" y="492507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-4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95400" y="5358825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p. 146 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Example 2:  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Substitution Method:   Solve for </a:t>
            </a:r>
            <a:r>
              <a:rPr lang="en-US" sz="2800" i="1" dirty="0" smtClean="0">
                <a:solidFill>
                  <a:schemeClr val="tx1"/>
                </a:solidFill>
              </a:rPr>
              <a:t>x </a:t>
            </a:r>
            <a:r>
              <a:rPr lang="en-US" sz="2800" dirty="0" smtClean="0">
                <a:solidFill>
                  <a:schemeClr val="tx1"/>
                </a:solidFill>
              </a:rPr>
              <a:t>First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Answer  The solution is ( </a:t>
            </a:r>
            <a:r>
              <a:rPr lang="en-US" u="sng" dirty="0" smtClean="0">
                <a:solidFill>
                  <a:srgbClr val="002060"/>
                </a:solidFill>
              </a:rPr>
              <a:t>	    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u="sng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)</a:t>
            </a:r>
          </a:p>
          <a:p>
            <a:pPr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Check that ( </a:t>
            </a:r>
            <a:r>
              <a:rPr lang="en-US" u="sng" dirty="0" smtClean="0">
                <a:solidFill>
                  <a:srgbClr val="002060"/>
                </a:solidFill>
              </a:rPr>
              <a:t>     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u="sng" dirty="0" smtClean="0">
                <a:solidFill>
                  <a:srgbClr val="002060"/>
                </a:solidFill>
              </a:rPr>
              <a:t>	 </a:t>
            </a:r>
            <a:r>
              <a:rPr lang="en-US" dirty="0" smtClean="0">
                <a:solidFill>
                  <a:srgbClr val="002060"/>
                </a:solidFill>
              </a:rPr>
              <a:t>) is a solution by substituting </a:t>
            </a:r>
            <a:r>
              <a:rPr lang="en-US" u="sng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 for </a:t>
            </a: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>
                <a:solidFill>
                  <a:srgbClr val="002060"/>
                </a:solidFill>
              </a:rPr>
              <a:t> and </a:t>
            </a:r>
            <a:r>
              <a:rPr lang="en-US" u="sng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 for </a:t>
            </a:r>
            <a:r>
              <a:rPr lang="en-US" i="1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 in each of the original equations.</a:t>
            </a:r>
          </a:p>
          <a:p>
            <a:pPr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Equation 1						   </a:t>
            </a:r>
            <a:r>
              <a:rPr lang="en-US" dirty="0" smtClean="0">
                <a:solidFill>
                  <a:srgbClr val="002060"/>
                </a:solidFill>
              </a:rPr>
              <a:t>2</a:t>
            </a: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>
                <a:solidFill>
                  <a:srgbClr val="002060"/>
                </a:solidFill>
              </a:rPr>
              <a:t> - 5</a:t>
            </a:r>
            <a:r>
              <a:rPr lang="en-US" i="1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 = -13</a:t>
            </a:r>
          </a:p>
          <a:p>
            <a:pPr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							2(</a:t>
            </a:r>
            <a:r>
              <a:rPr lang="en-US" b="1" u="sng" dirty="0" smtClean="0">
                <a:solidFill>
                  <a:srgbClr val="002060"/>
                </a:solidFill>
              </a:rPr>
              <a:t>	</a:t>
            </a:r>
            <a:r>
              <a:rPr lang="en-US" b="1" dirty="0" smtClean="0">
                <a:solidFill>
                  <a:srgbClr val="002060"/>
                </a:solidFill>
              </a:rPr>
              <a:t>) – 5(</a:t>
            </a:r>
            <a:r>
              <a:rPr lang="en-US" b="1" u="sng" dirty="0" smtClean="0">
                <a:solidFill>
                  <a:srgbClr val="002060"/>
                </a:solidFill>
              </a:rPr>
              <a:t>	  </a:t>
            </a:r>
            <a:r>
              <a:rPr lang="en-US" b="1" dirty="0" smtClean="0">
                <a:solidFill>
                  <a:srgbClr val="002060"/>
                </a:solidFill>
              </a:rPr>
              <a:t>) = -13</a:t>
            </a:r>
          </a:p>
          <a:p>
            <a:pPr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Equation 2</a:t>
            </a:r>
            <a:r>
              <a:rPr lang="en-US" dirty="0" smtClean="0">
                <a:solidFill>
                  <a:srgbClr val="002060"/>
                </a:solidFill>
              </a:rPr>
              <a:t>					  	  </a:t>
            </a: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>
                <a:solidFill>
                  <a:srgbClr val="002060"/>
                </a:solidFill>
              </a:rPr>
              <a:t> + 3</a:t>
            </a:r>
            <a:r>
              <a:rPr lang="en-US" i="1" dirty="0" smtClean="0">
                <a:solidFill>
                  <a:srgbClr val="002060"/>
                </a:solidFill>
              </a:rPr>
              <a:t>y</a:t>
            </a:r>
            <a:r>
              <a:rPr lang="en-US" dirty="0" smtClean="0">
                <a:solidFill>
                  <a:srgbClr val="002060"/>
                </a:solidFill>
              </a:rPr>
              <a:t> =  -1 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	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 							</a:t>
            </a:r>
            <a:r>
              <a:rPr lang="en-US" b="1" u="sng" dirty="0" smtClean="0">
                <a:solidFill>
                  <a:srgbClr val="002060"/>
                </a:solidFill>
              </a:rPr>
              <a:t>       </a:t>
            </a:r>
            <a:r>
              <a:rPr lang="en-US" b="1" dirty="0" smtClean="0">
                <a:solidFill>
                  <a:srgbClr val="002060"/>
                </a:solidFill>
              </a:rPr>
              <a:t> +3( </a:t>
            </a:r>
            <a:r>
              <a:rPr lang="en-US" b="1" u="sng" dirty="0" smtClean="0">
                <a:solidFill>
                  <a:srgbClr val="002060"/>
                </a:solidFill>
              </a:rPr>
              <a:t>        </a:t>
            </a:r>
            <a:r>
              <a:rPr lang="en-US" b="1" dirty="0" smtClean="0">
                <a:solidFill>
                  <a:srgbClr val="002060"/>
                </a:solidFill>
              </a:rPr>
              <a:t>) = -1</a:t>
            </a:r>
            <a:r>
              <a:rPr lang="en-US" dirty="0" smtClean="0">
                <a:solidFill>
                  <a:srgbClr val="002060"/>
                </a:solidFill>
              </a:rPr>
              <a:t>	</a:t>
            </a: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528645" y="126161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-4    1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2600" y="209843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-4    1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22475" y="2116015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-4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8565" y="25277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1200" y="4139625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-4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86400" y="5892225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-4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39000" y="4215825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0" y="5968425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332</TotalTime>
  <Words>297</Words>
  <Application>Microsoft Office PowerPoint</Application>
  <PresentationFormat>On-screen Show (4:3)</PresentationFormat>
  <Paragraphs>168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Equation Stuff</vt:lpstr>
      <vt:lpstr>p. 145 Solving Linear Systems by Substitution </vt:lpstr>
      <vt:lpstr>p. 145:  Example 1 Substitution Method: Solve for y First</vt:lpstr>
      <vt:lpstr>p. 145 Example 1 continued Substitution Method:  Solve for y first.</vt:lpstr>
      <vt:lpstr>p. 145 Example 1:  Substitution Method</vt:lpstr>
      <vt:lpstr>p. 146  Example 2:   Substitution Method:   Solve for x First</vt:lpstr>
      <vt:lpstr>p. 146  Example 2:   Substitution Method:   Solve for x First</vt:lpstr>
      <vt:lpstr>p. 146  Example 2:   Substitution Method:   Solve for x First</vt:lpstr>
      <vt:lpstr>p. 146  Example 2:   Substitution Method:   Solve for x First</vt:lpstr>
      <vt:lpstr>p. 147  CHECKPOINT Name the variable that you would solve for first.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Equation Stuff</dc:title>
  <dc:creator>teagan</dc:creator>
  <cp:lastModifiedBy>teacher</cp:lastModifiedBy>
  <cp:revision>48</cp:revision>
  <dcterms:created xsi:type="dcterms:W3CDTF">2011-04-13T22:18:55Z</dcterms:created>
  <dcterms:modified xsi:type="dcterms:W3CDTF">2011-04-15T01:06:11Z</dcterms:modified>
</cp:coreProperties>
</file>