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av" ContentType="audio/wav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37" d="100"/>
          <a:sy n="37" d="100"/>
        </p:scale>
        <p:origin x="-142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A4BE5-E3B9-4A4A-AEB3-E29E1DF9F8F4}" type="datetimeFigureOut">
              <a:rPr lang="en-US" smtClean="0"/>
              <a:pPr/>
              <a:t>12/12/2012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6BBF8E49-FCE8-4DA0-989E-766571CBD5A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med">
    <p:dissolve/>
    <p:sndAc>
      <p:stSnd>
        <p:snd r:embed="rId1" name="suction.wav"/>
      </p:stSnd>
    </p:sndAc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A4BE5-E3B9-4A4A-AEB3-E29E1DF9F8F4}" type="datetimeFigureOut">
              <a:rPr lang="en-US" smtClean="0"/>
              <a:pPr/>
              <a:t>12/12/2012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F8E49-FCE8-4DA0-989E-766571CBD5A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dissolve/>
    <p:sndAc>
      <p:stSnd>
        <p:snd r:embed="rId1" name="suction.wav"/>
      </p:stSnd>
    </p:sndAc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A4BE5-E3B9-4A4A-AEB3-E29E1DF9F8F4}" type="datetimeFigureOut">
              <a:rPr lang="en-US" smtClean="0"/>
              <a:pPr/>
              <a:t>12/12/2012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F8E49-FCE8-4DA0-989E-766571CBD5A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dissolve/>
    <p:sndAc>
      <p:stSnd>
        <p:snd r:embed="rId1" name="suction.wav"/>
      </p:stSnd>
    </p:sndAc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A4BE5-E3B9-4A4A-AEB3-E29E1DF9F8F4}" type="datetimeFigureOut">
              <a:rPr lang="en-US" smtClean="0"/>
              <a:pPr/>
              <a:t>12/12/2012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F8E49-FCE8-4DA0-989E-766571CBD5A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  <p:transition spd="med">
    <p:dissolve/>
    <p:sndAc>
      <p:stSnd>
        <p:snd r:embed="rId1" name="suction.wav"/>
      </p:stSnd>
    </p:sndAc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A4BE5-E3B9-4A4A-AEB3-E29E1DF9F8F4}" type="datetimeFigureOut">
              <a:rPr lang="en-US" smtClean="0"/>
              <a:pPr/>
              <a:t>12/12/2012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6BBF8E49-FCE8-4DA0-989E-766571CBD5A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med">
    <p:dissolve/>
    <p:sndAc>
      <p:stSnd>
        <p:snd r:embed="rId1" name="suction.wav"/>
      </p:stSnd>
    </p:sndAc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A4BE5-E3B9-4A4A-AEB3-E29E1DF9F8F4}" type="datetimeFigureOut">
              <a:rPr lang="en-US" smtClean="0"/>
              <a:pPr/>
              <a:t>12/12/2012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F8E49-FCE8-4DA0-989E-766571CBD5A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  <p:transition spd="med">
    <p:dissolve/>
    <p:sndAc>
      <p:stSnd>
        <p:snd r:embed="rId1" name="suction.wav"/>
      </p:stSnd>
    </p:sndAc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A4BE5-E3B9-4A4A-AEB3-E29E1DF9F8F4}" type="datetimeFigureOut">
              <a:rPr lang="en-US" smtClean="0"/>
              <a:pPr/>
              <a:t>12/12/2012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F8E49-FCE8-4DA0-989E-766571CBD5A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  <p:transition spd="med">
    <p:dissolve/>
    <p:sndAc>
      <p:stSnd>
        <p:snd r:embed="rId1" name="suction.wav"/>
      </p:stSnd>
    </p:sndAc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A4BE5-E3B9-4A4A-AEB3-E29E1DF9F8F4}" type="datetimeFigureOut">
              <a:rPr lang="en-US" smtClean="0"/>
              <a:pPr/>
              <a:t>12/12/2012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F8E49-FCE8-4DA0-989E-766571CBD5A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dissolve/>
    <p:sndAc>
      <p:stSnd>
        <p:snd r:embed="rId1" name="suction.wav"/>
      </p:stSnd>
    </p:sndAc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A4BE5-E3B9-4A4A-AEB3-E29E1DF9F8F4}" type="datetimeFigureOut">
              <a:rPr lang="en-US" smtClean="0"/>
              <a:pPr/>
              <a:t>12/12/2012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F8E49-FCE8-4DA0-989E-766571CBD5A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dissolve/>
    <p:sndAc>
      <p:stSnd>
        <p:snd r:embed="rId1" name="suction.wav"/>
      </p:stSnd>
    </p:sndAc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A4BE5-E3B9-4A4A-AEB3-E29E1DF9F8F4}" type="datetimeFigureOut">
              <a:rPr lang="en-US" smtClean="0"/>
              <a:pPr/>
              <a:t>12/12/2012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F8E49-FCE8-4DA0-989E-766571CBD5A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  <p:transition spd="med">
    <p:dissolve/>
    <p:sndAc>
      <p:stSnd>
        <p:snd r:embed="rId1" name="suction.wav"/>
      </p:stSnd>
    </p:sndAc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A4BE5-E3B9-4A4A-AEB3-E29E1DF9F8F4}" type="datetimeFigureOut">
              <a:rPr lang="en-US" smtClean="0"/>
              <a:pPr/>
              <a:t>12/12/2012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6BBF8E49-FCE8-4DA0-989E-766571CBD5A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  <p:transition spd="med">
    <p:dissolve/>
    <p:sndAc>
      <p:stSnd>
        <p:snd r:embed="rId1" name="suction.wav"/>
      </p:stSnd>
    </p:sndAc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audio" Target="../media/audio1.wav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739A4BE5-E3B9-4A4A-AEB3-E29E1DF9F8F4}" type="datetimeFigureOut">
              <a:rPr lang="en-US" smtClean="0"/>
              <a:pPr/>
              <a:t>12/12/2012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6BBF8E49-FCE8-4DA0-989E-766571CBD5A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med">
    <p:dissolve/>
    <p:sndAc>
      <p:stSnd>
        <p:snd r:embed="rId13" name="suction.wav"/>
      </p:stSnd>
    </p:sndAc>
  </p:transition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p. 142 – 144</a:t>
            </a:r>
          </a:p>
          <a:p>
            <a:r>
              <a:rPr lang="en-US" dirty="0" smtClean="0"/>
              <a:t>Students will estimate the solution of a system of linear equations by graphing.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7.1 Graphing Linear Systems</a:t>
            </a:r>
            <a:endParaRPr lang="en-US" dirty="0"/>
          </a:p>
        </p:txBody>
      </p:sp>
    </p:spTree>
  </p:cSld>
  <p:clrMapOvr>
    <a:masterClrMapping/>
  </p:clrMapOvr>
  <p:transition spd="med">
    <p:dissolve/>
    <p:sndAc>
      <p:stSnd>
        <p:snd r:embed="rId2" name="suction.wav"/>
      </p:stSnd>
    </p:sndAc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7.1 Vocabulary</a:t>
            </a:r>
            <a:br>
              <a:rPr lang="en-US" dirty="0" smtClean="0"/>
            </a:br>
            <a:r>
              <a:rPr lang="en-US" dirty="0" smtClean="0"/>
              <a:t>p. 142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sz="quarter" idx="1"/>
          </p:nvPr>
        </p:nvGraphicFramePr>
        <p:xfrm>
          <a:off x="381000" y="1392135"/>
          <a:ext cx="8458200" cy="515140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58200"/>
              </a:tblGrid>
              <a:tr h="2021625">
                <a:tc>
                  <a:txBody>
                    <a:bodyPr/>
                    <a:lstStyle/>
                    <a:p>
                      <a:r>
                        <a:rPr lang="en-US" sz="3400" b="1" dirty="0" smtClean="0"/>
                        <a:t>System of linear equations</a:t>
                      </a:r>
                    </a:p>
                  </a:txBody>
                  <a:tcPr/>
                </a:tc>
              </a:tr>
              <a:tr h="1564891">
                <a:tc>
                  <a:txBody>
                    <a:bodyPr/>
                    <a:lstStyle/>
                    <a:p>
                      <a:r>
                        <a:rPr lang="en-US" sz="3400" b="1" dirty="0" smtClean="0"/>
                        <a:t>Solution of a linear system</a:t>
                      </a:r>
                    </a:p>
                    <a:p>
                      <a:endParaRPr lang="en-US" sz="3400" b="0" dirty="0"/>
                    </a:p>
                  </a:txBody>
                  <a:tcPr/>
                </a:tc>
              </a:tr>
              <a:tr h="1564891">
                <a:tc>
                  <a:txBody>
                    <a:bodyPr/>
                    <a:lstStyle/>
                    <a:p>
                      <a:r>
                        <a:rPr lang="en-US" sz="3400" b="1" dirty="0" smtClean="0"/>
                        <a:t>Point of intersection</a:t>
                      </a: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457200" y="2057400"/>
            <a:ext cx="82296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rgbClr val="FFFF00"/>
                </a:solidFill>
              </a:rPr>
              <a:t>Two or more linear equations in the same variable form. This is also called a linear system.</a:t>
            </a:r>
          </a:p>
          <a:p>
            <a:endParaRPr lang="en-US" sz="3200" dirty="0"/>
          </a:p>
        </p:txBody>
      </p:sp>
      <p:sp>
        <p:nvSpPr>
          <p:cNvPr id="6" name="TextBox 5"/>
          <p:cNvSpPr txBox="1"/>
          <p:nvPr/>
        </p:nvSpPr>
        <p:spPr>
          <a:xfrm>
            <a:off x="457200" y="3875782"/>
            <a:ext cx="82296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An ordered pair (</a:t>
            </a:r>
            <a:r>
              <a:rPr lang="en-US" sz="3200" i="1" dirty="0" smtClean="0"/>
              <a:t>x</a:t>
            </a:r>
            <a:r>
              <a:rPr lang="en-US" sz="3200" dirty="0" smtClean="0"/>
              <a:t>, </a:t>
            </a:r>
            <a:r>
              <a:rPr lang="en-US" sz="3200" i="1" dirty="0" smtClean="0"/>
              <a:t>y</a:t>
            </a:r>
            <a:r>
              <a:rPr lang="en-US" sz="3200" dirty="0" smtClean="0"/>
              <a:t>) that makes each equation in the system a true statement.</a:t>
            </a:r>
            <a:endParaRPr lang="en-US" sz="3200" dirty="0"/>
          </a:p>
        </p:txBody>
      </p:sp>
      <p:sp>
        <p:nvSpPr>
          <p:cNvPr id="7" name="TextBox 6"/>
          <p:cNvSpPr txBox="1"/>
          <p:nvPr/>
        </p:nvSpPr>
        <p:spPr>
          <a:xfrm>
            <a:off x="422030" y="5562600"/>
            <a:ext cx="83058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A point (</a:t>
            </a:r>
            <a:r>
              <a:rPr lang="en-US" sz="3200" i="1" dirty="0" smtClean="0"/>
              <a:t>a</a:t>
            </a:r>
            <a:r>
              <a:rPr lang="en-US" sz="3200" dirty="0" smtClean="0"/>
              <a:t>, </a:t>
            </a:r>
            <a:r>
              <a:rPr lang="en-US" sz="3200" i="1" dirty="0" smtClean="0"/>
              <a:t>b</a:t>
            </a:r>
            <a:r>
              <a:rPr lang="en-US" sz="3200" dirty="0" smtClean="0"/>
              <a:t>) that lies on the graphs of two or more equations is a point of intersection for the graphs.</a:t>
            </a:r>
          </a:p>
          <a:p>
            <a:endParaRPr lang="en-US" sz="3200" dirty="0"/>
          </a:p>
        </p:txBody>
      </p:sp>
    </p:spTree>
  </p:cSld>
  <p:clrMapOvr>
    <a:masterClrMapping/>
  </p:clrMapOvr>
  <p:transition spd="med">
    <p:dissolve/>
    <p:sndAc>
      <p:stSnd>
        <p:snd r:embed="rId2" name="suction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p. 142:  Example 1</a:t>
            </a:r>
            <a:br>
              <a:rPr lang="en-US" dirty="0" smtClean="0"/>
            </a:br>
            <a:r>
              <a:rPr lang="en-US" dirty="0" smtClean="0"/>
              <a:t>Find the Point of Intersection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76200" y="1295400"/>
            <a:ext cx="5486400" cy="1447800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Use the graph at the right to estimate the solution of the linear system.  The check your solution algebraically.</a:t>
            </a:r>
            <a:endParaRPr lang="en-US" dirty="0"/>
          </a:p>
        </p:txBody>
      </p:sp>
      <p:pic>
        <p:nvPicPr>
          <p:cNvPr id="4" name="Picture 3" descr="S2U4L1GLgrid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310187" y="1295400"/>
            <a:ext cx="3757613" cy="364909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28600" y="2514600"/>
            <a:ext cx="50292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i="1" dirty="0" smtClean="0"/>
              <a:t>x + 2</a:t>
            </a:r>
            <a:r>
              <a:rPr lang="en-US" sz="2800" dirty="0" smtClean="0"/>
              <a:t>y = -4		</a:t>
            </a:r>
            <a:r>
              <a:rPr lang="en-US" sz="2800" b="1" dirty="0" smtClean="0"/>
              <a:t>Equation 1</a:t>
            </a:r>
            <a:endParaRPr lang="en-US" sz="2800" dirty="0" smtClean="0"/>
          </a:p>
          <a:p>
            <a:endParaRPr lang="en-US" sz="2800" i="1" dirty="0" smtClean="0"/>
          </a:p>
          <a:p>
            <a:r>
              <a:rPr lang="en-US" sz="2800" i="1" dirty="0" smtClean="0"/>
              <a:t>x</a:t>
            </a:r>
            <a:r>
              <a:rPr lang="en-US" sz="2800" dirty="0" smtClean="0"/>
              <a:t> – 3</a:t>
            </a:r>
            <a:r>
              <a:rPr lang="en-US" sz="2800" i="1" dirty="0" smtClean="0"/>
              <a:t>y</a:t>
            </a:r>
            <a:r>
              <a:rPr lang="en-US" sz="2800" dirty="0" smtClean="0"/>
              <a:t> = 1</a:t>
            </a:r>
            <a:r>
              <a:rPr lang="en-US" sz="2800" i="1" dirty="0" smtClean="0"/>
              <a:t>		</a:t>
            </a:r>
            <a:r>
              <a:rPr lang="en-US" sz="2800" b="1" dirty="0" smtClean="0"/>
              <a:t>Equation 2</a:t>
            </a:r>
            <a:endParaRPr lang="en-US" sz="28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87925" y="3810000"/>
            <a:ext cx="9056075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Solution</a:t>
            </a:r>
            <a:endParaRPr lang="en-US" sz="2400" dirty="0" smtClean="0"/>
          </a:p>
          <a:p>
            <a:r>
              <a:rPr lang="en-US" sz="2400" dirty="0" smtClean="0"/>
              <a:t>The lines appear to intersect one at (</a:t>
            </a:r>
            <a:r>
              <a:rPr lang="en-US" sz="2400" u="sng" dirty="0" smtClean="0"/>
              <a:t>     </a:t>
            </a:r>
            <a:r>
              <a:rPr lang="en-US" sz="2400" dirty="0" smtClean="0"/>
              <a:t>, </a:t>
            </a:r>
            <a:r>
              <a:rPr lang="en-US" sz="2400" u="sng" dirty="0" smtClean="0"/>
              <a:t>     </a:t>
            </a:r>
            <a:r>
              <a:rPr lang="en-US" sz="2400" dirty="0" smtClean="0"/>
              <a:t>)</a:t>
            </a:r>
          </a:p>
          <a:p>
            <a:r>
              <a:rPr lang="en-US" sz="2400" b="1" dirty="0" smtClean="0"/>
              <a:t>Check</a:t>
            </a:r>
            <a:r>
              <a:rPr lang="en-US" sz="2400" dirty="0" smtClean="0"/>
              <a:t> Substitute </a:t>
            </a:r>
            <a:r>
              <a:rPr lang="en-US" sz="2400" u="sng" dirty="0" smtClean="0"/>
              <a:t>	</a:t>
            </a:r>
            <a:r>
              <a:rPr lang="en-US" sz="2400" dirty="0" smtClean="0"/>
              <a:t> for </a:t>
            </a:r>
            <a:r>
              <a:rPr lang="en-US" sz="2400" i="1" dirty="0" smtClean="0"/>
              <a:t>x </a:t>
            </a:r>
            <a:r>
              <a:rPr lang="en-US" sz="2400" dirty="0" smtClean="0"/>
              <a:t> and </a:t>
            </a:r>
            <a:r>
              <a:rPr lang="en-US" sz="2400" u="sng" dirty="0" smtClean="0"/>
              <a:t>	</a:t>
            </a:r>
            <a:r>
              <a:rPr lang="en-US" sz="2400" dirty="0" smtClean="0"/>
              <a:t> for </a:t>
            </a:r>
            <a:r>
              <a:rPr lang="en-US" sz="2400" i="1" dirty="0" smtClean="0"/>
              <a:t>y</a:t>
            </a:r>
            <a:r>
              <a:rPr lang="en-US" sz="2400" dirty="0" smtClean="0"/>
              <a:t> in each equation.</a:t>
            </a:r>
          </a:p>
          <a:p>
            <a:r>
              <a:rPr lang="en-US" sz="2400" b="1" dirty="0" smtClean="0"/>
              <a:t>	    </a:t>
            </a:r>
            <a:r>
              <a:rPr lang="en-US" sz="2400" i="1" dirty="0" smtClean="0"/>
              <a:t> x + 2</a:t>
            </a:r>
            <a:r>
              <a:rPr lang="en-US" sz="2400" dirty="0" smtClean="0"/>
              <a:t>y = -4			   </a:t>
            </a:r>
            <a:r>
              <a:rPr lang="en-US" sz="2400" i="1" dirty="0" smtClean="0"/>
              <a:t> x</a:t>
            </a:r>
            <a:r>
              <a:rPr lang="en-US" sz="2400" dirty="0" smtClean="0"/>
              <a:t> – 3</a:t>
            </a:r>
            <a:r>
              <a:rPr lang="en-US" sz="2400" i="1" dirty="0" smtClean="0"/>
              <a:t>y</a:t>
            </a:r>
            <a:r>
              <a:rPr lang="en-US" sz="2400" dirty="0" smtClean="0"/>
              <a:t> = 1</a:t>
            </a:r>
          </a:p>
          <a:p>
            <a:r>
              <a:rPr lang="en-US" sz="2400" u="sng" dirty="0" smtClean="0"/>
              <a:t>	</a:t>
            </a:r>
            <a:r>
              <a:rPr lang="en-US" sz="2400" dirty="0" smtClean="0"/>
              <a:t> + 2(</a:t>
            </a:r>
            <a:r>
              <a:rPr lang="en-US" sz="2400" u="sng" dirty="0" smtClean="0"/>
              <a:t>     </a:t>
            </a:r>
            <a:r>
              <a:rPr lang="en-US" sz="2400" dirty="0" smtClean="0"/>
              <a:t>) = -4		</a:t>
            </a:r>
            <a:r>
              <a:rPr lang="en-US" sz="2400" u="sng" dirty="0" smtClean="0"/>
              <a:t>	</a:t>
            </a:r>
            <a:r>
              <a:rPr lang="en-US" sz="2400" dirty="0" smtClean="0"/>
              <a:t> - 3(</a:t>
            </a:r>
            <a:r>
              <a:rPr lang="en-US" sz="2400" u="sng" dirty="0" smtClean="0"/>
              <a:t>     </a:t>
            </a:r>
            <a:r>
              <a:rPr lang="en-US" sz="2400" dirty="0" smtClean="0"/>
              <a:t>) = 1</a:t>
            </a:r>
          </a:p>
          <a:p>
            <a:r>
              <a:rPr lang="en-US" sz="2400" dirty="0" smtClean="0"/>
              <a:t> 	    </a:t>
            </a:r>
            <a:r>
              <a:rPr lang="en-US" sz="2400" u="sng" dirty="0" smtClean="0"/>
              <a:t>	 </a:t>
            </a:r>
            <a:r>
              <a:rPr lang="en-US" sz="2400" dirty="0" smtClean="0"/>
              <a:t> = -4			</a:t>
            </a:r>
            <a:r>
              <a:rPr lang="en-US" sz="2400" u="sng" dirty="0" smtClean="0"/>
              <a:t>	</a:t>
            </a:r>
            <a:r>
              <a:rPr lang="en-US" sz="2400" dirty="0" smtClean="0"/>
              <a:t> = 1</a:t>
            </a:r>
          </a:p>
          <a:p>
            <a:r>
              <a:rPr lang="en-US" sz="2400" b="1" dirty="0" smtClean="0"/>
              <a:t>Answer</a:t>
            </a:r>
            <a:r>
              <a:rPr lang="en-US" sz="2400" dirty="0" smtClean="0"/>
              <a:t> Because ( </a:t>
            </a:r>
            <a:r>
              <a:rPr lang="en-US" sz="2400" u="sng" dirty="0" smtClean="0"/>
              <a:t>	</a:t>
            </a:r>
            <a:r>
              <a:rPr lang="en-US" sz="2400" dirty="0" smtClean="0"/>
              <a:t>, </a:t>
            </a:r>
            <a:r>
              <a:rPr lang="en-US" sz="2400" u="sng" dirty="0" smtClean="0"/>
              <a:t>	</a:t>
            </a:r>
            <a:r>
              <a:rPr lang="en-US" sz="2400" dirty="0" smtClean="0"/>
              <a:t>) is a solution of each equation, (</a:t>
            </a:r>
            <a:r>
              <a:rPr lang="en-US" sz="2400" u="sng" dirty="0" smtClean="0"/>
              <a:t>	    </a:t>
            </a:r>
            <a:r>
              <a:rPr lang="en-US" sz="2400" dirty="0" smtClean="0"/>
              <a:t>, </a:t>
            </a:r>
            <a:r>
              <a:rPr lang="en-US" sz="2400" u="sng" dirty="0" smtClean="0"/>
              <a:t>	</a:t>
            </a:r>
            <a:r>
              <a:rPr lang="en-US" sz="2400" dirty="0" smtClean="0"/>
              <a:t>) is the solution of the system of linear equations</a:t>
            </a:r>
            <a:endParaRPr lang="en-US" sz="2400" b="1" dirty="0" smtClean="0"/>
          </a:p>
        </p:txBody>
      </p:sp>
      <p:cxnSp>
        <p:nvCxnSpPr>
          <p:cNvPr id="8" name="Straight Arrow Connector 7"/>
          <p:cNvCxnSpPr/>
          <p:nvPr/>
        </p:nvCxnSpPr>
        <p:spPr>
          <a:xfrm rot="10800000">
            <a:off x="5410200" y="2667000"/>
            <a:ext cx="3505200" cy="1752600"/>
          </a:xfrm>
          <a:prstGeom prst="straightConnector1">
            <a:avLst/>
          </a:prstGeom>
          <a:ln w="44450">
            <a:headEnd type="stealth" w="lg" len="lg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 flipV="1">
            <a:off x="5410200" y="2438400"/>
            <a:ext cx="3405555" cy="1524000"/>
          </a:xfrm>
          <a:prstGeom prst="straightConnector1">
            <a:avLst/>
          </a:prstGeom>
          <a:ln w="44450">
            <a:headEnd type="stealth" w="lg" len="lg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5562600" y="2296180"/>
            <a:ext cx="2819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i="1" dirty="0" smtClean="0"/>
              <a:t>x</a:t>
            </a:r>
            <a:r>
              <a:rPr lang="en-US" sz="2800" b="1" dirty="0" smtClean="0"/>
              <a:t> + 2</a:t>
            </a:r>
            <a:r>
              <a:rPr lang="en-US" sz="2800" b="1" i="1" dirty="0" smtClean="0"/>
              <a:t>y</a:t>
            </a:r>
            <a:r>
              <a:rPr lang="en-US" sz="2800" b="1" dirty="0" smtClean="0"/>
              <a:t> = -4</a:t>
            </a:r>
            <a:endParaRPr lang="en-US" sz="2800" b="1" i="1" dirty="0"/>
          </a:p>
        </p:txBody>
      </p:sp>
      <p:sp>
        <p:nvSpPr>
          <p:cNvPr id="23" name="TextBox 22"/>
          <p:cNvSpPr txBox="1"/>
          <p:nvPr/>
        </p:nvSpPr>
        <p:spPr>
          <a:xfrm>
            <a:off x="5715000" y="3743980"/>
            <a:ext cx="2819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i="1" dirty="0" smtClean="0"/>
              <a:t>x</a:t>
            </a:r>
            <a:r>
              <a:rPr lang="en-US" sz="2800" b="1" dirty="0" smtClean="0"/>
              <a:t> - 3</a:t>
            </a:r>
            <a:r>
              <a:rPr lang="en-US" sz="2800" b="1" i="1" dirty="0" smtClean="0"/>
              <a:t>y</a:t>
            </a:r>
            <a:r>
              <a:rPr lang="en-US" sz="2800" b="1" dirty="0" smtClean="0"/>
              <a:t> = 1</a:t>
            </a:r>
            <a:endParaRPr lang="en-US" sz="2800" b="1" i="1" dirty="0"/>
          </a:p>
        </p:txBody>
      </p:sp>
      <p:sp>
        <p:nvSpPr>
          <p:cNvPr id="24" name="TextBox 23"/>
          <p:cNvSpPr txBox="1"/>
          <p:nvPr/>
        </p:nvSpPr>
        <p:spPr>
          <a:xfrm>
            <a:off x="4062045" y="4132386"/>
            <a:ext cx="1219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FF0000"/>
                </a:solidFill>
              </a:rPr>
              <a:t> -2   -1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2286000" y="4488395"/>
            <a:ext cx="1219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FF0000"/>
                </a:solidFill>
              </a:rPr>
              <a:t>-2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4108940" y="4454770"/>
            <a:ext cx="1219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FF0000"/>
                </a:solidFill>
              </a:rPr>
              <a:t>-1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381000" y="5191780"/>
            <a:ext cx="1219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FF0000"/>
                </a:solidFill>
              </a:rPr>
              <a:t>-2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1541585" y="5199185"/>
            <a:ext cx="1219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FF0000"/>
                </a:solidFill>
              </a:rPr>
              <a:t>-1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4038600" y="5191780"/>
            <a:ext cx="1219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FF0000"/>
                </a:solidFill>
              </a:rPr>
              <a:t>-2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5105400" y="5215225"/>
            <a:ext cx="1219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FF0000"/>
                </a:solidFill>
              </a:rPr>
              <a:t>-1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1600200" y="5572780"/>
            <a:ext cx="1219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FF0000"/>
                </a:solidFill>
              </a:rPr>
              <a:t>-4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5029200" y="5586045"/>
            <a:ext cx="1219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smtClean="0">
                <a:solidFill>
                  <a:srgbClr val="FF0000"/>
                </a:solidFill>
              </a:rPr>
              <a:t>1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2420815" y="5943600"/>
            <a:ext cx="1219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FF0000"/>
                </a:solidFill>
              </a:rPr>
              <a:t> -2   -1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7239000" y="5953780"/>
            <a:ext cx="1219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FF0000"/>
                </a:solidFill>
              </a:rPr>
              <a:t> -2   -1</a:t>
            </a:r>
            <a:endParaRPr lang="en-US" sz="28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 spd="med">
    <p:dissolve/>
    <p:sndAc>
      <p:stSnd>
        <p:snd r:embed="rId2" name="suction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5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8" presetClass="entr" presetSubtype="0" accel="5000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23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24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500" tmFilter="0,0; .5, 1; 1, 1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5" dur="2000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38" presetClass="entr" presetSubtype="0" accel="5000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50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51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45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2000"/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2000" fill="hold"/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2000" fill="hold"/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45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2000"/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7" dur="2000" fill="hold"/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2000" fill="hold"/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340" y="638915"/>
            <a:ext cx="8915400" cy="1112838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p. 143</a:t>
            </a:r>
            <a:br>
              <a:rPr lang="en-US" dirty="0" smtClean="0"/>
            </a:br>
            <a:r>
              <a:rPr lang="en-US" dirty="0" smtClean="0"/>
              <a:t>SOLVING A LINEAR SYSTEM USING GRAPH-AND-CHECK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0" y="1676400"/>
            <a:ext cx="9525000" cy="4724400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buNone/>
            </a:pPr>
            <a:r>
              <a:rPr lang="en-US" sz="2900" b="1" dirty="0" smtClean="0"/>
              <a:t>Step 1   Write</a:t>
            </a:r>
            <a:r>
              <a:rPr lang="en-US" sz="2900" dirty="0" smtClean="0"/>
              <a:t> each equation in a form that is </a:t>
            </a:r>
            <a:r>
              <a:rPr lang="en-US" sz="2900" u="sng" dirty="0" smtClean="0"/>
              <a:t>			       </a:t>
            </a:r>
            <a:r>
              <a:rPr lang="en-US" sz="2900" dirty="0" smtClean="0"/>
              <a:t>.</a:t>
            </a:r>
            <a:endParaRPr lang="en-US" sz="2900" b="1" dirty="0" smtClean="0"/>
          </a:p>
          <a:p>
            <a:pPr>
              <a:lnSpc>
                <a:spcPct val="150000"/>
              </a:lnSpc>
              <a:buNone/>
            </a:pPr>
            <a:r>
              <a:rPr lang="en-US" sz="2900" b="1" dirty="0" smtClean="0"/>
              <a:t>Step 2   Graph</a:t>
            </a:r>
            <a:r>
              <a:rPr lang="en-US" sz="2900" dirty="0" smtClean="0"/>
              <a:t> both equations in the </a:t>
            </a:r>
            <a:r>
              <a:rPr lang="en-US" sz="2900" u="sng" dirty="0" smtClean="0"/>
              <a:t>				       </a:t>
            </a:r>
            <a:r>
              <a:rPr lang="en-US" sz="2900" dirty="0" smtClean="0"/>
              <a:t>.</a:t>
            </a:r>
            <a:endParaRPr lang="en-US" sz="2900" b="1" u="sng" dirty="0" smtClean="0"/>
          </a:p>
          <a:p>
            <a:pPr>
              <a:lnSpc>
                <a:spcPct val="150000"/>
              </a:lnSpc>
              <a:buNone/>
            </a:pPr>
            <a:r>
              <a:rPr lang="en-US" sz="2900" b="1" dirty="0" smtClean="0"/>
              <a:t>Step 3   Estimate</a:t>
            </a:r>
            <a:r>
              <a:rPr lang="en-US" sz="2900" dirty="0" smtClean="0"/>
              <a:t> the coordinates of the </a:t>
            </a:r>
            <a:r>
              <a:rPr lang="en-US" sz="2900" u="sng" dirty="0" smtClean="0"/>
              <a:t>		                  </a:t>
            </a:r>
            <a:r>
              <a:rPr lang="en-US" sz="2900" dirty="0" smtClean="0"/>
              <a:t>.</a:t>
            </a:r>
            <a:endParaRPr lang="en-US" sz="2900" b="1" dirty="0" smtClean="0"/>
          </a:p>
          <a:p>
            <a:pPr>
              <a:lnSpc>
                <a:spcPct val="150000"/>
              </a:lnSpc>
              <a:buNone/>
            </a:pPr>
            <a:r>
              <a:rPr lang="en-US" sz="2900" b="1" dirty="0" smtClean="0"/>
              <a:t>Step 4   Check</a:t>
            </a:r>
            <a:r>
              <a:rPr lang="en-US" sz="2900" dirty="0" smtClean="0"/>
              <a:t> whether the coordinates give a solution by </a:t>
            </a:r>
          </a:p>
          <a:p>
            <a:pPr>
              <a:lnSpc>
                <a:spcPct val="150000"/>
              </a:lnSpc>
              <a:buNone/>
            </a:pPr>
            <a:r>
              <a:rPr lang="en-US" sz="2900" dirty="0" smtClean="0"/>
              <a:t>  		    </a:t>
            </a:r>
            <a:r>
              <a:rPr lang="en-US" sz="2900" u="sng" dirty="0" smtClean="0"/>
              <a:t>			</a:t>
            </a:r>
            <a:r>
              <a:rPr lang="en-US" sz="2900" dirty="0" smtClean="0"/>
              <a:t> them into each equation of the</a:t>
            </a:r>
          </a:p>
          <a:p>
            <a:pPr>
              <a:lnSpc>
                <a:spcPct val="150000"/>
              </a:lnSpc>
              <a:buNone/>
            </a:pPr>
            <a:r>
              <a:rPr lang="en-US" sz="2900" dirty="0" smtClean="0"/>
              <a:t>		    </a:t>
            </a:r>
            <a:r>
              <a:rPr lang="en-US" sz="2900" u="sng" dirty="0" smtClean="0"/>
              <a:t>		</a:t>
            </a:r>
            <a:r>
              <a:rPr lang="en-US" sz="2900" dirty="0" smtClean="0"/>
              <a:t> linear system.</a:t>
            </a:r>
            <a:endParaRPr lang="en-US" sz="29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6267061" y="1800102"/>
            <a:ext cx="2551922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400" dirty="0" smtClean="0">
                <a:solidFill>
                  <a:srgbClr val="002060"/>
                </a:solidFill>
              </a:rPr>
              <a:t>easy to graph</a:t>
            </a:r>
            <a:endParaRPr lang="en-US" sz="3400" dirty="0">
              <a:solidFill>
                <a:srgbClr val="00206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181600" y="2510203"/>
            <a:ext cx="4343400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400" dirty="0" smtClean="0">
                <a:solidFill>
                  <a:srgbClr val="002060"/>
                </a:solidFill>
              </a:rPr>
              <a:t>same coordinate plane</a:t>
            </a:r>
            <a:endParaRPr lang="en-US" sz="3400" dirty="0">
              <a:solidFill>
                <a:srgbClr val="00206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562600" y="3250430"/>
            <a:ext cx="3581400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400" dirty="0" smtClean="0">
                <a:solidFill>
                  <a:srgbClr val="002060"/>
                </a:solidFill>
              </a:rPr>
              <a:t>point of intersection</a:t>
            </a:r>
            <a:endParaRPr lang="en-US" sz="3400" dirty="0">
              <a:solidFill>
                <a:srgbClr val="00206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447800" y="4718447"/>
            <a:ext cx="2551922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400" dirty="0" smtClean="0">
                <a:solidFill>
                  <a:srgbClr val="002060"/>
                </a:solidFill>
              </a:rPr>
              <a:t>substituting</a:t>
            </a:r>
            <a:endParaRPr lang="en-US" sz="3400" dirty="0">
              <a:solidFill>
                <a:srgbClr val="00206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410478" y="5480447"/>
            <a:ext cx="2551922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400" dirty="0" smtClean="0">
                <a:solidFill>
                  <a:srgbClr val="002060"/>
                </a:solidFill>
              </a:rPr>
              <a:t>original</a:t>
            </a:r>
            <a:endParaRPr lang="en-US" sz="34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ransition spd="med">
    <p:dissolve/>
    <p:sndAc>
      <p:stSnd>
        <p:snd r:embed="rId2" name="suction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30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31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32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33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" y="762000"/>
            <a:ext cx="91440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p. 143						</a:t>
            </a:r>
            <a:r>
              <a:rPr lang="en-US" sz="1200" dirty="0" smtClean="0">
                <a:solidFill>
                  <a:srgbClr val="FF0000"/>
                </a:solidFill>
              </a:rPr>
              <a:t>continued on next slide!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Example 2:  Graph and Check Linear System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28600" y="1828800"/>
            <a:ext cx="8915400" cy="50292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800" dirty="0" smtClean="0"/>
              <a:t>Use the graph-and-check method to solve the linear system.</a:t>
            </a:r>
          </a:p>
          <a:p>
            <a:pPr>
              <a:buNone/>
            </a:pPr>
            <a:r>
              <a:rPr lang="en-US" sz="2800" dirty="0" smtClean="0"/>
              <a:t>5</a:t>
            </a:r>
            <a:r>
              <a:rPr lang="en-US" sz="2800" i="1" dirty="0" smtClean="0"/>
              <a:t>x</a:t>
            </a:r>
            <a:r>
              <a:rPr lang="en-US" sz="2800" dirty="0" smtClean="0"/>
              <a:t> + 4</a:t>
            </a:r>
            <a:r>
              <a:rPr lang="en-US" sz="2800" i="1" dirty="0" smtClean="0"/>
              <a:t>y</a:t>
            </a:r>
            <a:r>
              <a:rPr lang="en-US" sz="2800" dirty="0" smtClean="0"/>
              <a:t> = -12			</a:t>
            </a:r>
            <a:r>
              <a:rPr lang="en-US" sz="2800" b="1" dirty="0" smtClean="0"/>
              <a:t>Equation 1</a:t>
            </a:r>
            <a:endParaRPr lang="en-US" sz="2800" dirty="0" smtClean="0"/>
          </a:p>
          <a:p>
            <a:pPr>
              <a:buNone/>
            </a:pPr>
            <a:r>
              <a:rPr lang="en-US" sz="2800" dirty="0" smtClean="0"/>
              <a:t>3</a:t>
            </a:r>
            <a:r>
              <a:rPr lang="en-US" sz="2800" i="1" dirty="0" smtClean="0"/>
              <a:t>x</a:t>
            </a:r>
            <a:r>
              <a:rPr lang="en-US" sz="2800" dirty="0" smtClean="0"/>
              <a:t> - 4</a:t>
            </a:r>
            <a:r>
              <a:rPr lang="en-US" sz="2800" i="1" dirty="0" smtClean="0"/>
              <a:t>y</a:t>
            </a:r>
            <a:r>
              <a:rPr lang="en-US" sz="2800" dirty="0" smtClean="0"/>
              <a:t> = -20			</a:t>
            </a:r>
            <a:r>
              <a:rPr lang="en-US" sz="2800" b="1" dirty="0" smtClean="0"/>
              <a:t>Equation 2</a:t>
            </a:r>
            <a:endParaRPr lang="en-US" sz="2800" dirty="0" smtClean="0"/>
          </a:p>
          <a:p>
            <a:pPr marL="514350" indent="-514350">
              <a:buAutoNum type="arabicPeriod"/>
            </a:pPr>
            <a:r>
              <a:rPr lang="en-US" sz="2800" b="1" dirty="0" smtClean="0"/>
              <a:t>Write</a:t>
            </a:r>
            <a:r>
              <a:rPr lang="en-US" sz="2800" dirty="0" smtClean="0"/>
              <a:t> each equation in slope-intercept form.</a:t>
            </a:r>
          </a:p>
          <a:p>
            <a:pPr marL="514350" indent="-514350">
              <a:buNone/>
            </a:pPr>
            <a:r>
              <a:rPr lang="en-US" sz="2800" b="1" dirty="0" smtClean="0"/>
              <a:t>	 Equation 1			 Equation 2</a:t>
            </a:r>
            <a:endParaRPr lang="en-US" sz="2800" dirty="0" smtClean="0"/>
          </a:p>
          <a:p>
            <a:pPr marL="514350" indent="-514350">
              <a:lnSpc>
                <a:spcPct val="150000"/>
              </a:lnSpc>
              <a:buNone/>
            </a:pPr>
            <a:r>
              <a:rPr lang="en-US" sz="3200" dirty="0" smtClean="0"/>
              <a:t>5</a:t>
            </a:r>
            <a:r>
              <a:rPr lang="en-US" sz="3200" i="1" dirty="0" smtClean="0"/>
              <a:t>x</a:t>
            </a:r>
            <a:r>
              <a:rPr lang="en-US" sz="3200" dirty="0" smtClean="0"/>
              <a:t> + 4</a:t>
            </a:r>
            <a:r>
              <a:rPr lang="en-US" sz="3200" i="1" dirty="0" smtClean="0"/>
              <a:t>y</a:t>
            </a:r>
            <a:r>
              <a:rPr lang="en-US" sz="3200" dirty="0" smtClean="0"/>
              <a:t> = -12				 3</a:t>
            </a:r>
            <a:r>
              <a:rPr lang="en-US" sz="3200" i="1" dirty="0" smtClean="0"/>
              <a:t>x</a:t>
            </a:r>
            <a:r>
              <a:rPr lang="en-US" sz="3200" dirty="0" smtClean="0"/>
              <a:t> - 4</a:t>
            </a:r>
            <a:r>
              <a:rPr lang="en-US" sz="3200" i="1" dirty="0" smtClean="0"/>
              <a:t>y</a:t>
            </a:r>
            <a:r>
              <a:rPr lang="en-US" sz="3200" dirty="0" smtClean="0"/>
              <a:t> = -20</a:t>
            </a:r>
          </a:p>
          <a:p>
            <a:pPr marL="514350" indent="-514350">
              <a:lnSpc>
                <a:spcPct val="150000"/>
              </a:lnSpc>
              <a:buNone/>
            </a:pPr>
            <a:r>
              <a:rPr lang="en-US" sz="3200" dirty="0" smtClean="0"/>
              <a:t>         4</a:t>
            </a:r>
            <a:r>
              <a:rPr lang="en-US" sz="3200" i="1" dirty="0" smtClean="0"/>
              <a:t>y</a:t>
            </a:r>
            <a:r>
              <a:rPr lang="en-US" sz="3200" dirty="0" smtClean="0"/>
              <a:t> = </a:t>
            </a:r>
            <a:r>
              <a:rPr lang="en-US" sz="3200" u="sng" dirty="0" smtClean="0"/>
              <a:t>	    </a:t>
            </a:r>
            <a:r>
              <a:rPr lang="en-US" sz="3200" dirty="0" smtClean="0"/>
              <a:t> -12			     - 4</a:t>
            </a:r>
            <a:r>
              <a:rPr lang="en-US" sz="3200" i="1" dirty="0" smtClean="0"/>
              <a:t>y </a:t>
            </a:r>
            <a:r>
              <a:rPr lang="en-US" sz="3200" dirty="0" smtClean="0"/>
              <a:t>= </a:t>
            </a:r>
            <a:r>
              <a:rPr lang="en-US" sz="3200" u="sng" dirty="0" smtClean="0"/>
              <a:t>	</a:t>
            </a:r>
            <a:r>
              <a:rPr lang="en-US" sz="3200" dirty="0" smtClean="0"/>
              <a:t> - 20</a:t>
            </a:r>
          </a:p>
          <a:p>
            <a:pPr marL="514350" indent="-514350">
              <a:lnSpc>
                <a:spcPct val="150000"/>
              </a:lnSpc>
              <a:buNone/>
            </a:pPr>
            <a:r>
              <a:rPr lang="en-US" sz="3200" i="1" dirty="0" smtClean="0"/>
              <a:t>           </a:t>
            </a:r>
            <a:r>
              <a:rPr lang="en-US" sz="3200" dirty="0" smtClean="0"/>
              <a:t>y = </a:t>
            </a:r>
            <a:r>
              <a:rPr lang="en-US" sz="3200" u="sng" dirty="0" smtClean="0"/>
              <a:t>		</a:t>
            </a:r>
            <a:r>
              <a:rPr lang="en-US" sz="3200" dirty="0" smtClean="0"/>
              <a:t>		          </a:t>
            </a:r>
            <a:r>
              <a:rPr lang="en-US" sz="3200" i="1" dirty="0" smtClean="0"/>
              <a:t>y</a:t>
            </a:r>
            <a:r>
              <a:rPr lang="en-US" sz="3200" dirty="0" smtClean="0"/>
              <a:t> = </a:t>
            </a:r>
            <a:r>
              <a:rPr lang="en-US" sz="3200" u="sng" dirty="0" smtClean="0"/>
              <a:t>		</a:t>
            </a:r>
            <a:endParaRPr lang="en-US" sz="3200" i="1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1828800" y="5287017"/>
            <a:ext cx="1143000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400" dirty="0" smtClean="0">
                <a:solidFill>
                  <a:srgbClr val="FF0000"/>
                </a:solidFill>
              </a:rPr>
              <a:t>-5</a:t>
            </a:r>
            <a:r>
              <a:rPr lang="en-US" sz="3400" i="1" dirty="0" smtClean="0">
                <a:solidFill>
                  <a:srgbClr val="FF0000"/>
                </a:solidFill>
              </a:rPr>
              <a:t>x</a:t>
            </a:r>
            <a:endParaRPr lang="en-US" sz="3400" dirty="0">
              <a:solidFill>
                <a:srgbClr val="FF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045570" y="5292877"/>
            <a:ext cx="1143000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400" dirty="0" smtClean="0">
                <a:solidFill>
                  <a:srgbClr val="FF0000"/>
                </a:solidFill>
              </a:rPr>
              <a:t>-3</a:t>
            </a:r>
            <a:r>
              <a:rPr lang="en-US" sz="3400" i="1" dirty="0" smtClean="0">
                <a:solidFill>
                  <a:srgbClr val="FF0000"/>
                </a:solidFill>
              </a:rPr>
              <a:t>x</a:t>
            </a:r>
            <a:endParaRPr lang="en-US" sz="3400" dirty="0">
              <a:solidFill>
                <a:srgbClr val="FF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828800" y="6020053"/>
            <a:ext cx="1524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400"/>
              </a:lnSpc>
            </a:pPr>
            <a:r>
              <a:rPr lang="en-US" sz="3400" u="sng" dirty="0" smtClean="0">
                <a:solidFill>
                  <a:srgbClr val="FF0000"/>
                </a:solidFill>
              </a:rPr>
              <a:t> -5</a:t>
            </a:r>
            <a:r>
              <a:rPr lang="en-US" sz="3400" i="1" dirty="0" smtClean="0">
                <a:solidFill>
                  <a:srgbClr val="FF0000"/>
                </a:solidFill>
              </a:rPr>
              <a:t>x – 3</a:t>
            </a:r>
          </a:p>
          <a:p>
            <a:pPr>
              <a:lnSpc>
                <a:spcPts val="2400"/>
              </a:lnSpc>
            </a:pPr>
            <a:r>
              <a:rPr lang="en-US" sz="3400" i="1" dirty="0" smtClean="0">
                <a:solidFill>
                  <a:srgbClr val="FF0000"/>
                </a:solidFill>
              </a:rPr>
              <a:t>  4</a:t>
            </a:r>
            <a:endParaRPr lang="en-US" sz="3400" dirty="0">
              <a:solidFill>
                <a:srgbClr val="FF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477000" y="6019800"/>
            <a:ext cx="1524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400"/>
              </a:lnSpc>
            </a:pPr>
            <a:r>
              <a:rPr lang="en-US" sz="3400" u="sng" dirty="0" smtClean="0">
                <a:solidFill>
                  <a:srgbClr val="FF0000"/>
                </a:solidFill>
              </a:rPr>
              <a:t> 3</a:t>
            </a:r>
            <a:r>
              <a:rPr lang="en-US" sz="3400" i="1" dirty="0" smtClean="0">
                <a:solidFill>
                  <a:srgbClr val="FF0000"/>
                </a:solidFill>
              </a:rPr>
              <a:t>x + 5</a:t>
            </a:r>
          </a:p>
          <a:p>
            <a:pPr>
              <a:lnSpc>
                <a:spcPts val="2400"/>
              </a:lnSpc>
            </a:pPr>
            <a:r>
              <a:rPr lang="en-US" sz="3400" i="1" dirty="0" smtClean="0">
                <a:solidFill>
                  <a:srgbClr val="FF0000"/>
                </a:solidFill>
              </a:rPr>
              <a:t>4</a:t>
            </a:r>
            <a:endParaRPr lang="en-US" sz="34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 spd="med">
    <p:dissolve/>
    <p:sndAc>
      <p:stSnd>
        <p:snd r:embed="rId2" name="suction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4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4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27038"/>
            <a:ext cx="8686800" cy="14779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p. 143						</a:t>
            </a:r>
            <a:r>
              <a:rPr lang="en-US" sz="1200" dirty="0" smtClean="0">
                <a:solidFill>
                  <a:srgbClr val="FF0000"/>
                </a:solidFill>
              </a:rPr>
              <a:t>continued on next slide!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Example 2:  Graph and Check Linear System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28600" y="1752600"/>
            <a:ext cx="8686800" cy="5105400"/>
          </a:xfrm>
        </p:spPr>
        <p:txBody>
          <a:bodyPr>
            <a:normAutofit fontScale="92500" lnSpcReduction="20000"/>
          </a:bodyPr>
          <a:lstStyle/>
          <a:p>
            <a:pPr marL="514350" indent="-514350">
              <a:buNone/>
            </a:pPr>
            <a:r>
              <a:rPr lang="en-US" sz="2800" b="1" dirty="0" smtClean="0"/>
              <a:t>2.  Graph</a:t>
            </a:r>
            <a:r>
              <a:rPr lang="en-US" sz="2800" dirty="0" smtClean="0"/>
              <a:t> both equations.</a:t>
            </a:r>
            <a:endParaRPr lang="en-US" sz="2800" b="1" dirty="0" smtClean="0"/>
          </a:p>
          <a:p>
            <a:pPr marL="514350" indent="-514350">
              <a:buNone/>
            </a:pPr>
            <a:r>
              <a:rPr lang="en-US" sz="2800" b="1" dirty="0" smtClean="0"/>
              <a:t>3.   Check</a:t>
            </a:r>
            <a:r>
              <a:rPr lang="en-US" sz="2800" dirty="0" smtClean="0"/>
              <a:t> from the graph that the </a:t>
            </a:r>
          </a:p>
          <a:p>
            <a:pPr marL="514350" indent="-514350">
              <a:buNone/>
            </a:pPr>
            <a:r>
              <a:rPr lang="en-US" sz="2800" b="1" dirty="0" smtClean="0"/>
              <a:t>	</a:t>
            </a:r>
            <a:r>
              <a:rPr lang="en-US" sz="2800" dirty="0" smtClean="0"/>
              <a:t>point of intersection is (</a:t>
            </a:r>
            <a:r>
              <a:rPr lang="en-US" sz="2800" u="sng" dirty="0" smtClean="0"/>
              <a:t>	     </a:t>
            </a:r>
            <a:r>
              <a:rPr lang="en-US" sz="2800" dirty="0" smtClean="0"/>
              <a:t>, </a:t>
            </a:r>
            <a:r>
              <a:rPr lang="en-US" sz="2800" u="sng" dirty="0" smtClean="0"/>
              <a:t>       </a:t>
            </a:r>
            <a:r>
              <a:rPr lang="en-US" sz="2800" dirty="0" smtClean="0"/>
              <a:t>).</a:t>
            </a:r>
          </a:p>
          <a:p>
            <a:pPr marL="514350" indent="-514350">
              <a:buAutoNum type="arabicPeriod" startAt="4"/>
            </a:pPr>
            <a:r>
              <a:rPr lang="en-US" sz="2800" b="1" dirty="0" smtClean="0"/>
              <a:t>Check</a:t>
            </a:r>
            <a:r>
              <a:rPr lang="en-US" sz="2800" dirty="0" smtClean="0"/>
              <a:t> whether (</a:t>
            </a:r>
            <a:r>
              <a:rPr lang="en-US" sz="2800" u="sng" dirty="0" smtClean="0"/>
              <a:t>       </a:t>
            </a:r>
            <a:r>
              <a:rPr lang="en-US" sz="2800" dirty="0" smtClean="0"/>
              <a:t>, </a:t>
            </a:r>
            <a:r>
              <a:rPr lang="en-US" sz="2800" u="sng" dirty="0" smtClean="0"/>
              <a:t>       </a:t>
            </a:r>
            <a:r>
              <a:rPr lang="en-US" sz="2800" dirty="0" smtClean="0"/>
              <a:t>) is a </a:t>
            </a:r>
          </a:p>
          <a:p>
            <a:pPr marL="514350" indent="-514350">
              <a:buNone/>
            </a:pPr>
            <a:r>
              <a:rPr lang="en-US" sz="2800" b="1" dirty="0" smtClean="0"/>
              <a:t>       </a:t>
            </a:r>
            <a:r>
              <a:rPr lang="en-US" sz="2800" dirty="0" smtClean="0"/>
              <a:t>solution by substituting </a:t>
            </a:r>
            <a:r>
              <a:rPr lang="en-US" sz="2800" u="sng" dirty="0" smtClean="0"/>
              <a:t>		</a:t>
            </a:r>
            <a:r>
              <a:rPr lang="en-US" sz="2800" dirty="0" smtClean="0"/>
              <a:t> for </a:t>
            </a:r>
          </a:p>
          <a:p>
            <a:pPr marL="514350" indent="-514350">
              <a:buNone/>
            </a:pPr>
            <a:r>
              <a:rPr lang="en-US" sz="2800" dirty="0" smtClean="0"/>
              <a:t>	</a:t>
            </a:r>
            <a:r>
              <a:rPr lang="en-US" sz="2800" i="1" dirty="0" smtClean="0"/>
              <a:t>x</a:t>
            </a:r>
            <a:r>
              <a:rPr lang="en-US" sz="2800" dirty="0" smtClean="0"/>
              <a:t> and </a:t>
            </a:r>
            <a:r>
              <a:rPr lang="en-US" sz="2800" u="sng" dirty="0" smtClean="0"/>
              <a:t>	</a:t>
            </a:r>
            <a:r>
              <a:rPr lang="en-US" sz="2800" dirty="0" smtClean="0"/>
              <a:t> for </a:t>
            </a:r>
            <a:r>
              <a:rPr lang="en-US" sz="2800" i="1" dirty="0" smtClean="0"/>
              <a:t>y</a:t>
            </a:r>
            <a:r>
              <a:rPr lang="en-US" sz="2800" dirty="0" smtClean="0"/>
              <a:t> in each of the </a:t>
            </a:r>
          </a:p>
          <a:p>
            <a:pPr marL="514350" indent="-514350">
              <a:buNone/>
            </a:pPr>
            <a:r>
              <a:rPr lang="en-US" sz="2800" dirty="0" smtClean="0"/>
              <a:t>	original equations.</a:t>
            </a:r>
          </a:p>
          <a:p>
            <a:pPr marL="514350" indent="-514350">
              <a:buNone/>
            </a:pPr>
            <a:r>
              <a:rPr lang="en-US" sz="2400" b="1" dirty="0" smtClean="0"/>
              <a:t>Equation 1			 Equation 2</a:t>
            </a:r>
            <a:endParaRPr lang="en-US" sz="2400" dirty="0" smtClean="0"/>
          </a:p>
          <a:p>
            <a:pPr marL="514350" indent="-514350">
              <a:lnSpc>
                <a:spcPct val="150000"/>
              </a:lnSpc>
              <a:buNone/>
            </a:pPr>
            <a:r>
              <a:rPr lang="en-US" sz="2800" dirty="0" smtClean="0"/>
              <a:t>		 5</a:t>
            </a:r>
            <a:r>
              <a:rPr lang="en-US" sz="2800" i="1" dirty="0" smtClean="0"/>
              <a:t>x</a:t>
            </a:r>
            <a:r>
              <a:rPr lang="en-US" sz="2800" dirty="0" smtClean="0"/>
              <a:t> + 4</a:t>
            </a:r>
            <a:r>
              <a:rPr lang="en-US" sz="2800" i="1" dirty="0" smtClean="0"/>
              <a:t>y</a:t>
            </a:r>
            <a:r>
              <a:rPr lang="en-US" sz="2800" dirty="0" smtClean="0"/>
              <a:t> = -12			       3</a:t>
            </a:r>
            <a:r>
              <a:rPr lang="en-US" sz="2800" i="1" dirty="0" smtClean="0"/>
              <a:t>x</a:t>
            </a:r>
            <a:r>
              <a:rPr lang="en-US" sz="2800" dirty="0" smtClean="0"/>
              <a:t> - 4</a:t>
            </a:r>
            <a:r>
              <a:rPr lang="en-US" sz="2800" i="1" dirty="0" smtClean="0"/>
              <a:t>y</a:t>
            </a:r>
            <a:r>
              <a:rPr lang="en-US" sz="2800" dirty="0" smtClean="0"/>
              <a:t> = -20</a:t>
            </a:r>
          </a:p>
          <a:p>
            <a:pPr marL="514350" indent="-514350">
              <a:lnSpc>
                <a:spcPct val="150000"/>
              </a:lnSpc>
              <a:buNone/>
            </a:pPr>
            <a:r>
              <a:rPr lang="en-US" sz="2800" dirty="0" smtClean="0"/>
              <a:t>5(</a:t>
            </a:r>
            <a:r>
              <a:rPr lang="en-US" sz="2800" u="sng" dirty="0" smtClean="0"/>
              <a:t>	  </a:t>
            </a:r>
            <a:r>
              <a:rPr lang="en-US" sz="2800" dirty="0" smtClean="0"/>
              <a:t>) + 4(</a:t>
            </a:r>
            <a:r>
              <a:rPr lang="en-US" sz="2800" u="sng" dirty="0" smtClean="0"/>
              <a:t>	</a:t>
            </a:r>
            <a:r>
              <a:rPr lang="en-US" sz="2800" dirty="0" smtClean="0"/>
              <a:t>) = -12		3(</a:t>
            </a:r>
            <a:r>
              <a:rPr lang="en-US" sz="2800" u="sng" dirty="0" smtClean="0"/>
              <a:t>	</a:t>
            </a:r>
            <a:r>
              <a:rPr lang="en-US" sz="2800" dirty="0" smtClean="0"/>
              <a:t>) – 4(</a:t>
            </a:r>
            <a:r>
              <a:rPr lang="en-US" sz="2800" u="sng" dirty="0" smtClean="0"/>
              <a:t>	     </a:t>
            </a:r>
            <a:r>
              <a:rPr lang="en-US" sz="2800" dirty="0" smtClean="0"/>
              <a:t>) = -20</a:t>
            </a:r>
          </a:p>
          <a:p>
            <a:pPr marL="514350" indent="-514350">
              <a:lnSpc>
                <a:spcPct val="150000"/>
              </a:lnSpc>
              <a:buNone/>
            </a:pPr>
            <a:r>
              <a:rPr lang="en-US" sz="2800" dirty="0" smtClean="0"/>
              <a:t>               </a:t>
            </a:r>
            <a:r>
              <a:rPr lang="en-US" sz="2800" u="sng" dirty="0" smtClean="0"/>
              <a:t>	 </a:t>
            </a:r>
            <a:r>
              <a:rPr lang="en-US" sz="2800" dirty="0" smtClean="0"/>
              <a:t> = -12	           	            	</a:t>
            </a:r>
            <a:r>
              <a:rPr lang="en-US" sz="2800" u="sng" dirty="0" smtClean="0"/>
              <a:t>	</a:t>
            </a:r>
            <a:r>
              <a:rPr lang="en-US" sz="2800" dirty="0" smtClean="0"/>
              <a:t>       = -20	</a:t>
            </a:r>
            <a:endParaRPr lang="en-US" sz="2800" i="1" dirty="0" smtClean="0"/>
          </a:p>
          <a:p>
            <a:pPr marL="514350" indent="-514350">
              <a:buNone/>
            </a:pPr>
            <a:endParaRPr lang="en-US" sz="2800" dirty="0" smtClean="0"/>
          </a:p>
        </p:txBody>
      </p:sp>
      <p:pic>
        <p:nvPicPr>
          <p:cNvPr id="4" name="Picture 3" descr="10x10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334000" y="1295400"/>
            <a:ext cx="3581400" cy="3581400"/>
          </a:xfrm>
          <a:prstGeom prst="rect">
            <a:avLst/>
          </a:prstGeom>
        </p:spPr>
      </p:pic>
      <p:sp>
        <p:nvSpPr>
          <p:cNvPr id="5" name="Oval 4"/>
          <p:cNvSpPr/>
          <p:nvPr/>
        </p:nvSpPr>
        <p:spPr>
          <a:xfrm>
            <a:off x="7042806" y="3443599"/>
            <a:ext cx="152400" cy="762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7057404" y="2350806"/>
            <a:ext cx="152400" cy="762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6477000" y="2743200"/>
            <a:ext cx="152400" cy="762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9" name="Straight Arrow Connector 8"/>
          <p:cNvCxnSpPr/>
          <p:nvPr/>
        </p:nvCxnSpPr>
        <p:spPr>
          <a:xfrm>
            <a:off x="5715000" y="1828800"/>
            <a:ext cx="2362200" cy="274320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Oval 10"/>
          <p:cNvSpPr/>
          <p:nvPr/>
        </p:nvSpPr>
        <p:spPr>
          <a:xfrm>
            <a:off x="6477000" y="2757799"/>
            <a:ext cx="152400" cy="762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3" name="Straight Arrow Connector 12"/>
          <p:cNvCxnSpPr/>
          <p:nvPr/>
        </p:nvCxnSpPr>
        <p:spPr>
          <a:xfrm flipV="1">
            <a:off x="5638800" y="1676401"/>
            <a:ext cx="2438400" cy="1828799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Oval 14"/>
          <p:cNvSpPr/>
          <p:nvPr/>
        </p:nvSpPr>
        <p:spPr>
          <a:xfrm>
            <a:off x="6494808" y="2769193"/>
            <a:ext cx="152400" cy="76200"/>
          </a:xfrm>
          <a:prstGeom prst="ellipse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8000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3882990" y="2286000"/>
            <a:ext cx="1371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rgbClr val="660066"/>
                </a:solidFill>
              </a:rPr>
              <a:t>-4, 2</a:t>
            </a:r>
            <a:endParaRPr lang="en-US" sz="3600" dirty="0">
              <a:solidFill>
                <a:srgbClr val="660066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2971800" y="2721068"/>
            <a:ext cx="1371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rgbClr val="660066"/>
                </a:solidFill>
              </a:rPr>
              <a:t>-4, 2</a:t>
            </a:r>
            <a:endParaRPr lang="en-US" sz="3600" dirty="0">
              <a:solidFill>
                <a:srgbClr val="660066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4035390" y="3087469"/>
            <a:ext cx="68901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rgbClr val="660066"/>
                </a:solidFill>
              </a:rPr>
              <a:t>-4</a:t>
            </a:r>
            <a:endParaRPr lang="en-US" sz="3600" dirty="0">
              <a:solidFill>
                <a:srgbClr val="660066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1524000" y="3468469"/>
            <a:ext cx="533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rgbClr val="660066"/>
                </a:solidFill>
              </a:rPr>
              <a:t> 2</a:t>
            </a:r>
            <a:endParaRPr lang="en-US" sz="3600" dirty="0">
              <a:solidFill>
                <a:srgbClr val="660066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453990" y="5373469"/>
            <a:ext cx="68901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rgbClr val="660066"/>
                </a:solidFill>
              </a:rPr>
              <a:t>-4</a:t>
            </a:r>
            <a:endParaRPr lang="en-US" sz="3600" dirty="0">
              <a:solidFill>
                <a:srgbClr val="660066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4267200" y="5373469"/>
            <a:ext cx="68901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rgbClr val="660066"/>
                </a:solidFill>
              </a:rPr>
              <a:t>-4</a:t>
            </a:r>
            <a:endParaRPr lang="en-US" sz="3600" dirty="0">
              <a:solidFill>
                <a:srgbClr val="660066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1600200" y="5373469"/>
            <a:ext cx="533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rgbClr val="660066"/>
                </a:solidFill>
              </a:rPr>
              <a:t> 2</a:t>
            </a:r>
            <a:endParaRPr lang="en-US" sz="3600" dirty="0">
              <a:solidFill>
                <a:srgbClr val="660066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5638800" y="5373469"/>
            <a:ext cx="533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rgbClr val="660066"/>
                </a:solidFill>
              </a:rPr>
              <a:t> 2</a:t>
            </a:r>
            <a:endParaRPr lang="en-US" sz="3600" dirty="0">
              <a:solidFill>
                <a:srgbClr val="660066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1371600" y="5983069"/>
            <a:ext cx="1066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rgbClr val="660066"/>
                </a:solidFill>
              </a:rPr>
              <a:t> -12</a:t>
            </a:r>
            <a:endParaRPr lang="en-US" sz="3600" dirty="0">
              <a:solidFill>
                <a:srgbClr val="660066"/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5029200" y="5983069"/>
            <a:ext cx="914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rgbClr val="660066"/>
                </a:solidFill>
              </a:rPr>
              <a:t> 20</a:t>
            </a:r>
            <a:endParaRPr lang="en-US" sz="3600" dirty="0">
              <a:solidFill>
                <a:srgbClr val="660066"/>
              </a:solidFill>
            </a:endParaRPr>
          </a:p>
        </p:txBody>
      </p:sp>
    </p:spTree>
  </p:cSld>
  <p:clrMapOvr>
    <a:masterClrMapping/>
  </p:clrMapOvr>
  <p:transition spd="med">
    <p:dissolve/>
    <p:sndAc>
      <p:stSnd>
        <p:snd r:embed="rId2" name="suction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1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40" dur="2000" fill="hold"/>
                                        <p:tgtEl>
                                          <p:spTgt spid="15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5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4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4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4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4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1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4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4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4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1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1" dur="4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4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6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3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0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11" grpId="0" animBg="1"/>
      <p:bldP spid="15" grpId="0" animBg="1"/>
      <p:bldP spid="15" grpId="1" animBg="1"/>
      <p:bldP spid="16" grpId="0"/>
      <p:bldP spid="17" grpId="0"/>
      <p:bldP spid="18" grpId="0"/>
      <p:bldP spid="19" grpId="0"/>
      <p:bldP spid="20" grpId="0"/>
      <p:bldP spid="21" grpId="0"/>
      <p:bldP spid="22" grpId="0"/>
      <p:bldP spid="23" grpId="0"/>
      <p:bldP spid="24" grpId="0"/>
      <p:bldP spid="2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600200"/>
            <a:ext cx="7772400" cy="1143000"/>
          </a:xfrm>
        </p:spPr>
        <p:txBody>
          <a:bodyPr>
            <a:noAutofit/>
          </a:bodyPr>
          <a:lstStyle/>
          <a:p>
            <a:r>
              <a:rPr lang="en-US" sz="3200" dirty="0" smtClean="0"/>
              <a:t>7.1 Graphing Linear Systems</a:t>
            </a:r>
            <a:br>
              <a:rPr lang="en-US" sz="3200" dirty="0" smtClean="0"/>
            </a:br>
            <a:r>
              <a:rPr lang="en-US" sz="3200" dirty="0" smtClean="0"/>
              <a:t>p. 142</a:t>
            </a:r>
            <a:r>
              <a:rPr lang="en-US" sz="3200" dirty="0"/>
              <a:t> </a:t>
            </a:r>
            <a:r>
              <a:rPr lang="en-US" sz="3200" dirty="0" smtClean="0"/>
              <a:t> example 2:</a:t>
            </a:r>
            <a:br>
              <a:rPr lang="en-US" sz="3200" dirty="0" smtClean="0"/>
            </a:br>
            <a:r>
              <a:rPr lang="en-US" sz="3200" dirty="0" smtClean="0"/>
              <a:t>Estimate the solution of a system of linear equations by graphing.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85800" y="3581400"/>
            <a:ext cx="7772400" cy="3124200"/>
          </a:xfrm>
        </p:spPr>
        <p:txBody>
          <a:bodyPr/>
          <a:lstStyle/>
          <a:p>
            <a:r>
              <a:rPr lang="en-US" b="1" dirty="0" smtClean="0"/>
              <a:t>Answer</a:t>
            </a:r>
          </a:p>
          <a:p>
            <a:pPr lvl="1"/>
            <a:r>
              <a:rPr lang="en-US" dirty="0" smtClean="0"/>
              <a:t>Because (</a:t>
            </a:r>
            <a:r>
              <a:rPr lang="en-US" u="sng" dirty="0" smtClean="0"/>
              <a:t>          </a:t>
            </a:r>
            <a:r>
              <a:rPr lang="en-US" dirty="0" smtClean="0"/>
              <a:t>,</a:t>
            </a:r>
            <a:r>
              <a:rPr lang="en-US" u="sng" dirty="0" smtClean="0"/>
              <a:t>            </a:t>
            </a:r>
            <a:r>
              <a:rPr lang="en-US" dirty="0" smtClean="0"/>
              <a:t>) is a solution of each equation in the linear system, </a:t>
            </a:r>
            <a:r>
              <a:rPr lang="en-US" dirty="0"/>
              <a:t>(</a:t>
            </a:r>
            <a:r>
              <a:rPr lang="en-US" u="sng" dirty="0"/>
              <a:t>          </a:t>
            </a:r>
            <a:r>
              <a:rPr lang="en-US" dirty="0"/>
              <a:t>,</a:t>
            </a:r>
            <a:r>
              <a:rPr lang="en-US" u="sng" dirty="0"/>
              <a:t>            </a:t>
            </a:r>
            <a:r>
              <a:rPr lang="en-US" dirty="0"/>
              <a:t>) </a:t>
            </a:r>
            <a:r>
              <a:rPr lang="en-US" dirty="0" smtClean="0"/>
              <a:t>is a solution of the linear system.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2590800" y="3849469"/>
            <a:ext cx="1371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rgbClr val="660066"/>
                </a:solidFill>
              </a:rPr>
              <a:t>-4, 2</a:t>
            </a:r>
            <a:endParaRPr lang="en-US" sz="3600" dirty="0">
              <a:solidFill>
                <a:srgbClr val="660066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200400" y="4230469"/>
            <a:ext cx="1371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rgbClr val="660066"/>
                </a:solidFill>
              </a:rPr>
              <a:t>-4, 2</a:t>
            </a:r>
            <a:endParaRPr lang="en-US" sz="3600" dirty="0">
              <a:solidFill>
                <a:srgbClr val="66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9287758"/>
      </p:ext>
    </p:extLst>
  </p:cSld>
  <p:clrMapOvr>
    <a:masterClrMapping/>
  </p:clrMapOvr>
  <p:transition spd="med">
    <p:dissolve/>
    <p:sndAc>
      <p:stSnd>
        <p:snd r:embed="rId2" name="suction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1"/>
      <p:bldP spid="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52400"/>
            <a:ext cx="8991600" cy="1447800"/>
          </a:xfrm>
        </p:spPr>
        <p:txBody>
          <a:bodyPr>
            <a:noAutofit/>
          </a:bodyPr>
          <a:lstStyle/>
          <a:p>
            <a:r>
              <a:rPr lang="en-US" sz="3000" dirty="0" smtClean="0"/>
              <a:t/>
            </a:r>
            <a:br>
              <a:rPr lang="en-US" sz="3000" dirty="0" smtClean="0"/>
            </a:br>
            <a:r>
              <a:rPr lang="en-US" sz="3000" dirty="0" smtClean="0"/>
              <a:t>p. 144:        					CHECKPOINT</a:t>
            </a:r>
            <a:br>
              <a:rPr lang="en-US" sz="3000" dirty="0" smtClean="0"/>
            </a:br>
            <a:r>
              <a:rPr lang="en-US" sz="3000" dirty="0" smtClean="0"/>
              <a:t>Use the graph-and-check method to solve the linear system.</a:t>
            </a:r>
            <a:endParaRPr lang="en-US" sz="3000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2465446817"/>
              </p:ext>
            </p:extLst>
          </p:nvPr>
        </p:nvGraphicFramePr>
        <p:xfrm>
          <a:off x="533400" y="1752600"/>
          <a:ext cx="7772400" cy="1066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86200"/>
                <a:gridCol w="3886200"/>
              </a:tblGrid>
              <a:tr h="370840">
                <a:tc>
                  <a:txBody>
                    <a:bodyPr/>
                    <a:lstStyle/>
                    <a:p>
                      <a:pPr marL="342900" indent="-342900">
                        <a:buAutoNum type="arabicPeriod"/>
                      </a:pPr>
                      <a:r>
                        <a:rPr lang="en-US" sz="3200" dirty="0" smtClean="0"/>
                        <a:t>   3x – 4y = 4</a:t>
                      </a:r>
                    </a:p>
                    <a:p>
                      <a:pPr marL="0" indent="0">
                        <a:buNone/>
                      </a:pPr>
                      <a:r>
                        <a:rPr lang="en-US" sz="3200" baseline="0" dirty="0" smtClean="0"/>
                        <a:t>       x + 2y = 8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514350" indent="-514350">
                        <a:buAutoNum type="arabicPeriod" startAt="2"/>
                      </a:pPr>
                      <a:r>
                        <a:rPr lang="en-US" sz="3200" dirty="0" smtClean="0"/>
                        <a:t>5x + 2y = 4</a:t>
                      </a:r>
                    </a:p>
                    <a:p>
                      <a:pPr marL="0" indent="0">
                        <a:buNone/>
                      </a:pPr>
                      <a:r>
                        <a:rPr lang="en-US" sz="3200" dirty="0" smtClean="0"/>
                        <a:t>     9x + 2y = 12</a:t>
                      </a:r>
                      <a:endParaRPr lang="en-US" sz="3200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4" name="Picture 3" descr="10x10.gi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" y="2819400"/>
            <a:ext cx="3810000" cy="3810000"/>
          </a:xfrm>
          <a:prstGeom prst="rect">
            <a:avLst/>
          </a:prstGeom>
        </p:spPr>
      </p:pic>
      <p:pic>
        <p:nvPicPr>
          <p:cNvPr id="6" name="Picture 5" descr="10x10.gi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95800" y="2895600"/>
            <a:ext cx="3810000" cy="381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21166771"/>
      </p:ext>
    </p:extLst>
  </p:cSld>
  <p:clrMapOvr>
    <a:masterClrMapping/>
  </p:clrMapOvr>
  <p:transition spd="med">
    <p:dissolve/>
    <p:sndAc>
      <p:stSnd>
        <p:snd r:embed="rId2" name="suction.wav"/>
      </p:stSnd>
    </p:sndAc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152400" y="152400"/>
            <a:ext cx="8991600" cy="1447800"/>
          </a:xfrm>
        </p:spPr>
        <p:txBody>
          <a:bodyPr>
            <a:noAutofit/>
          </a:bodyPr>
          <a:lstStyle/>
          <a:p>
            <a:r>
              <a:rPr lang="en-US" sz="3000" dirty="0" smtClean="0"/>
              <a:t/>
            </a:r>
            <a:br>
              <a:rPr lang="en-US" sz="3000" dirty="0" smtClean="0"/>
            </a:br>
            <a:r>
              <a:rPr lang="en-US" sz="3000" dirty="0" smtClean="0"/>
              <a:t>p. 144:        					CHECKPOINT</a:t>
            </a:r>
            <a:br>
              <a:rPr lang="en-US" sz="3000" dirty="0" smtClean="0"/>
            </a:br>
            <a:r>
              <a:rPr lang="en-US" sz="3000" dirty="0" smtClean="0"/>
              <a:t>Use the graph-and-check method to solve the linear system.</a:t>
            </a:r>
            <a:endParaRPr lang="en-US" sz="3000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302588792"/>
              </p:ext>
            </p:extLst>
          </p:nvPr>
        </p:nvGraphicFramePr>
        <p:xfrm>
          <a:off x="533400" y="1752600"/>
          <a:ext cx="7772400" cy="1066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86200"/>
                <a:gridCol w="3886200"/>
              </a:tblGrid>
              <a:tr h="37084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3200" dirty="0" smtClean="0"/>
                        <a:t>3.</a:t>
                      </a:r>
                      <a:r>
                        <a:rPr lang="en-US" sz="3200" baseline="0" dirty="0" smtClean="0"/>
                        <a:t>  y = -2x -3</a:t>
                      </a:r>
                      <a:endParaRPr lang="en-US" sz="3200" dirty="0" smtClean="0"/>
                    </a:p>
                    <a:p>
                      <a:pPr marL="0" indent="0">
                        <a:buNone/>
                      </a:pPr>
                      <a:r>
                        <a:rPr lang="en-US" sz="3200" baseline="0" dirty="0" smtClean="0"/>
                        <a:t>     2x + 5y = 25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514350" indent="-514350">
                        <a:buAutoNum type="arabicPeriod" startAt="4"/>
                      </a:pPr>
                      <a:r>
                        <a:rPr lang="en-US" sz="3200" dirty="0" smtClean="0"/>
                        <a:t>y</a:t>
                      </a:r>
                      <a:r>
                        <a:rPr lang="en-US" sz="3200" smtClean="0"/>
                        <a:t> </a:t>
                      </a:r>
                      <a:r>
                        <a:rPr lang="en-US" sz="3200" dirty="0" smtClean="0"/>
                        <a:t>= 3x + 4</a:t>
                      </a:r>
                    </a:p>
                    <a:p>
                      <a:pPr marL="0" indent="0">
                        <a:buNone/>
                      </a:pPr>
                      <a:r>
                        <a:rPr lang="en-US" sz="3200" dirty="0" smtClean="0"/>
                        <a:t>     7x – 3y = -6</a:t>
                      </a:r>
                      <a:endParaRPr lang="en-US" sz="3200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6" name="Picture 5" descr="10x10.gi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" y="2819400"/>
            <a:ext cx="3810000" cy="3810000"/>
          </a:xfrm>
          <a:prstGeom prst="rect">
            <a:avLst/>
          </a:prstGeom>
        </p:spPr>
      </p:pic>
      <p:pic>
        <p:nvPicPr>
          <p:cNvPr id="7" name="Picture 6" descr="10x10.gi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95800" y="2895600"/>
            <a:ext cx="3810000" cy="381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3914293"/>
      </p:ext>
    </p:extLst>
  </p:cSld>
  <p:clrMapOvr>
    <a:masterClrMapping/>
  </p:clrMapOvr>
  <p:transition spd="med">
    <p:dissolve/>
    <p:sndAc>
      <p:stSnd>
        <p:snd r:embed="rId2" name="suction.wav"/>
      </p:stSnd>
    </p:sndAc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740</TotalTime>
  <Words>377</Words>
  <Application>Microsoft Office PowerPoint</Application>
  <PresentationFormat>On-screen Show (4:3)</PresentationFormat>
  <Paragraphs>99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Equity</vt:lpstr>
      <vt:lpstr>7.1 Graphing Linear Systems</vt:lpstr>
      <vt:lpstr>7.1 Vocabulary p. 142</vt:lpstr>
      <vt:lpstr>p. 142:  Example 1 Find the Point of Intersection</vt:lpstr>
      <vt:lpstr>p. 143 SOLVING A LINEAR SYSTEM USING GRAPH-AND-CHECK</vt:lpstr>
      <vt:lpstr>p. 143      continued on next slide!  Example 2:  Graph and Check Linear System</vt:lpstr>
      <vt:lpstr>p. 143      continued on next slide!  Example 2:  Graph and Check Linear System</vt:lpstr>
      <vt:lpstr>7.1 Graphing Linear Systems p. 142  example 2: Estimate the solution of a system of linear equations by graphing.</vt:lpstr>
      <vt:lpstr> p. 144:             CHECKPOINT Use the graph-and-check method to solve the linear system.</vt:lpstr>
      <vt:lpstr> p. 144:             CHECKPOINT Use the graph-and-check method to solve the linear system.</vt:lpstr>
    </vt:vector>
  </TitlesOfParts>
  <Company>ESASD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7.1 Graphing Linear Systems</dc:title>
  <dc:creator>teacher</dc:creator>
  <cp:lastModifiedBy>Trisha Angell</cp:lastModifiedBy>
  <cp:revision>35</cp:revision>
  <dcterms:created xsi:type="dcterms:W3CDTF">2011-04-05T11:23:42Z</dcterms:created>
  <dcterms:modified xsi:type="dcterms:W3CDTF">2012-12-12T14:57:28Z</dcterms:modified>
</cp:coreProperties>
</file>