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6AD7B-4E0F-4FF1-BD12-56C2EF1F2A75}" type="datetimeFigureOut">
              <a:rPr lang="en-US" smtClean="0"/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8A55B-4FEF-4F51-85CB-7BD877EFB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665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6AD7B-4E0F-4FF1-BD12-56C2EF1F2A75}" type="datetimeFigureOut">
              <a:rPr lang="en-US" smtClean="0"/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8A55B-4FEF-4F51-85CB-7BD877EFB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980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6AD7B-4E0F-4FF1-BD12-56C2EF1F2A75}" type="datetimeFigureOut">
              <a:rPr lang="en-US" smtClean="0"/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8A55B-4FEF-4F51-85CB-7BD877EFB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23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6AD7B-4E0F-4FF1-BD12-56C2EF1F2A75}" type="datetimeFigureOut">
              <a:rPr lang="en-US" smtClean="0"/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8A55B-4FEF-4F51-85CB-7BD877EFB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521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6AD7B-4E0F-4FF1-BD12-56C2EF1F2A75}" type="datetimeFigureOut">
              <a:rPr lang="en-US" smtClean="0"/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8A55B-4FEF-4F51-85CB-7BD877EFB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699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6AD7B-4E0F-4FF1-BD12-56C2EF1F2A75}" type="datetimeFigureOut">
              <a:rPr lang="en-US" smtClean="0"/>
              <a:t>2/1/2012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8A55B-4FEF-4F51-85CB-7BD877EFB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425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6AD7B-4E0F-4FF1-BD12-56C2EF1F2A75}" type="datetimeFigureOut">
              <a:rPr lang="en-US" smtClean="0"/>
              <a:t>2/1/2012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8A55B-4FEF-4F51-85CB-7BD877EFB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808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6AD7B-4E0F-4FF1-BD12-56C2EF1F2A75}" type="datetimeFigureOut">
              <a:rPr lang="en-US" smtClean="0"/>
              <a:t>2/1/2012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8A55B-4FEF-4F51-85CB-7BD877EFB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129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6AD7B-4E0F-4FF1-BD12-56C2EF1F2A75}" type="datetimeFigureOut">
              <a:rPr lang="en-US" smtClean="0"/>
              <a:t>2/1/2012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8A55B-4FEF-4F51-85CB-7BD877EFB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894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6AD7B-4E0F-4FF1-BD12-56C2EF1F2A75}" type="datetimeFigureOut">
              <a:rPr lang="en-US" smtClean="0"/>
              <a:t>2/1/2012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8A55B-4FEF-4F51-85CB-7BD877EFB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002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6AD7B-4E0F-4FF1-BD12-56C2EF1F2A75}" type="datetimeFigureOut">
              <a:rPr lang="en-US" smtClean="0"/>
              <a:t>2/1/2012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8A55B-4FEF-4F51-85CB-7BD877EFB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287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6AD7B-4E0F-4FF1-BD12-56C2EF1F2A75}" type="datetimeFigureOut">
              <a:rPr lang="en-US" smtClean="0"/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8A55B-4FEF-4F51-85CB-7BD877EFB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398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8800"/>
            <a:ext cx="7772400" cy="1470025"/>
          </a:xfrm>
        </p:spPr>
        <p:txBody>
          <a:bodyPr>
            <a:normAutofit/>
          </a:bodyPr>
          <a:lstStyle/>
          <a:p>
            <a:r>
              <a:rPr lang="en-US" sz="8000" b="1" dirty="0" smtClean="0"/>
              <a:t>Diabetes</a:t>
            </a:r>
            <a:endParaRPr lang="en-US" sz="8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886200"/>
            <a:ext cx="8763000" cy="1752600"/>
          </a:xfrm>
        </p:spPr>
        <p:txBody>
          <a:bodyPr/>
          <a:lstStyle/>
          <a:p>
            <a:r>
              <a:rPr lang="en-US" i="1" dirty="0">
                <a:solidFill>
                  <a:srgbClr val="FF0000"/>
                </a:solidFill>
              </a:rPr>
              <a:t>http://www.cdc.gov/diabetes/pubs/general11.htm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04609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8.  Symptoms of Diabetes, cont.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000" dirty="0" smtClean="0"/>
              <a:t>Frequent Urination</a:t>
            </a:r>
          </a:p>
          <a:p>
            <a:pPr marL="0" indent="0" algn="ctr">
              <a:buNone/>
            </a:pPr>
            <a:endParaRPr lang="en-US" dirty="0"/>
          </a:p>
        </p:txBody>
      </p:sp>
      <p:pic>
        <p:nvPicPr>
          <p:cNvPr id="2050" name="Picture 2" descr="C:\Users\holly-eich\AppData\Local\Microsoft\Windows\Temporary Internet Files\Content.IE5\ONRXQ0UK\MC90001524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895600"/>
            <a:ext cx="2231747" cy="2924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70301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8.  Symptoms of Diabetes, cont.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/>
              <a:t>Constant Hunger</a:t>
            </a:r>
            <a:endParaRPr lang="en-US" sz="4000" dirty="0"/>
          </a:p>
        </p:txBody>
      </p:sp>
      <p:pic>
        <p:nvPicPr>
          <p:cNvPr id="3074" name="Picture 2" descr="C:\Users\holly-eich\AppData\Local\Microsoft\Windows\Temporary Internet Files\Content.IE5\VQ0L3V1P\MC90021589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362200"/>
            <a:ext cx="3241821" cy="4080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43963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8.  Symptoms of Diabetes, cont.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000" dirty="0" smtClean="0"/>
              <a:t>Weight Loss</a:t>
            </a:r>
          </a:p>
          <a:p>
            <a:pPr marL="0" indent="0" algn="ctr">
              <a:buNone/>
            </a:pPr>
            <a:endParaRPr lang="en-US" dirty="0"/>
          </a:p>
        </p:txBody>
      </p:sp>
      <p:pic>
        <p:nvPicPr>
          <p:cNvPr id="4098" name="Picture 2" descr="C:\Users\holly-eich\AppData\Local\Microsoft\Windows\Temporary Internet Files\Content.IE5\NPQ63BOY\MC90035688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9840" y="3048000"/>
            <a:ext cx="3806734" cy="3213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73979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8.  Symptoms of Diabetes, cont.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/>
              <a:t>Blurred Vision</a:t>
            </a:r>
            <a:endParaRPr lang="en-US" sz="4000" dirty="0"/>
          </a:p>
        </p:txBody>
      </p:sp>
      <p:pic>
        <p:nvPicPr>
          <p:cNvPr id="5122" name="Picture 2" descr="C:\Users\holly-eich\AppData\Local\Microsoft\Windows\Temporary Internet Files\Content.IE5\X67DKRQ1\MC90005634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819400"/>
            <a:ext cx="3853205" cy="3148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20853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8.  Symptoms of Diabetes, cont.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000" dirty="0" smtClean="0"/>
              <a:t>Constant Fatigue</a:t>
            </a:r>
          </a:p>
          <a:p>
            <a:pPr marL="0" indent="0" algn="ctr">
              <a:buNone/>
            </a:pPr>
            <a:endParaRPr lang="en-US" dirty="0"/>
          </a:p>
        </p:txBody>
      </p:sp>
      <p:pic>
        <p:nvPicPr>
          <p:cNvPr id="6146" name="Picture 2" descr="C:\Users\holly-eich\AppData\Local\Microsoft\Windows\Temporary Internet Files\Content.IE5\X67DKRQ1\MC90019654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595278"/>
            <a:ext cx="3320961" cy="3137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43018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5344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9.  Long Term Complications of Diabetes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/>
              <a:t>Blindness</a:t>
            </a:r>
            <a:endParaRPr lang="en-US" sz="4000" dirty="0"/>
          </a:p>
        </p:txBody>
      </p:sp>
      <p:pic>
        <p:nvPicPr>
          <p:cNvPr id="7171" name="Picture 3" descr="C:\Users\holly-eich\AppData\Local\Microsoft\Windows\Temporary Internet Files\Content.IE5\NPQ63BOY\MC90038339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743200"/>
            <a:ext cx="1852695" cy="3039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95012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9.  Long Term Complications of Diabetes, cont.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/>
              <a:t>Heart &amp; Blood Vessel </a:t>
            </a:r>
            <a:r>
              <a:rPr lang="en-US" sz="4000" dirty="0"/>
              <a:t>D</a:t>
            </a:r>
            <a:r>
              <a:rPr lang="en-US" sz="4000" dirty="0" smtClean="0"/>
              <a:t>isease</a:t>
            </a:r>
            <a:endParaRPr lang="en-US" sz="4000" dirty="0"/>
          </a:p>
        </p:txBody>
      </p:sp>
      <p:pic>
        <p:nvPicPr>
          <p:cNvPr id="8195" name="Picture 3" descr="C:\Users\holly-eich\AppData\Local\Microsoft\Windows\Temporary Internet Files\Content.IE5\ONRXQ0UK\MC900433149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750234"/>
            <a:ext cx="4267200" cy="284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83946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9.  Long Term Complications of Diabetes, cont.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/>
              <a:t>Stroke</a:t>
            </a:r>
            <a:endParaRPr lang="en-US" sz="4000" dirty="0"/>
          </a:p>
        </p:txBody>
      </p:sp>
      <p:pic>
        <p:nvPicPr>
          <p:cNvPr id="9218" name="Picture 2" descr="C:\Users\holly-eich\AppData\Local\Microsoft\Windows\Temporary Internet Files\Content.IE5\ONRXQ0UK\MC90033922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2951037"/>
            <a:ext cx="2433371" cy="2433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52070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9.  Long Term Complications of Diabetes, cont.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/>
              <a:t>Kidney Failure</a:t>
            </a:r>
            <a:endParaRPr lang="en-US" sz="4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9895" y="2819400"/>
            <a:ext cx="2307614" cy="3107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48915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9.  Long Term Complications of Diabetes, cont.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000" dirty="0" smtClean="0"/>
              <a:t>Amputations</a:t>
            </a:r>
          </a:p>
          <a:p>
            <a:pPr marL="0" indent="0" algn="ctr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2769" y="2819400"/>
            <a:ext cx="3913632" cy="2602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1590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1.  Diabetes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Group of diseases marked by high levels of blood glucose resulting from defects in insulin production, insulin action, or both.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1340872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9.  Long Term Complications of Diabetes, cont.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/>
              <a:t>Nerve Damage</a:t>
            </a:r>
            <a:endParaRPr lang="en-US" sz="4000" dirty="0"/>
          </a:p>
        </p:txBody>
      </p:sp>
      <p:pic>
        <p:nvPicPr>
          <p:cNvPr id="10242" name="Picture 2" descr="C:\Users\holly-eich\AppData\Local\Microsoft\Windows\Temporary Internet Files\Content.IE5\ONRXQ0UK\MC900433059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516945"/>
            <a:ext cx="4191000" cy="3077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51530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9.  Long Term Complications of Diabetes, cont.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000" dirty="0" smtClean="0"/>
              <a:t>Complications during Pregnancy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1266" name="Picture 2" descr="C:\Users\holly-eich\AppData\Local\Microsoft\Windows\Temporary Internet Files\Content.IE5\VQ0L3V1P\MC90033259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7016" y="2500426"/>
            <a:ext cx="1700705" cy="3062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87101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9.  Long Term Complications of Diabetes, cont.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000" dirty="0" smtClean="0"/>
              <a:t>Birth Defects</a:t>
            </a:r>
          </a:p>
          <a:p>
            <a:pPr marL="0" indent="0" algn="ctr">
              <a:buNone/>
            </a:pPr>
            <a:endParaRPr lang="en-US" dirty="0"/>
          </a:p>
        </p:txBody>
      </p:sp>
      <p:pic>
        <p:nvPicPr>
          <p:cNvPr id="12290" name="Picture 2" descr="C:\Users\holly-eich\AppData\Local\Microsoft\Windows\Temporary Internet Files\Content.IE5\NPQ63BOY\MC90033402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2667000"/>
            <a:ext cx="1837774" cy="3189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22072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9.  Long Term Complications of Diabetes, cont.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/>
              <a:t>Death</a:t>
            </a:r>
            <a:endParaRPr lang="en-US" sz="4000" dirty="0"/>
          </a:p>
        </p:txBody>
      </p:sp>
      <p:pic>
        <p:nvPicPr>
          <p:cNvPr id="13314" name="Picture 2" descr="C:\Users\holly-eich\AppData\Local\Microsoft\Windows\Temporary Internet Files\Content.IE5\X67DKRQ1\MC90015765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759647"/>
            <a:ext cx="3214304" cy="2448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94730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10.  Risk Factors for Diabetes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000" dirty="0" smtClean="0"/>
              <a:t>Obesity</a:t>
            </a:r>
          </a:p>
          <a:p>
            <a:pPr marL="0" indent="0" algn="ctr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3016" y="2514600"/>
            <a:ext cx="5077968" cy="3791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51169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10.  Risk Factors for Diabetes, cont.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/>
              <a:t>Lack of Physical Activity</a:t>
            </a:r>
            <a:endParaRPr lang="en-US" sz="4000" dirty="0"/>
          </a:p>
        </p:txBody>
      </p:sp>
      <p:pic>
        <p:nvPicPr>
          <p:cNvPr id="14338" name="Picture 2" descr="C:\Users\holly-eich\AppData\Local\Microsoft\Windows\Temporary Internet Files\Content.IE5\ONRXQ0UK\MC900357967[2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3048000"/>
            <a:ext cx="3679147" cy="2580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212670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10.  Risk Factors for Diabetes, cont.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/>
              <a:t>Cigarette Smoking</a:t>
            </a:r>
            <a:endParaRPr lang="en-US" sz="4000" dirty="0"/>
          </a:p>
        </p:txBody>
      </p:sp>
      <p:pic>
        <p:nvPicPr>
          <p:cNvPr id="15362" name="Picture 2" descr="C:\Users\holly-eich\AppData\Local\Microsoft\Windows\Temporary Internet Files\Content.IE5\NPQ63BOY\MC90029095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3200400"/>
            <a:ext cx="3236138" cy="253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38729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10.  Risk Factors for Diabetes, cont.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/>
              <a:t>Lack of Nutritionally Balanced Diet</a:t>
            </a:r>
            <a:endParaRPr lang="en-US" sz="4000" dirty="0"/>
          </a:p>
        </p:txBody>
      </p:sp>
      <p:pic>
        <p:nvPicPr>
          <p:cNvPr id="17410" name="Picture 2" descr="C:\Users\holly-eich\AppData\Local\Microsoft\Windows\Temporary Internet Files\Content.IE5\X67DKRQ1\MC90023336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514600"/>
            <a:ext cx="3237837" cy="3030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12672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10.  Risk Factors for Diabetes, cont.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/>
              <a:t>Age (Over 45)</a:t>
            </a:r>
            <a:endParaRPr lang="en-US" sz="4000" dirty="0"/>
          </a:p>
        </p:txBody>
      </p:sp>
      <p:pic>
        <p:nvPicPr>
          <p:cNvPr id="16386" name="Picture 2" descr="C:\Users\holly-eich\AppData\Local\Microsoft\Windows\Temporary Internet Files\Content.IE5\ONRXQ0UK\MC900436393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2699" y="2971800"/>
            <a:ext cx="1973173" cy="2514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749270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10.  Risk Factors for Diabetes, cont.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/>
              <a:t>Family History</a:t>
            </a:r>
            <a:endParaRPr lang="en-US" sz="4000" dirty="0"/>
          </a:p>
        </p:txBody>
      </p:sp>
      <p:pic>
        <p:nvPicPr>
          <p:cNvPr id="18436" name="Picture 4" descr="C:\Users\holly-eich\AppData\Local\Microsoft\Windows\Temporary Internet Files\Content.IE5\ONRXQ0UK\MC90008962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667000"/>
            <a:ext cx="2749985" cy="2888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6959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2.  Type I Diabetes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Body’s immune system destroys the body’s ability to produce insulin</a:t>
            </a:r>
          </a:p>
          <a:p>
            <a:r>
              <a:rPr lang="en-US" sz="4000" dirty="0" smtClean="0"/>
              <a:t>Must take insulin daily</a:t>
            </a:r>
          </a:p>
          <a:p>
            <a:r>
              <a:rPr lang="en-US" sz="4000" dirty="0" smtClean="0"/>
              <a:t>Most serious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09448272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10.  Risk Factors for Diabetes, cont.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000" dirty="0" smtClean="0"/>
              <a:t>Ethnicity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2971800"/>
            <a:ext cx="6400800" cy="2688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4749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10.  Risk Factors for Diabetes, cont.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/>
              <a:t>Pregnancy</a:t>
            </a:r>
            <a:endParaRPr lang="en-US" sz="4000" dirty="0"/>
          </a:p>
        </p:txBody>
      </p:sp>
      <p:sp>
        <p:nvSpPr>
          <p:cNvPr id="4" name="Rectangle 3"/>
          <p:cNvSpPr/>
          <p:nvPr/>
        </p:nvSpPr>
        <p:spPr>
          <a:xfrm>
            <a:off x="2844315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19458" name="Picture 2" descr="C:\Users\holly-eich\AppData\Local\Microsoft\Windows\Temporary Internet Files\Content.IE5\VQ0L3V1P\MC90008968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5502" y="2524658"/>
            <a:ext cx="2898405" cy="3190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0973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3.  Type II Diabetes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90-95% of all diabetes</a:t>
            </a:r>
          </a:p>
          <a:p>
            <a:r>
              <a:rPr lang="en-US" sz="4000" dirty="0" smtClean="0"/>
              <a:t>Cells </a:t>
            </a:r>
            <a:r>
              <a:rPr lang="en-US" sz="4000" dirty="0" smtClean="0"/>
              <a:t>do </a:t>
            </a:r>
            <a:r>
              <a:rPr lang="en-US" sz="4000" dirty="0" smtClean="0"/>
              <a:t>not use insulin properly</a:t>
            </a:r>
          </a:p>
          <a:p>
            <a:r>
              <a:rPr lang="en-US" sz="4000" dirty="0" smtClean="0"/>
              <a:t>Can be controlled with diet &amp; physical activity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350394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4.  Gestational Diabetes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Glucose intolerance during pregnancy</a:t>
            </a:r>
            <a:endParaRPr lang="en-US" sz="4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3200400"/>
            <a:ext cx="4915026" cy="3275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9241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5.  Insulin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Produced naturally by the pancreas</a:t>
            </a:r>
          </a:p>
          <a:p>
            <a:r>
              <a:rPr lang="en-US" sz="4000" dirty="0" smtClean="0"/>
              <a:t>Can be taken by injection or pump</a:t>
            </a:r>
            <a:endParaRPr lang="en-US" sz="4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3617742"/>
            <a:ext cx="2991089" cy="2352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5575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6.  Glucose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Blood sugar</a:t>
            </a:r>
            <a:endParaRPr lang="en-US" sz="4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800" y="2590800"/>
            <a:ext cx="4112874" cy="3904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9154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7.  Dialysis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sz="4000" dirty="0" smtClean="0"/>
              <a:t>Process to remove waste &amp; water from the blood (kidneys)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3048000"/>
            <a:ext cx="4553146" cy="2944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1669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8.  Symptoms of Diabetes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000" dirty="0" smtClean="0"/>
              <a:t>Thirst</a:t>
            </a:r>
          </a:p>
          <a:p>
            <a:pPr marL="0" indent="0" algn="ctr">
              <a:buNone/>
            </a:pPr>
            <a:endParaRPr lang="en-US" dirty="0"/>
          </a:p>
        </p:txBody>
      </p:sp>
      <p:pic>
        <p:nvPicPr>
          <p:cNvPr id="1026" name="Picture 2" descr="C:\Users\holly-eich\AppData\Local\Microsoft\Windows\Temporary Internet Files\Content.IE5\X67DKRQ1\MC90005461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3124200"/>
            <a:ext cx="2840219" cy="2813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203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370</Words>
  <Application>Microsoft Office PowerPoint</Application>
  <PresentationFormat>On-screen Show (4:3)</PresentationFormat>
  <Paragraphs>68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Diabetes</vt:lpstr>
      <vt:lpstr>1.  Diabetes</vt:lpstr>
      <vt:lpstr>2.  Type I Diabetes</vt:lpstr>
      <vt:lpstr>3.  Type II Diabetes</vt:lpstr>
      <vt:lpstr>4.  Gestational Diabetes</vt:lpstr>
      <vt:lpstr>5.  Insulin</vt:lpstr>
      <vt:lpstr>6.  Glucose</vt:lpstr>
      <vt:lpstr>7.  Dialysis</vt:lpstr>
      <vt:lpstr>8.  Symptoms of Diabetes</vt:lpstr>
      <vt:lpstr>8.  Symptoms of Diabetes, cont.</vt:lpstr>
      <vt:lpstr>8.  Symptoms of Diabetes, cont.</vt:lpstr>
      <vt:lpstr>8.  Symptoms of Diabetes, cont.</vt:lpstr>
      <vt:lpstr>8.  Symptoms of Diabetes, cont.</vt:lpstr>
      <vt:lpstr>8.  Symptoms of Diabetes, cont.</vt:lpstr>
      <vt:lpstr>9.  Long Term Complications of Diabetes</vt:lpstr>
      <vt:lpstr>9.  Long Term Complications of Diabetes, cont.</vt:lpstr>
      <vt:lpstr>9.  Long Term Complications of Diabetes, cont.</vt:lpstr>
      <vt:lpstr>9.  Long Term Complications of Diabetes, cont.</vt:lpstr>
      <vt:lpstr>9.  Long Term Complications of Diabetes, cont.</vt:lpstr>
      <vt:lpstr>9.  Long Term Complications of Diabetes, cont.</vt:lpstr>
      <vt:lpstr>9.  Long Term Complications of Diabetes, cont.</vt:lpstr>
      <vt:lpstr>9.  Long Term Complications of Diabetes, cont.</vt:lpstr>
      <vt:lpstr>9.  Long Term Complications of Diabetes, cont.</vt:lpstr>
      <vt:lpstr>10.  Risk Factors for Diabetes</vt:lpstr>
      <vt:lpstr>10.  Risk Factors for Diabetes, cont.</vt:lpstr>
      <vt:lpstr>10.  Risk Factors for Diabetes, cont.</vt:lpstr>
      <vt:lpstr>10.  Risk Factors for Diabetes, cont.</vt:lpstr>
      <vt:lpstr>10.  Risk Factors for Diabetes, cont.</vt:lpstr>
      <vt:lpstr>10.  Risk Factors for Diabetes, cont.</vt:lpstr>
      <vt:lpstr>10.  Risk Factors for Diabetes, cont.</vt:lpstr>
      <vt:lpstr>10.  Risk Factors for Diabetes, cont.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Diabetes</dc:title>
  <dc:creator>Holly Eich</dc:creator>
  <cp:lastModifiedBy>Holly Eich</cp:lastModifiedBy>
  <cp:revision>8</cp:revision>
  <dcterms:created xsi:type="dcterms:W3CDTF">2012-01-31T18:24:28Z</dcterms:created>
  <dcterms:modified xsi:type="dcterms:W3CDTF">2012-02-01T12:17:03Z</dcterms:modified>
</cp:coreProperties>
</file>