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A839E-34E4-432E-BB38-DC86212ECC3B}" type="datetimeFigureOut">
              <a:rPr lang="en-US" smtClean="0"/>
              <a:pPr/>
              <a:t>4/25/2012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2DCDA-2414-427C-81AE-282BF3AEE23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cut thruBlk="1"/>
    <p:sndAc>
      <p:stSnd>
        <p:snd r:embed="rId1" name="drumroll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A839E-34E4-432E-BB38-DC86212ECC3B}" type="datetimeFigureOut">
              <a:rPr lang="en-US" smtClean="0"/>
              <a:pPr/>
              <a:t>4/25/2012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2DCDA-2414-427C-81AE-282BF3AEE2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ut thruBlk="1"/>
    <p:sndAc>
      <p:stSnd>
        <p:snd r:embed="rId1" name="drumroll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A839E-34E4-432E-BB38-DC86212ECC3B}" type="datetimeFigureOut">
              <a:rPr lang="en-US" smtClean="0"/>
              <a:pPr/>
              <a:t>4/25/2012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2DCDA-2414-427C-81AE-282BF3AEE2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ut thruBlk="1"/>
    <p:sndAc>
      <p:stSnd>
        <p:snd r:embed="rId1" name="drumroll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A839E-34E4-432E-BB38-DC86212ECC3B}" type="datetimeFigureOut">
              <a:rPr lang="en-US" smtClean="0"/>
              <a:pPr/>
              <a:t>4/25/2012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2DCDA-2414-427C-81AE-282BF3AEE2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ut thruBlk="1"/>
    <p:sndAc>
      <p:stSnd>
        <p:snd r:embed="rId1" name="drumroll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A839E-34E4-432E-BB38-DC86212ECC3B}" type="datetimeFigureOut">
              <a:rPr lang="en-US" smtClean="0"/>
              <a:pPr/>
              <a:t>4/25/2012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2DCDA-2414-427C-81AE-282BF3AEE2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cut thruBlk="1"/>
    <p:sndAc>
      <p:stSnd>
        <p:snd r:embed="rId1" name="drumroll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A839E-34E4-432E-BB38-DC86212ECC3B}" type="datetimeFigureOut">
              <a:rPr lang="en-US" smtClean="0"/>
              <a:pPr/>
              <a:t>4/25/2012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2DCDA-2414-427C-81AE-282BF3AEE2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ut thruBlk="1"/>
    <p:sndAc>
      <p:stSnd>
        <p:snd r:embed="rId1" name="drumroll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A839E-34E4-432E-BB38-DC86212ECC3B}" type="datetimeFigureOut">
              <a:rPr lang="en-US" smtClean="0"/>
              <a:pPr/>
              <a:t>4/25/2012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2DCDA-2414-427C-81AE-282BF3AEE2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ut thruBlk="1"/>
    <p:sndAc>
      <p:stSnd>
        <p:snd r:embed="rId1" name="drumroll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A839E-34E4-432E-BB38-DC86212ECC3B}" type="datetimeFigureOut">
              <a:rPr lang="en-US" smtClean="0"/>
              <a:pPr/>
              <a:t>4/25/2012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2DCDA-2414-427C-81AE-282BF3AEE2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ut thruBlk="1"/>
    <p:sndAc>
      <p:stSnd>
        <p:snd r:embed="rId1" name="drumroll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A839E-34E4-432E-BB38-DC86212ECC3B}" type="datetimeFigureOut">
              <a:rPr lang="en-US" smtClean="0"/>
              <a:pPr/>
              <a:t>4/25/2012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2DCDA-2414-427C-81AE-282BF3AEE2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ut thruBlk="1"/>
    <p:sndAc>
      <p:stSnd>
        <p:snd r:embed="rId1" name="drumroll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A839E-34E4-432E-BB38-DC86212ECC3B}" type="datetimeFigureOut">
              <a:rPr lang="en-US" smtClean="0"/>
              <a:pPr/>
              <a:t>4/25/2012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2DCDA-2414-427C-81AE-282BF3AEE23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cut thruBlk="1"/>
    <p:sndAc>
      <p:stSnd>
        <p:snd r:embed="rId1" name="drumroll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505A839E-34E4-432E-BB38-DC86212ECC3B}" type="datetimeFigureOut">
              <a:rPr lang="en-US" smtClean="0"/>
              <a:pPr/>
              <a:t>4/25/2012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97E2DCDA-2414-427C-81AE-282BF3AEE2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ut thruBlk="1"/>
    <p:sndAc>
      <p:stSnd>
        <p:snd r:embed="rId1" name="drumroll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505A839E-34E4-432E-BB38-DC86212ECC3B}" type="datetimeFigureOut">
              <a:rPr lang="en-US" smtClean="0"/>
              <a:pPr/>
              <a:t>4/25/2012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97E2DCDA-2414-427C-81AE-282BF3AEE23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cut thruBlk="1"/>
    <p:sndAc>
      <p:stSnd>
        <p:snd r:embed="rId13" name="drumroll.wav"/>
      </p:stSnd>
    </p:sndAc>
  </p:transition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Students will solve multi-step Inequalities.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6; Section 3</a:t>
            </a:r>
            <a:endParaRPr lang="en-US" dirty="0"/>
          </a:p>
        </p:txBody>
      </p:sp>
    </p:spTree>
  </p:cSld>
  <p:clrMapOvr>
    <a:masterClrMapping/>
  </p:clrMapOvr>
  <p:transition spd="slow">
    <p:cut thruBlk="1"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382000" cy="1252728"/>
          </a:xfrm>
        </p:spPr>
        <p:txBody>
          <a:bodyPr>
            <a:normAutofit/>
          </a:bodyPr>
          <a:lstStyle/>
          <a:p>
            <a:r>
              <a:rPr lang="en-US" sz="3500" dirty="0" smtClean="0"/>
              <a:t>6.3:  p. 125:  Solving Multi-step Inequalities</a:t>
            </a:r>
            <a:endParaRPr lang="en-US" sz="35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Example 1:  </a:t>
            </a:r>
            <a:r>
              <a:rPr lang="en-US" i="1" dirty="0" smtClean="0"/>
              <a:t>Solve a Multi-Step Inequality</a:t>
            </a:r>
            <a:endParaRPr lang="en-US" dirty="0" smtClean="0"/>
          </a:p>
          <a:p>
            <a:pPr>
              <a:buNone/>
            </a:pPr>
            <a:r>
              <a:rPr lang="en-US" b="1" dirty="0" smtClean="0"/>
              <a:t>Solve 3</a:t>
            </a:r>
            <a:r>
              <a:rPr lang="en-US" b="1" i="1" dirty="0" smtClean="0"/>
              <a:t>x</a:t>
            </a:r>
            <a:r>
              <a:rPr lang="en-US" b="1" dirty="0" smtClean="0"/>
              <a:t> – 8 &gt; 10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Answer</a:t>
            </a:r>
            <a:r>
              <a:rPr lang="en-US" dirty="0" smtClean="0"/>
              <a:t>  The solution is all real numbers </a:t>
            </a:r>
            <a:r>
              <a:rPr lang="en-US" u="sng" dirty="0" smtClean="0"/>
              <a:t>							</a:t>
            </a:r>
            <a:r>
              <a:rPr lang="en-US" dirty="0" smtClean="0"/>
              <a:t>.</a:t>
            </a:r>
            <a:endParaRPr lang="en-US" b="1" dirty="0" smtClean="0"/>
          </a:p>
          <a:p>
            <a:pPr>
              <a:buNone/>
            </a:pPr>
            <a:endParaRPr lang="en-US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1741553"/>
              </p:ext>
            </p:extLst>
          </p:nvPr>
        </p:nvGraphicFramePr>
        <p:xfrm>
          <a:off x="304800" y="3048000"/>
          <a:ext cx="8229600" cy="1417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54864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smtClean="0"/>
                        <a:t>3</a:t>
                      </a:r>
                      <a:r>
                        <a:rPr lang="en-US" sz="2500" i="1" dirty="0" smtClean="0"/>
                        <a:t>x</a:t>
                      </a:r>
                      <a:r>
                        <a:rPr lang="en-US" sz="2500" i="0" baseline="0" dirty="0" smtClean="0"/>
                        <a:t> – 8 &gt; 10</a:t>
                      </a:r>
                      <a:endParaRPr lang="en-US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/>
                        <a:t>Write original inequality.</a:t>
                      </a:r>
                      <a:endParaRPr lang="en-US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smtClean="0"/>
                        <a:t>3</a:t>
                      </a:r>
                      <a:r>
                        <a:rPr lang="en-US" sz="2500" i="1" dirty="0" smtClean="0"/>
                        <a:t>x</a:t>
                      </a:r>
                      <a:r>
                        <a:rPr lang="en-US" sz="2500" i="0" dirty="0" smtClean="0"/>
                        <a:t> &gt; </a:t>
                      </a:r>
                      <a:endParaRPr lang="en-US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/>
                        <a:t>Add       to each</a:t>
                      </a:r>
                      <a:r>
                        <a:rPr lang="en-US" b="0" baseline="0" dirty="0" smtClean="0"/>
                        <a:t> side.</a:t>
                      </a:r>
                      <a:endParaRPr lang="en-US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smtClean="0"/>
                        <a:t>x &gt; </a:t>
                      </a:r>
                      <a:endParaRPr lang="en-US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/>
                        <a:t>Divide each</a:t>
                      </a:r>
                      <a:r>
                        <a:rPr lang="en-US" b="0" baseline="0" dirty="0" smtClean="0"/>
                        <a:t> side by                .</a:t>
                      </a:r>
                      <a:endParaRPr lang="en-US" b="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505200" y="3500735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8</a:t>
            </a:r>
            <a:endParaRPr lang="en-US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105464" y="3548799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18</a:t>
            </a:r>
            <a:endParaRPr lang="en-US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029200" y="3886200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3</a:t>
            </a:r>
            <a:endParaRPr lang="en-US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879212" y="4004604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6</a:t>
            </a:r>
            <a:endParaRPr lang="en-US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838200" y="5329535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Greater than 6</a:t>
            </a:r>
            <a:endParaRPr lang="en-US" sz="2400" b="1" dirty="0"/>
          </a:p>
        </p:txBody>
      </p:sp>
    </p:spTree>
  </p:cSld>
  <p:clrMapOvr>
    <a:masterClrMapping/>
  </p:clrMapOvr>
  <p:transition spd="slow">
    <p:cut thruBlk="1"/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534400" cy="1252728"/>
          </a:xfrm>
        </p:spPr>
        <p:txBody>
          <a:bodyPr>
            <a:normAutofit/>
          </a:bodyPr>
          <a:lstStyle/>
          <a:p>
            <a:r>
              <a:rPr lang="en-US" sz="3500" dirty="0" smtClean="0"/>
              <a:t>6.3:  p. 125:  Solving Multi-step Inequalities</a:t>
            </a:r>
            <a:endParaRPr lang="en-US" sz="35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Example 2:  </a:t>
            </a:r>
            <a:r>
              <a:rPr lang="en-US" i="1" dirty="0" smtClean="0"/>
              <a:t>Solve a Multi-Step Inequality</a:t>
            </a:r>
            <a:endParaRPr lang="en-US" dirty="0" smtClean="0"/>
          </a:p>
          <a:p>
            <a:pPr>
              <a:buNone/>
            </a:pPr>
            <a:r>
              <a:rPr lang="en-US" b="1" dirty="0" smtClean="0"/>
              <a:t>Solve 12 – 5</a:t>
            </a:r>
            <a:r>
              <a:rPr lang="en-US" b="1" i="1" dirty="0" smtClean="0"/>
              <a:t>y</a:t>
            </a:r>
            <a:r>
              <a:rPr lang="en-US" b="1" dirty="0" smtClean="0"/>
              <a:t> &lt; -8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Answer</a:t>
            </a:r>
            <a:r>
              <a:rPr lang="en-US" dirty="0" smtClean="0"/>
              <a:t>  The solution is all real numbers </a:t>
            </a:r>
            <a:r>
              <a:rPr lang="en-US" u="sng" dirty="0" smtClean="0"/>
              <a:t>							</a:t>
            </a:r>
            <a:r>
              <a:rPr lang="en-US" dirty="0" smtClean="0"/>
              <a:t>.</a:t>
            </a:r>
            <a:endParaRPr lang="en-US" b="1" dirty="0" smtClean="0"/>
          </a:p>
          <a:p>
            <a:pPr>
              <a:buNone/>
            </a:pPr>
            <a:endParaRPr lang="en-US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2030016"/>
              </p:ext>
            </p:extLst>
          </p:nvPr>
        </p:nvGraphicFramePr>
        <p:xfrm>
          <a:off x="609600" y="3048000"/>
          <a:ext cx="7924800" cy="1798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5638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smtClean="0"/>
                        <a:t>12 – 5</a:t>
                      </a:r>
                      <a:r>
                        <a:rPr lang="en-US" sz="2500" i="1" dirty="0" smtClean="0"/>
                        <a:t>y</a:t>
                      </a:r>
                      <a:r>
                        <a:rPr lang="en-US" sz="2500" i="0" dirty="0" smtClean="0"/>
                        <a:t> &lt; -8</a:t>
                      </a:r>
                      <a:endParaRPr lang="en-US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500" b="0" dirty="0" smtClean="0"/>
                        <a:t>Write</a:t>
                      </a:r>
                      <a:r>
                        <a:rPr lang="en-US" sz="2500" b="0" baseline="0" dirty="0" smtClean="0"/>
                        <a:t> original inequality</a:t>
                      </a:r>
                      <a:endParaRPr lang="en-US" sz="2500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smtClean="0"/>
                        <a:t>-5y &lt; </a:t>
                      </a:r>
                      <a:endParaRPr lang="en-US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500" b="1" dirty="0" smtClean="0"/>
                        <a:t>Subtract      from each</a:t>
                      </a:r>
                      <a:r>
                        <a:rPr lang="en-US" sz="2500" b="1" baseline="0" dirty="0" smtClean="0"/>
                        <a:t> side</a:t>
                      </a:r>
                      <a:endParaRPr lang="en-US" sz="25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smtClean="0"/>
                        <a:t>y  </a:t>
                      </a:r>
                      <a:endParaRPr lang="en-US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500" b="1" dirty="0" smtClean="0"/>
                        <a:t>Divide each side</a:t>
                      </a:r>
                      <a:r>
                        <a:rPr lang="en-US" sz="2500" b="1" baseline="0" dirty="0" smtClean="0"/>
                        <a:t> by      and        the inequality</a:t>
                      </a:r>
                      <a:endParaRPr lang="en-US" sz="25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191000" y="3534731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12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33600" y="3576935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-20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86400" y="3957935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-5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43004" y="3990536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flip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86000" y="3962400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4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28800" y="3962400"/>
            <a:ext cx="838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2060"/>
                </a:solidFill>
              </a:rPr>
              <a:t>&gt;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66800" y="5786735"/>
            <a:ext cx="441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Greater than 4.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cut thruBlk="1"/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5448"/>
            <a:ext cx="8763000" cy="1252728"/>
          </a:xfrm>
        </p:spPr>
        <p:txBody>
          <a:bodyPr>
            <a:noAutofit/>
          </a:bodyPr>
          <a:lstStyle/>
          <a:p>
            <a:r>
              <a:rPr lang="en-US" sz="3500" dirty="0" smtClean="0"/>
              <a:t>6.3:  p. 125:  Solving Multi-step Inequalities</a:t>
            </a:r>
            <a:endParaRPr lang="en-US" sz="35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Example 3:  </a:t>
            </a:r>
            <a:r>
              <a:rPr lang="en-US" i="1" dirty="0" smtClean="0"/>
              <a:t>Use the Distributive Property</a:t>
            </a:r>
            <a:endParaRPr lang="en-US" dirty="0" smtClean="0"/>
          </a:p>
          <a:p>
            <a:pPr>
              <a:buNone/>
            </a:pPr>
            <a:r>
              <a:rPr lang="en-US" b="1" dirty="0" smtClean="0"/>
              <a:t>Solve 4(x – 3) </a:t>
            </a:r>
            <a:r>
              <a:rPr lang="en-US" b="1" u="sng" dirty="0" smtClean="0"/>
              <a:t>&gt;</a:t>
            </a:r>
            <a:r>
              <a:rPr lang="en-US" b="1" dirty="0" smtClean="0"/>
              <a:t> 32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Answer</a:t>
            </a:r>
            <a:r>
              <a:rPr lang="en-US" dirty="0" smtClean="0"/>
              <a:t>  The solution is all real numbers </a:t>
            </a:r>
            <a:r>
              <a:rPr lang="en-US" u="sng" dirty="0" smtClean="0"/>
              <a:t>									</a:t>
            </a:r>
            <a:r>
              <a:rPr lang="en-US" dirty="0" smtClean="0"/>
              <a:t>.</a:t>
            </a:r>
            <a:endParaRPr lang="en-US" b="1" dirty="0" smtClean="0"/>
          </a:p>
          <a:p>
            <a:pPr>
              <a:buNone/>
            </a:pPr>
            <a:endParaRPr lang="en-US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85800" y="2971800"/>
          <a:ext cx="7391400" cy="1889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95700"/>
                <a:gridCol w="36957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 smtClean="0"/>
                        <a:t>4(x – 3) </a:t>
                      </a:r>
                      <a:r>
                        <a:rPr lang="en-US" sz="2500" b="1" u="sng" dirty="0" smtClean="0"/>
                        <a:t>&gt;</a:t>
                      </a:r>
                      <a:r>
                        <a:rPr lang="en-US" sz="2500" b="1" dirty="0" smtClean="0"/>
                        <a:t> 32</a:t>
                      </a:r>
                      <a:endParaRPr lang="en-US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500" b="1" dirty="0" smtClean="0"/>
                        <a:t>Write original inequality</a:t>
                      </a:r>
                      <a:endParaRPr lang="en-US" sz="25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smtClean="0"/>
                        <a:t>     x -      </a:t>
                      </a:r>
                      <a:r>
                        <a:rPr lang="en-US" sz="2500" u="sng" dirty="0" smtClean="0"/>
                        <a:t>&gt;</a:t>
                      </a:r>
                      <a:r>
                        <a:rPr lang="en-US" sz="2500" u="none" dirty="0" smtClean="0"/>
                        <a:t> 32</a:t>
                      </a:r>
                      <a:endParaRPr lang="en-US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500" b="1" dirty="0" smtClean="0"/>
                        <a:t>Use distributive</a:t>
                      </a:r>
                      <a:r>
                        <a:rPr lang="en-US" sz="2500" b="1" baseline="0" dirty="0" smtClean="0"/>
                        <a:t> Property</a:t>
                      </a:r>
                      <a:endParaRPr lang="en-US" sz="25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smtClean="0"/>
                        <a:t>     x </a:t>
                      </a:r>
                      <a:r>
                        <a:rPr lang="en-US" sz="2500" u="sng" dirty="0" smtClean="0"/>
                        <a:t>&gt;</a:t>
                      </a:r>
                      <a:r>
                        <a:rPr lang="en-US" sz="2500" u="none" dirty="0" smtClean="0"/>
                        <a:t>      </a:t>
                      </a:r>
                      <a:endParaRPr lang="en-US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500" b="1" dirty="0" smtClean="0"/>
                        <a:t>Add          to each side.</a:t>
                      </a:r>
                      <a:endParaRPr lang="en-US" sz="25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smtClean="0"/>
                        <a:t>x </a:t>
                      </a:r>
                      <a:r>
                        <a:rPr lang="en-US" sz="2500" u="sng" dirty="0" smtClean="0"/>
                        <a:t>&gt;</a:t>
                      </a:r>
                      <a:endParaRPr lang="en-US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500" b="1" dirty="0" smtClean="0"/>
                        <a:t>Divide each side</a:t>
                      </a:r>
                      <a:r>
                        <a:rPr lang="en-US" sz="2500" b="1" baseline="0" dirty="0" smtClean="0"/>
                        <a:t> by          .</a:t>
                      </a:r>
                      <a:endParaRPr lang="en-US" sz="25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794804" y="3402259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4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14136" y="3443068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12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29200" y="3881735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12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95600" y="3886200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44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62800" y="4343400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4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43200" y="4353003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11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200" y="5710535"/>
            <a:ext cx="647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Greater than or equal to 11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cut thruBlk="1"/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382000" cy="1252728"/>
          </a:xfrm>
        </p:spPr>
        <p:txBody>
          <a:bodyPr>
            <a:normAutofit/>
          </a:bodyPr>
          <a:lstStyle/>
          <a:p>
            <a:r>
              <a:rPr lang="en-US" sz="3500" dirty="0" smtClean="0"/>
              <a:t>6.3:  p. 126:  Solving Multi-step Inequalities</a:t>
            </a:r>
            <a:endParaRPr lang="en-US" sz="35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5191"/>
            <a:ext cx="8229600" cy="4930409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Example 4:  </a:t>
            </a:r>
            <a:r>
              <a:rPr lang="en-US" i="1" dirty="0" smtClean="0"/>
              <a:t>Collect Variable Terms</a:t>
            </a:r>
          </a:p>
          <a:p>
            <a:pPr>
              <a:buNone/>
            </a:pPr>
            <a:r>
              <a:rPr lang="en-US" b="1" i="1" dirty="0" smtClean="0"/>
              <a:t>Solve 5 – 6x </a:t>
            </a:r>
            <a:r>
              <a:rPr lang="en-US" b="1" i="1" u="sng" dirty="0" smtClean="0"/>
              <a:t>&lt;</a:t>
            </a:r>
            <a:r>
              <a:rPr lang="en-US" b="1" i="1" dirty="0" smtClean="0"/>
              <a:t> 9 + 2x</a:t>
            </a:r>
          </a:p>
          <a:p>
            <a:pPr>
              <a:buNone/>
            </a:pPr>
            <a:r>
              <a:rPr lang="en-US" b="1" i="1" dirty="0" smtClean="0"/>
              <a:t>Method 1</a:t>
            </a:r>
          </a:p>
          <a:p>
            <a:pPr>
              <a:buNone/>
            </a:pPr>
            <a:endParaRPr lang="en-US" b="1" i="1" dirty="0" smtClean="0"/>
          </a:p>
          <a:p>
            <a:pPr>
              <a:buNone/>
            </a:pPr>
            <a:endParaRPr lang="en-US" b="1" i="1" dirty="0" smtClean="0"/>
          </a:p>
          <a:p>
            <a:pPr>
              <a:buNone/>
            </a:pPr>
            <a:endParaRPr lang="en-US" b="1" i="1" dirty="0" smtClean="0"/>
          </a:p>
          <a:p>
            <a:pPr>
              <a:buNone/>
            </a:pPr>
            <a:endParaRPr lang="en-US" b="1" i="1" dirty="0" smtClean="0"/>
          </a:p>
          <a:p>
            <a:pPr>
              <a:buNone/>
            </a:pPr>
            <a:endParaRPr lang="en-US" b="1" i="1" dirty="0" smtClean="0"/>
          </a:p>
          <a:p>
            <a:pPr>
              <a:buNone/>
            </a:pPr>
            <a:endParaRPr lang="en-US" b="1" i="1" dirty="0" smtClean="0"/>
          </a:p>
          <a:p>
            <a:pPr>
              <a:buNone/>
            </a:pPr>
            <a:endParaRPr lang="en-US" b="1" i="1" dirty="0" smtClean="0"/>
          </a:p>
          <a:p>
            <a:pPr>
              <a:buNone/>
            </a:pPr>
            <a:endParaRPr lang="en-US" b="1" i="1" dirty="0" smtClean="0"/>
          </a:p>
          <a:p>
            <a:pPr>
              <a:buNone/>
            </a:pPr>
            <a:endParaRPr lang="en-US" b="1" i="1" dirty="0" smtClean="0"/>
          </a:p>
          <a:p>
            <a:pPr>
              <a:buNone/>
            </a:pPr>
            <a:r>
              <a:rPr lang="en-US" b="1" dirty="0" smtClean="0"/>
              <a:t>Answer  </a:t>
            </a:r>
            <a:r>
              <a:rPr lang="en-US" dirty="0" smtClean="0"/>
              <a:t>The solution is all real numbers  </a:t>
            </a:r>
            <a:r>
              <a:rPr lang="en-US" u="sng" dirty="0" smtClean="0"/>
              <a:t>										.</a:t>
            </a:r>
            <a:endParaRPr lang="en-US" b="1" dirty="0" smtClean="0"/>
          </a:p>
          <a:p>
            <a:pPr>
              <a:buNone/>
            </a:pPr>
            <a:endParaRPr lang="en-US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0006381"/>
              </p:ext>
            </p:extLst>
          </p:nvPr>
        </p:nvGraphicFramePr>
        <p:xfrm>
          <a:off x="533400" y="3124200"/>
          <a:ext cx="8153400" cy="2316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7000"/>
                <a:gridCol w="54864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i="1" dirty="0" smtClean="0"/>
                        <a:t>5 – 6x </a:t>
                      </a:r>
                      <a:r>
                        <a:rPr lang="en-US" sz="2800" b="1" i="1" u="sng" dirty="0" smtClean="0"/>
                        <a:t>&lt;</a:t>
                      </a:r>
                      <a:r>
                        <a:rPr lang="en-US" sz="2800" b="1" i="1" dirty="0" smtClean="0"/>
                        <a:t> 9 + 2x</a:t>
                      </a:r>
                      <a:endParaRPr lang="en-US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500" dirty="0" smtClean="0"/>
                        <a:t>Write the original inequality</a:t>
                      </a:r>
                      <a:endParaRPr lang="en-US" sz="25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smtClean="0"/>
                        <a:t>5 - </a:t>
                      </a:r>
                      <a:r>
                        <a:rPr lang="en-US" sz="2500" baseline="0" dirty="0" smtClean="0"/>
                        <a:t>   </a:t>
                      </a:r>
                      <a:r>
                        <a:rPr lang="en-US" sz="2500" dirty="0" smtClean="0"/>
                        <a:t>x  </a:t>
                      </a:r>
                      <a:r>
                        <a:rPr lang="en-US" sz="2500" u="sng" dirty="0" smtClean="0"/>
                        <a:t>&lt;</a:t>
                      </a:r>
                      <a:r>
                        <a:rPr lang="en-US" sz="2500" u="none" dirty="0" smtClean="0"/>
                        <a:t>   </a:t>
                      </a:r>
                      <a:r>
                        <a:rPr lang="en-US" sz="2500" u="none" dirty="0" smtClean="0"/>
                        <a:t>9</a:t>
                      </a:r>
                      <a:r>
                        <a:rPr lang="en-US" sz="2500" u="none" baseline="0" dirty="0" smtClean="0"/>
                        <a:t>   </a:t>
                      </a:r>
                      <a:endParaRPr lang="en-US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500" dirty="0" smtClean="0"/>
                        <a:t>Subtract         from each side</a:t>
                      </a:r>
                      <a:endParaRPr lang="en-US" sz="25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500" u="sng" dirty="0" smtClean="0"/>
                        <a:t>&lt;</a:t>
                      </a:r>
                      <a:r>
                        <a:rPr lang="en-US" sz="2500" u="none" dirty="0" smtClean="0"/>
                        <a:t>        </a:t>
                      </a:r>
                      <a:endParaRPr lang="en-US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500" dirty="0" smtClean="0"/>
                        <a:t>Subtract</a:t>
                      </a:r>
                      <a:r>
                        <a:rPr lang="en-US" sz="2500" baseline="0" dirty="0" smtClean="0"/>
                        <a:t>         from each side.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500" baseline="0" dirty="0" smtClean="0"/>
                        <a:t>Divide each side by            and                 the inequality.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495800" y="3653135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2</a:t>
            </a:r>
            <a:r>
              <a:rPr lang="en-US" sz="2400" b="1" i="1" dirty="0" smtClean="0">
                <a:solidFill>
                  <a:srgbClr val="FF0000"/>
                </a:solidFill>
              </a:rPr>
              <a:t>x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27872" y="3685736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8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95800" y="4038600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5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19200" y="4110335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-8x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57400" y="4110335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4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47472" y="4629667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-8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162800" y="4567535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Flip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19200" y="4739863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rgbClr val="FF0000"/>
                </a:solidFill>
              </a:rPr>
              <a:t>x</a:t>
            </a:r>
            <a:endParaRPr lang="en-US" sz="2400" b="1" i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81200" y="4719935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-1/2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34196" y="4753931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>
                <a:solidFill>
                  <a:srgbClr val="002060"/>
                </a:solidFill>
              </a:rPr>
              <a:t>&gt;</a:t>
            </a:r>
            <a:endParaRPr lang="en-US" sz="2400" b="1" u="sng" dirty="0">
              <a:solidFill>
                <a:srgbClr val="00206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90600" y="6015335"/>
            <a:ext cx="3924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Greater than or equal to -1/2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cut thruBlk="1"/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6.3:  Checkpoint: p. 126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774825"/>
          <a:ext cx="8229600" cy="49460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2187575">
                <a:tc>
                  <a:txBody>
                    <a:bodyPr/>
                    <a:lstStyle/>
                    <a:p>
                      <a:r>
                        <a:rPr lang="en-US" sz="2500" dirty="0" smtClean="0"/>
                        <a:t>1.  9 </a:t>
                      </a:r>
                      <a:r>
                        <a:rPr lang="en-US" sz="2500" u="sng" dirty="0" smtClean="0"/>
                        <a:t>&gt;</a:t>
                      </a:r>
                      <a:r>
                        <a:rPr lang="en-US" sz="2500" u="none" dirty="0" smtClean="0"/>
                        <a:t> -7 – 4k</a:t>
                      </a:r>
                      <a:endParaRPr lang="en-US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500" dirty="0" smtClean="0"/>
                        <a:t>2.  7t + 4 &lt; - 10</a:t>
                      </a:r>
                      <a:endParaRPr lang="en-US" sz="2500" dirty="0"/>
                    </a:p>
                  </a:txBody>
                  <a:tcPr/>
                </a:tc>
              </a:tr>
              <a:tr h="692621">
                <a:tc>
                  <a:txBody>
                    <a:bodyPr/>
                    <a:lstStyle/>
                    <a:p>
                      <a:r>
                        <a:rPr lang="en-US" sz="2500" dirty="0" smtClean="0"/>
                        <a:t>3.  -3(x + 4) </a:t>
                      </a:r>
                      <a:r>
                        <a:rPr lang="en-US" sz="2500" u="sng" dirty="0" smtClean="0"/>
                        <a:t>&lt;</a:t>
                      </a:r>
                      <a:r>
                        <a:rPr lang="en-US" sz="2500" u="none" dirty="0" smtClean="0"/>
                        <a:t> 9</a:t>
                      </a:r>
                      <a:endParaRPr lang="en-US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 startAt="4"/>
                      </a:pPr>
                      <a:r>
                        <a:rPr lang="en-US" sz="2500" dirty="0" smtClean="0"/>
                        <a:t>14 – y &gt; 4y – 11</a:t>
                      </a:r>
                    </a:p>
                    <a:p>
                      <a:pPr marL="342900" indent="-342900">
                        <a:buAutoNum type="arabicPeriod" startAt="4"/>
                      </a:pPr>
                      <a:endParaRPr lang="en-US" sz="2500" dirty="0" smtClean="0"/>
                    </a:p>
                    <a:p>
                      <a:pPr marL="342900" indent="-342900">
                        <a:buAutoNum type="arabicPeriod" startAt="4"/>
                      </a:pPr>
                      <a:endParaRPr lang="en-US" sz="2500" dirty="0" smtClean="0"/>
                    </a:p>
                    <a:p>
                      <a:pPr marL="342900" indent="-342900">
                        <a:buAutoNum type="arabicPeriod" startAt="4"/>
                      </a:pPr>
                      <a:endParaRPr lang="en-US" sz="2500" dirty="0" smtClean="0"/>
                    </a:p>
                    <a:p>
                      <a:pPr marL="342900" indent="-342900">
                        <a:buAutoNum type="arabicPeriod" startAt="4"/>
                      </a:pPr>
                      <a:endParaRPr lang="en-US" sz="2500" dirty="0" smtClean="0"/>
                    </a:p>
                    <a:p>
                      <a:pPr marL="342900" indent="-342900">
                        <a:buNone/>
                      </a:pPr>
                      <a:endParaRPr lang="en-US" sz="2500" dirty="0" smtClean="0"/>
                    </a:p>
                    <a:p>
                      <a:pPr marL="342900" indent="-342900">
                        <a:buNone/>
                      </a:pPr>
                      <a:endParaRPr lang="en-US" sz="2500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352800" y="3505200"/>
            <a:ext cx="129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k </a:t>
            </a:r>
            <a:r>
              <a:rPr lang="en-US" sz="2400" b="1" u="sng" dirty="0" smtClean="0">
                <a:solidFill>
                  <a:srgbClr val="FF0000"/>
                </a:solidFill>
              </a:rPr>
              <a:t>&gt;</a:t>
            </a:r>
            <a:r>
              <a:rPr lang="en-US" sz="2400" b="1" dirty="0" smtClean="0">
                <a:solidFill>
                  <a:srgbClr val="FF0000"/>
                </a:solidFill>
              </a:rPr>
              <a:t> -4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43800" y="3505200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t &lt; -2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52800" y="5862935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rgbClr val="FF0000"/>
                </a:solidFill>
              </a:rPr>
              <a:t>x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u="sng" dirty="0" smtClean="0">
                <a:solidFill>
                  <a:srgbClr val="FF0000"/>
                </a:solidFill>
              </a:rPr>
              <a:t>&gt;</a:t>
            </a:r>
            <a:r>
              <a:rPr lang="en-US" sz="2400" b="1" dirty="0" smtClean="0">
                <a:solidFill>
                  <a:srgbClr val="FF0000"/>
                </a:solidFill>
              </a:rPr>
              <a:t> -7</a:t>
            </a:r>
            <a:endParaRPr lang="en-US" sz="2400" b="1" i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00" y="5786735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smtClean="0">
                <a:solidFill>
                  <a:srgbClr val="FF0000"/>
                </a:solidFill>
              </a:rPr>
              <a:t>y </a:t>
            </a:r>
            <a:r>
              <a:rPr lang="en-US" sz="2400" b="1" smtClean="0">
                <a:solidFill>
                  <a:srgbClr val="FF0000"/>
                </a:solidFill>
              </a:rPr>
              <a:t>&lt; 5</a:t>
            </a:r>
            <a:endParaRPr lang="en-US" sz="24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cut thruBlk="1"/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49</TotalTime>
  <Words>350</Words>
  <Application>Microsoft Office PowerPoint</Application>
  <PresentationFormat>On-screen Show (4:3)</PresentationFormat>
  <Paragraphs>112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Module</vt:lpstr>
      <vt:lpstr>Students will solve multi-step Inequalities.</vt:lpstr>
      <vt:lpstr>6.3:  p. 125:  Solving Multi-step Inequalities</vt:lpstr>
      <vt:lpstr>6.3:  p. 125:  Solving Multi-step Inequalities</vt:lpstr>
      <vt:lpstr>6.3:  p. 125:  Solving Multi-step Inequalities</vt:lpstr>
      <vt:lpstr>6.3:  p. 126:  Solving Multi-step Inequalities</vt:lpstr>
      <vt:lpstr>6.3:  Checkpoint: p. 126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Students will solve multi-step Inequalities.</dc:title>
  <dc:creator>Student</dc:creator>
  <cp:lastModifiedBy>Trisha Angell</cp:lastModifiedBy>
  <cp:revision>14</cp:revision>
  <dcterms:created xsi:type="dcterms:W3CDTF">2009-11-09T02:43:40Z</dcterms:created>
  <dcterms:modified xsi:type="dcterms:W3CDTF">2012-04-25T11:23:23Z</dcterms:modified>
</cp:coreProperties>
</file>