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28F84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08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60CBFC-7F81-4906-BE0C-CA84DBBF44C3}" type="datetimeFigureOut">
              <a:rPr lang="en-US" smtClean="0"/>
              <a:pPr>
                <a:defRPr/>
              </a:pPr>
              <a:t>5/16/2011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B18FF90-4526-471A-956F-A8138BF6B66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wheel spokes="1"/>
    <p:sndAc>
      <p:stSnd>
        <p:snd r:embed="rId1" name="push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7E468F-0591-4A3C-B996-FC88F768C478}" type="datetimeFigureOut">
              <a:rPr lang="en-US" smtClean="0"/>
              <a:pPr>
                <a:defRPr/>
              </a:pPr>
              <a:t>2/8/2013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BCF41D-2627-456E-B1C2-F8FB15D5520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wheel spokes="1"/>
    <p:sndAc>
      <p:stSnd>
        <p:snd r:embed="rId1" name="push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2C9A33-7116-4FEC-A683-EFBAC60946C3}" type="datetimeFigureOut">
              <a:rPr lang="en-US" smtClean="0"/>
              <a:pPr>
                <a:defRPr/>
              </a:pPr>
              <a:t>2/8/2013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098B26-0264-40C4-9C40-D88A0080AA5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wheel spokes="1"/>
    <p:sndAc>
      <p:stSnd>
        <p:snd r:embed="rId1" name="push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72A317DE-C6FA-4D28-A822-1128250131A6}" type="datetimeFigureOut">
              <a:rPr lang="en-US" smtClean="0"/>
              <a:pPr>
                <a:defRPr/>
              </a:pPr>
              <a:t>2/8/2013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B85A9E87-F9BF-461B-AF18-6327DA095FD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 spd="med">
    <p:wheel spokes="1"/>
    <p:sndAc>
      <p:stSnd>
        <p:snd r:embed="rId1" name="push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8F8E871-736A-435D-95A9-876636CEC1ED}" type="datetimeFigureOut">
              <a:rPr lang="en-US" smtClean="0"/>
              <a:pPr>
                <a:defRPr/>
              </a:pPr>
              <a:t>2/8/2013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73834-0B9B-40C1-8051-C41C09B1B9B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heel spokes="1"/>
    <p:sndAc>
      <p:stSnd>
        <p:snd r:embed="rId1" name="push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6419F07-F1E4-4226-AF4B-30E3A36B34FB}" type="datetimeFigureOut">
              <a:rPr lang="en-US" smtClean="0"/>
              <a:pPr>
                <a:defRPr/>
              </a:pPr>
              <a:t>2/8/2013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37C80D-F1AA-443D-8813-2D4A9DD76ED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med">
    <p:wheel spokes="1"/>
    <p:sndAc>
      <p:stSnd>
        <p:snd r:embed="rId1" name="push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08582B-12FB-477F-BADC-ED072CCA544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DC5B0A-770A-46B9-8CA7-EB61D3CA83C0}" type="datetimeFigureOut">
              <a:rPr lang="en-US" smtClean="0"/>
              <a:pPr>
                <a:defRPr/>
              </a:pPr>
              <a:t>2/8/2013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heel spokes="1"/>
    <p:sndAc>
      <p:stSnd>
        <p:snd r:embed="rId1" name="push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D8ECDC-51BB-4B4D-B57D-C04FE0BA3CB8}" type="datetimeFigureOut">
              <a:rPr lang="en-US" smtClean="0"/>
              <a:pPr>
                <a:defRPr/>
              </a:pPr>
              <a:t>2/8/2013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C1390-6720-4AFC-A393-2D4564A3F86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 spd="med">
    <p:wheel spokes="1"/>
    <p:sndAc>
      <p:stSnd>
        <p:snd r:embed="rId1" name="push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DAF8D5-D16D-43AB-B770-538BEE1F99BA}" type="datetimeFigureOut">
              <a:rPr lang="en-US" smtClean="0"/>
              <a:pPr>
                <a:defRPr/>
              </a:pPr>
              <a:t>2/8/2013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214367-EC2F-40F8-AE62-BF76865C58F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wheel spokes="1"/>
    <p:sndAc>
      <p:stSnd>
        <p:snd r:embed="rId1" name="push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B475FB87-B90A-4B35-A8DB-D2A887D719E8}" type="datetimeFigureOut">
              <a:rPr lang="en-US" smtClean="0"/>
              <a:pPr>
                <a:defRPr/>
              </a:pPr>
              <a:t>2/8/2013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F7CF62BB-35A8-449C-8757-B7A0DDDBAE4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wheel spokes="1"/>
    <p:sndAc>
      <p:stSnd>
        <p:snd r:embed="rId1" name="push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8C7881-2101-4999-9C0E-2EB41C39F40B}" type="datetimeFigureOut">
              <a:rPr lang="en-US" smtClean="0"/>
              <a:pPr>
                <a:defRPr/>
              </a:pPr>
              <a:t>2/8/2013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19628B0-5CE1-4270-A2E2-95107756102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wheel spokes="1"/>
    <p:sndAc>
      <p:stSnd>
        <p:snd r:embed="rId1" name="push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7E6B275-42EF-4573-9E03-0344FB7A7385}" type="datetimeFigureOut">
              <a:rPr lang="en-US" smtClean="0"/>
              <a:pPr>
                <a:defRPr/>
              </a:pPr>
              <a:t>2/8/2013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DB5813BB-38C7-480E-A5D1-D16A689EFEA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ransition spd="med">
    <p:wheel spokes="1"/>
    <p:sndAc>
      <p:stSnd>
        <p:snd r:embed="rId13" name="push.wav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/>
              <a:t>Students will use linear systems to solve real-life problems</a:t>
            </a:r>
          </a:p>
          <a:p>
            <a:pPr eaLnBrk="1" hangingPunct="1"/>
            <a:r>
              <a:rPr lang="en-US" dirty="0" smtClean="0"/>
              <a:t>p. 151 - 152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7.4 Linear Systems and Problem Solving</a:t>
            </a:r>
            <a:endParaRPr lang="en-US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 spd="med">
    <p:wheel spokes="1"/>
    <p:sndAc>
      <p:stSnd>
        <p:snd r:embed="rId2" name="push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382000" cy="48006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US" sz="2500" b="1" dirty="0" smtClean="0">
                <a:solidFill>
                  <a:srgbClr val="FFFF00"/>
                </a:solidFill>
              </a:rPr>
              <a:t>Health Food</a:t>
            </a:r>
            <a:r>
              <a:rPr lang="en-US" sz="2500" dirty="0" smtClean="0">
                <a:solidFill>
                  <a:srgbClr val="FFFF00"/>
                </a:solidFill>
              </a:rPr>
              <a:t>  A health food store mixes granola and raisins to make 20 pounds of raisin granola.  Granola costs $4 per pound and raisins cost $5 per pound.  How many pounds of each should be included for the mixture to cost a total of $85?</a:t>
            </a:r>
          </a:p>
          <a:p>
            <a:pPr eaLnBrk="1" hangingPunct="1">
              <a:buFont typeface="Wingdings 2" pitchFamily="18" charset="2"/>
              <a:buNone/>
            </a:pPr>
            <a:endParaRPr lang="en-US" sz="2500" b="1" dirty="0" smtClean="0">
              <a:solidFill>
                <a:srgbClr val="FFFF00"/>
              </a:solidFill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en-US" sz="2500" b="1" dirty="0" smtClean="0">
                <a:solidFill>
                  <a:srgbClr val="FFFF00"/>
                </a:solidFill>
              </a:rPr>
              <a:t>Solution</a:t>
            </a:r>
            <a:r>
              <a:rPr lang="en-US" sz="2500" dirty="0" smtClean="0">
                <a:solidFill>
                  <a:srgbClr val="FFFF00"/>
                </a:solidFill>
              </a:rPr>
              <a:t>:</a:t>
            </a:r>
          </a:p>
          <a:p>
            <a:pPr eaLnBrk="1" hangingPunct="1">
              <a:buFont typeface="Wingdings 2" pitchFamily="18" charset="2"/>
              <a:buNone/>
            </a:pPr>
            <a:endParaRPr lang="en-US" sz="2500" b="1" dirty="0" smtClean="0">
              <a:solidFill>
                <a:srgbClr val="FFFF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7239000" cy="85344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600" dirty="0" smtClean="0"/>
              <a:t>p. 151</a:t>
            </a:r>
            <a:br>
              <a:rPr lang="en-US" sz="2600" dirty="0" smtClean="0"/>
            </a:br>
            <a:r>
              <a:rPr lang="en-US" sz="2600" dirty="0" smtClean="0"/>
              <a:t>Example 1:  Choosing a Solution </a:t>
            </a:r>
            <a:r>
              <a:rPr lang="en-US" sz="2600" dirty="0" err="1" smtClean="0"/>
              <a:t>MEthod</a:t>
            </a:r>
            <a:endParaRPr lang="en-US" sz="2600" dirty="0"/>
          </a:p>
        </p:txBody>
      </p:sp>
      <p:sp>
        <p:nvSpPr>
          <p:cNvPr id="4" name="TextBox 3"/>
          <p:cNvSpPr txBox="1"/>
          <p:nvPr/>
        </p:nvSpPr>
        <p:spPr>
          <a:xfrm>
            <a:off x="1524000" y="4002088"/>
            <a:ext cx="1371600" cy="64611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rgbClr val="28F841"/>
                </a:solidFill>
              </a:rPr>
              <a:t>Pounds of granola</a:t>
            </a:r>
          </a:p>
        </p:txBody>
      </p:sp>
      <p:sp>
        <p:nvSpPr>
          <p:cNvPr id="7173" name="TextBox 4"/>
          <p:cNvSpPr txBox="1">
            <a:spLocks noChangeArrowheads="1"/>
          </p:cNvSpPr>
          <p:nvPr/>
        </p:nvSpPr>
        <p:spPr bwMode="auto">
          <a:xfrm>
            <a:off x="533400" y="4002088"/>
            <a:ext cx="9906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28F841"/>
                </a:solidFill>
              </a:rPr>
              <a:t>Verbal</a:t>
            </a:r>
          </a:p>
          <a:p>
            <a:r>
              <a:rPr lang="en-US" b="1" dirty="0">
                <a:solidFill>
                  <a:srgbClr val="28F841"/>
                </a:solidFill>
              </a:rPr>
              <a:t>Model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76600" y="4003675"/>
            <a:ext cx="1371600" cy="646113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rgbClr val="28F841"/>
                </a:solidFill>
              </a:rPr>
              <a:t>Pounds of raisins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53000" y="4003675"/>
            <a:ext cx="1371600" cy="646113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rgbClr val="28F841"/>
                </a:solidFill>
              </a:rPr>
              <a:t>Total pounds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3400" y="4840288"/>
            <a:ext cx="1371600" cy="64611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rgbClr val="28F841"/>
                </a:solidFill>
              </a:rPr>
              <a:t>Price of granola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57400" y="4840288"/>
            <a:ext cx="1371600" cy="64611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rgbClr val="28F841"/>
                </a:solidFill>
              </a:rPr>
              <a:t>Pounds of granola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0" y="4840288"/>
            <a:ext cx="1371600" cy="64611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rgbClr val="28F841"/>
                </a:solidFill>
              </a:rPr>
              <a:t>Price of raisins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57800" y="4840288"/>
            <a:ext cx="1371600" cy="64611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rgbClr val="28F841"/>
                </a:solidFill>
              </a:rPr>
              <a:t>Pounds of raisins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0" y="4840288"/>
            <a:ext cx="1143000" cy="64611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rgbClr val="28F841"/>
                </a:solidFill>
              </a:rPr>
              <a:t>Total </a:t>
            </a:r>
          </a:p>
          <a:p>
            <a:pPr algn="ctr">
              <a:defRPr/>
            </a:pPr>
            <a:r>
              <a:rPr lang="en-US" dirty="0">
                <a:solidFill>
                  <a:srgbClr val="28F841"/>
                </a:solidFill>
              </a:rPr>
              <a:t>cost</a:t>
            </a:r>
          </a:p>
        </p:txBody>
      </p:sp>
      <p:sp>
        <p:nvSpPr>
          <p:cNvPr id="7181" name="TextBox 12"/>
          <p:cNvSpPr txBox="1">
            <a:spLocks noChangeArrowheads="1"/>
          </p:cNvSpPr>
          <p:nvPr/>
        </p:nvSpPr>
        <p:spPr bwMode="auto">
          <a:xfrm>
            <a:off x="2438400" y="4038600"/>
            <a:ext cx="13716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/>
              <a:t>+</a:t>
            </a:r>
          </a:p>
        </p:txBody>
      </p:sp>
      <p:sp>
        <p:nvSpPr>
          <p:cNvPr id="7182" name="TextBox 13"/>
          <p:cNvSpPr txBox="1">
            <a:spLocks noChangeArrowheads="1"/>
          </p:cNvSpPr>
          <p:nvPr/>
        </p:nvSpPr>
        <p:spPr bwMode="auto">
          <a:xfrm>
            <a:off x="2868613" y="4876800"/>
            <a:ext cx="13716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/>
              <a:t>+</a:t>
            </a:r>
          </a:p>
        </p:txBody>
      </p:sp>
      <p:sp>
        <p:nvSpPr>
          <p:cNvPr id="7183" name="TextBox 14"/>
          <p:cNvSpPr txBox="1">
            <a:spLocks noChangeArrowheads="1"/>
          </p:cNvSpPr>
          <p:nvPr/>
        </p:nvSpPr>
        <p:spPr bwMode="auto">
          <a:xfrm>
            <a:off x="4114800" y="4038600"/>
            <a:ext cx="13716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/>
              <a:t>=</a:t>
            </a:r>
          </a:p>
        </p:txBody>
      </p:sp>
      <p:sp>
        <p:nvSpPr>
          <p:cNvPr id="7184" name="TextBox 15"/>
          <p:cNvSpPr txBox="1">
            <a:spLocks noChangeArrowheads="1"/>
          </p:cNvSpPr>
          <p:nvPr/>
        </p:nvSpPr>
        <p:spPr bwMode="auto">
          <a:xfrm>
            <a:off x="6081713" y="4870450"/>
            <a:ext cx="13716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/>
              <a:t>=</a:t>
            </a:r>
          </a:p>
        </p:txBody>
      </p:sp>
      <p:sp>
        <p:nvSpPr>
          <p:cNvPr id="17" name="Oval 16"/>
          <p:cNvSpPr/>
          <p:nvPr/>
        </p:nvSpPr>
        <p:spPr>
          <a:xfrm>
            <a:off x="1939925" y="5105400"/>
            <a:ext cx="76200" cy="1524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5105400" y="5105400"/>
            <a:ext cx="762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638800" y="5983288"/>
            <a:ext cx="1371600" cy="64611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rgbClr val="FFFF00"/>
                </a:solidFill>
              </a:rPr>
              <a:t>Continue next slide</a:t>
            </a:r>
          </a:p>
        </p:txBody>
      </p:sp>
    </p:spTree>
  </p:cSld>
  <p:clrMapOvr>
    <a:masterClrMapping/>
  </p:clrMapOvr>
  <p:transition spd="med">
    <p:wheel spokes="1"/>
    <p:sndAc>
      <p:stSnd>
        <p:snd r:embed="rId2" name="pu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534400" cy="5867400"/>
          </a:xfrm>
        </p:spPr>
        <p:txBody>
          <a:bodyPr>
            <a:normAutofit/>
          </a:bodyPr>
          <a:lstStyle/>
          <a:p>
            <a:pPr>
              <a:buFont typeface="Wingdings 2" pitchFamily="18" charset="2"/>
              <a:buNone/>
            </a:pPr>
            <a:r>
              <a:rPr lang="en-US" b="1" dirty="0" smtClean="0">
                <a:solidFill>
                  <a:srgbClr val="FFFF00"/>
                </a:solidFill>
              </a:rPr>
              <a:t>Labels	</a:t>
            </a:r>
          </a:p>
          <a:p>
            <a:pPr>
              <a:buFont typeface="Wingdings 2" pitchFamily="18" charset="2"/>
              <a:buNone/>
            </a:pPr>
            <a:r>
              <a:rPr lang="en-US" dirty="0" smtClean="0">
                <a:solidFill>
                  <a:srgbClr val="FFFF00"/>
                </a:solidFill>
              </a:rPr>
              <a:t>Pounds of granola = </a:t>
            </a:r>
            <a:r>
              <a:rPr lang="en-US" u="sng" dirty="0" smtClean="0">
                <a:solidFill>
                  <a:srgbClr val="FFFF00"/>
                </a:solidFill>
              </a:rPr>
              <a:t>	</a:t>
            </a:r>
            <a:r>
              <a:rPr lang="en-US" dirty="0" smtClean="0">
                <a:solidFill>
                  <a:srgbClr val="FFFF00"/>
                </a:solidFill>
              </a:rPr>
              <a:t> 	(pounds)</a:t>
            </a:r>
          </a:p>
          <a:p>
            <a:pPr>
              <a:buFont typeface="Wingdings 2" pitchFamily="18" charset="2"/>
              <a:buNone/>
            </a:pPr>
            <a:r>
              <a:rPr lang="en-US" dirty="0" smtClean="0">
                <a:solidFill>
                  <a:srgbClr val="FFFF00"/>
                </a:solidFill>
              </a:rPr>
              <a:t>Pounds of raisins = </a:t>
            </a:r>
            <a:r>
              <a:rPr lang="en-US" u="sng" dirty="0" smtClean="0">
                <a:solidFill>
                  <a:srgbClr val="FFFF00"/>
                </a:solidFill>
              </a:rPr>
              <a:t>	</a:t>
            </a:r>
            <a:r>
              <a:rPr lang="en-US" dirty="0" smtClean="0">
                <a:solidFill>
                  <a:srgbClr val="FFFF00"/>
                </a:solidFill>
              </a:rPr>
              <a:t>         (pounds)</a:t>
            </a:r>
          </a:p>
          <a:p>
            <a:pPr>
              <a:buFont typeface="Wingdings 2" pitchFamily="18" charset="2"/>
              <a:buNone/>
            </a:pPr>
            <a:r>
              <a:rPr lang="en-US" dirty="0" smtClean="0">
                <a:solidFill>
                  <a:srgbClr val="FFFF00"/>
                </a:solidFill>
              </a:rPr>
              <a:t>Total pounds = </a:t>
            </a:r>
            <a:r>
              <a:rPr lang="en-US" u="sng" dirty="0" smtClean="0">
                <a:solidFill>
                  <a:srgbClr val="FFFF00"/>
                </a:solidFill>
              </a:rPr>
              <a:t>	</a:t>
            </a:r>
            <a:r>
              <a:rPr lang="en-US" dirty="0" smtClean="0">
                <a:solidFill>
                  <a:srgbClr val="FFFF00"/>
                </a:solidFill>
              </a:rPr>
              <a:t>		(pounds)</a:t>
            </a:r>
          </a:p>
          <a:p>
            <a:pPr>
              <a:buFont typeface="Wingdings 2" pitchFamily="18" charset="2"/>
              <a:buNone/>
            </a:pPr>
            <a:r>
              <a:rPr lang="en-US" dirty="0" smtClean="0">
                <a:solidFill>
                  <a:srgbClr val="FFFF00"/>
                </a:solidFill>
              </a:rPr>
              <a:t>Price of granola = </a:t>
            </a:r>
            <a:r>
              <a:rPr lang="en-US" u="sng" dirty="0" smtClean="0">
                <a:solidFill>
                  <a:srgbClr val="FFFF00"/>
                </a:solidFill>
              </a:rPr>
              <a:t>		</a:t>
            </a:r>
            <a:r>
              <a:rPr lang="en-US" dirty="0" smtClean="0">
                <a:solidFill>
                  <a:srgbClr val="FFFF00"/>
                </a:solidFill>
              </a:rPr>
              <a:t>	(dollars per pound)</a:t>
            </a:r>
          </a:p>
          <a:p>
            <a:pPr>
              <a:buFont typeface="Wingdings 2" pitchFamily="18" charset="2"/>
              <a:buNone/>
            </a:pPr>
            <a:r>
              <a:rPr lang="en-US" dirty="0" smtClean="0">
                <a:solidFill>
                  <a:srgbClr val="FFFF00"/>
                </a:solidFill>
              </a:rPr>
              <a:t>Price of raisins = </a:t>
            </a:r>
            <a:r>
              <a:rPr lang="en-US" u="sng" dirty="0" smtClean="0">
                <a:solidFill>
                  <a:srgbClr val="FFFF00"/>
                </a:solidFill>
              </a:rPr>
              <a:t>		</a:t>
            </a:r>
            <a:r>
              <a:rPr lang="en-US" dirty="0" smtClean="0">
                <a:solidFill>
                  <a:srgbClr val="FFFF00"/>
                </a:solidFill>
              </a:rPr>
              <a:t>	(dollars per pound)</a:t>
            </a:r>
          </a:p>
          <a:p>
            <a:pPr>
              <a:buFont typeface="Wingdings 2" pitchFamily="18" charset="2"/>
              <a:buNone/>
            </a:pPr>
            <a:r>
              <a:rPr lang="en-US" dirty="0" smtClean="0">
                <a:solidFill>
                  <a:srgbClr val="FFFF00"/>
                </a:solidFill>
              </a:rPr>
              <a:t>Total cost = </a:t>
            </a:r>
            <a:r>
              <a:rPr lang="en-US" u="sng" dirty="0" smtClean="0">
                <a:solidFill>
                  <a:srgbClr val="FFFF00"/>
                </a:solidFill>
              </a:rPr>
              <a:t>		</a:t>
            </a:r>
            <a:r>
              <a:rPr lang="en-US" dirty="0" smtClean="0">
                <a:solidFill>
                  <a:srgbClr val="FFFF00"/>
                </a:solidFill>
              </a:rPr>
              <a:t>		(dollars)</a:t>
            </a:r>
          </a:p>
          <a:p>
            <a:pPr>
              <a:lnSpc>
                <a:spcPct val="150000"/>
              </a:lnSpc>
              <a:buFont typeface="Wingdings 2" pitchFamily="18" charset="2"/>
              <a:buNone/>
            </a:pPr>
            <a:endParaRPr lang="en-US" dirty="0" smtClean="0">
              <a:solidFill>
                <a:srgbClr val="FFFF00"/>
              </a:solidFill>
            </a:endParaRPr>
          </a:p>
          <a:p>
            <a:pPr>
              <a:buFont typeface="Wingdings 2" pitchFamily="18" charset="2"/>
              <a:buNone/>
            </a:pPr>
            <a:r>
              <a:rPr lang="en-US" b="1" dirty="0" smtClean="0">
                <a:solidFill>
                  <a:srgbClr val="FFFF00"/>
                </a:solidFill>
              </a:rPr>
              <a:t>Algebraic</a:t>
            </a:r>
            <a:r>
              <a:rPr lang="en-US" dirty="0" smtClean="0">
                <a:solidFill>
                  <a:srgbClr val="FFFF00"/>
                </a:solidFill>
              </a:rPr>
              <a:t>	</a:t>
            </a:r>
            <a:r>
              <a:rPr lang="en-US" u="sng" dirty="0" smtClean="0">
                <a:solidFill>
                  <a:srgbClr val="FFFF00"/>
                </a:solidFill>
              </a:rPr>
              <a:t>	</a:t>
            </a:r>
            <a:r>
              <a:rPr lang="en-US" dirty="0" smtClean="0">
                <a:solidFill>
                  <a:srgbClr val="FFFF00"/>
                </a:solidFill>
              </a:rPr>
              <a:t> + </a:t>
            </a:r>
            <a:r>
              <a:rPr lang="en-US" u="sng" dirty="0" smtClean="0">
                <a:solidFill>
                  <a:srgbClr val="FFFF00"/>
                </a:solidFill>
              </a:rPr>
              <a:t>	</a:t>
            </a:r>
            <a:r>
              <a:rPr lang="en-US" dirty="0" smtClean="0">
                <a:solidFill>
                  <a:srgbClr val="FFFF00"/>
                </a:solidFill>
              </a:rPr>
              <a:t> = </a:t>
            </a:r>
            <a:r>
              <a:rPr lang="en-US" u="sng" dirty="0" smtClean="0">
                <a:solidFill>
                  <a:srgbClr val="FFFF00"/>
                </a:solidFill>
              </a:rPr>
              <a:t>	</a:t>
            </a:r>
            <a:r>
              <a:rPr lang="en-US" dirty="0" smtClean="0">
                <a:solidFill>
                  <a:srgbClr val="FFFF00"/>
                </a:solidFill>
              </a:rPr>
              <a:t>	</a:t>
            </a:r>
            <a:r>
              <a:rPr lang="en-US" b="1" dirty="0" smtClean="0">
                <a:solidFill>
                  <a:srgbClr val="FFFF00"/>
                </a:solidFill>
              </a:rPr>
              <a:t>Equation 1</a:t>
            </a:r>
          </a:p>
          <a:p>
            <a:pPr>
              <a:buFont typeface="Wingdings 2" pitchFamily="18" charset="2"/>
              <a:buNone/>
            </a:pPr>
            <a:r>
              <a:rPr lang="en-US" b="1" dirty="0" smtClean="0">
                <a:solidFill>
                  <a:srgbClr val="FFFF00"/>
                </a:solidFill>
              </a:rPr>
              <a:t>    Model</a:t>
            </a:r>
            <a:r>
              <a:rPr lang="en-US" dirty="0" smtClean="0">
                <a:solidFill>
                  <a:srgbClr val="FFFF00"/>
                </a:solidFill>
              </a:rPr>
              <a:t>	</a:t>
            </a:r>
            <a:r>
              <a:rPr lang="en-US" u="sng" dirty="0" smtClean="0">
                <a:solidFill>
                  <a:srgbClr val="FFFF00"/>
                </a:solidFill>
              </a:rPr>
              <a:t>	</a:t>
            </a:r>
            <a:r>
              <a:rPr lang="en-US" dirty="0" smtClean="0">
                <a:solidFill>
                  <a:srgbClr val="FFFF00"/>
                </a:solidFill>
              </a:rPr>
              <a:t> + </a:t>
            </a:r>
            <a:r>
              <a:rPr lang="en-US" u="sng" dirty="0" smtClean="0">
                <a:solidFill>
                  <a:srgbClr val="FFFF00"/>
                </a:solidFill>
              </a:rPr>
              <a:t>	</a:t>
            </a:r>
            <a:r>
              <a:rPr lang="en-US" dirty="0" smtClean="0">
                <a:solidFill>
                  <a:srgbClr val="FFFF00"/>
                </a:solidFill>
              </a:rPr>
              <a:t> = </a:t>
            </a:r>
            <a:r>
              <a:rPr lang="en-US" u="sng" dirty="0" smtClean="0">
                <a:solidFill>
                  <a:srgbClr val="FFFF00"/>
                </a:solidFill>
              </a:rPr>
              <a:t>	</a:t>
            </a:r>
            <a:endParaRPr lang="en-US" b="1" dirty="0" smtClean="0">
              <a:solidFill>
                <a:srgbClr val="FFFF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7239000" cy="762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dirty="0" smtClean="0">
                <a:solidFill>
                  <a:srgbClr val="28F841"/>
                </a:solidFill>
              </a:rPr>
              <a:t>p. 151:  </a:t>
            </a:r>
            <a:br>
              <a:rPr lang="en-US" sz="3200" dirty="0" smtClean="0">
                <a:solidFill>
                  <a:srgbClr val="28F841"/>
                </a:solidFill>
              </a:rPr>
            </a:br>
            <a:r>
              <a:rPr lang="en-US" sz="3200" dirty="0" smtClean="0">
                <a:solidFill>
                  <a:srgbClr val="28F841"/>
                </a:solidFill>
              </a:rPr>
              <a:t>Example 1:   Choosing a Solution Model</a:t>
            </a:r>
            <a:endParaRPr lang="en-US" sz="3200" dirty="0">
              <a:solidFill>
                <a:srgbClr val="28F84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38800" y="5983288"/>
            <a:ext cx="1371600" cy="64611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/>
              <a:t>Continue next slide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52800" y="14478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x</a:t>
            </a:r>
            <a:endParaRPr lang="en-US" b="1" i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2800" y="1992868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y</a:t>
            </a:r>
            <a:endParaRPr lang="en-US" b="1" i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90800" y="2450068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20</a:t>
            </a:r>
            <a:endParaRPr lang="en-US" b="1" i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00400" y="2907268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4</a:t>
            </a:r>
            <a:endParaRPr lang="en-US" b="1" i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24200" y="3440668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5</a:t>
            </a:r>
            <a:endParaRPr lang="en-US" b="1" i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6000" y="3897868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85</a:t>
            </a:r>
            <a:endParaRPr lang="en-US" b="1" i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62200" y="5040868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x</a:t>
            </a:r>
            <a:endParaRPr lang="en-US" b="1" i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05200" y="5040868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y</a:t>
            </a:r>
            <a:endParaRPr lang="en-US" b="1" i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19600" y="5040868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20</a:t>
            </a:r>
            <a:endParaRPr lang="en-US" b="1" i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38400" y="5498068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4x</a:t>
            </a:r>
            <a:endParaRPr lang="en-US" b="1" i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05200" y="5498068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5y</a:t>
            </a:r>
            <a:endParaRPr lang="en-US" b="1" i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19600" y="5498068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85</a:t>
            </a:r>
            <a:endParaRPr lang="en-US" b="1" i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 spd="med">
    <p:wheel spokes="1"/>
    <p:sndAc>
      <p:stSnd>
        <p:snd r:embed="rId2" name="pu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2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7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2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Box 2"/>
          <p:cNvSpPr txBox="1">
            <a:spLocks noChangeArrowheads="1"/>
          </p:cNvSpPr>
          <p:nvPr/>
        </p:nvSpPr>
        <p:spPr bwMode="auto">
          <a:xfrm>
            <a:off x="381000" y="1752600"/>
            <a:ext cx="86868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FF00"/>
                </a:solidFill>
              </a:rPr>
              <a:t>Because the coefficients of </a:t>
            </a:r>
            <a:r>
              <a:rPr lang="en-US" sz="3200" i="1" dirty="0">
                <a:solidFill>
                  <a:srgbClr val="FFFF00"/>
                </a:solidFill>
              </a:rPr>
              <a:t>x</a:t>
            </a:r>
            <a:r>
              <a:rPr lang="en-US" sz="3200" dirty="0">
                <a:solidFill>
                  <a:srgbClr val="FFFF00"/>
                </a:solidFill>
              </a:rPr>
              <a:t> and </a:t>
            </a:r>
            <a:r>
              <a:rPr lang="en-US" sz="3200" i="1" dirty="0">
                <a:solidFill>
                  <a:srgbClr val="FFFF00"/>
                </a:solidFill>
              </a:rPr>
              <a:t>y</a:t>
            </a:r>
            <a:r>
              <a:rPr lang="en-US" sz="3200" dirty="0">
                <a:solidFill>
                  <a:srgbClr val="FFFF00"/>
                </a:solidFill>
              </a:rPr>
              <a:t> are </a:t>
            </a:r>
            <a:r>
              <a:rPr lang="en-US" sz="3200" dirty="0" smtClean="0">
                <a:solidFill>
                  <a:srgbClr val="FFFF00"/>
                </a:solidFill>
              </a:rPr>
              <a:t>1in equation 1, </a:t>
            </a:r>
            <a:r>
              <a:rPr lang="en-US" sz="3200" u="sng" dirty="0">
                <a:solidFill>
                  <a:srgbClr val="FFFF00"/>
                </a:solidFill>
              </a:rPr>
              <a:t>		</a:t>
            </a:r>
            <a:r>
              <a:rPr lang="en-US" sz="3200" dirty="0">
                <a:solidFill>
                  <a:srgbClr val="FFFF00"/>
                </a:solidFill>
              </a:rPr>
              <a:t> is most convenient.  Solve </a:t>
            </a:r>
            <a:r>
              <a:rPr lang="en-US" sz="3200" dirty="0" smtClean="0">
                <a:solidFill>
                  <a:srgbClr val="FFFF00"/>
                </a:solidFill>
              </a:rPr>
              <a:t>Equation </a:t>
            </a:r>
            <a:r>
              <a:rPr lang="en-US" sz="3200" u="sng" dirty="0" smtClean="0">
                <a:solidFill>
                  <a:srgbClr val="FFFF00"/>
                </a:solidFill>
              </a:rPr>
              <a:t>	</a:t>
            </a:r>
            <a:r>
              <a:rPr lang="en-US" sz="3200" dirty="0" smtClean="0">
                <a:solidFill>
                  <a:srgbClr val="FFFF00"/>
                </a:solidFill>
              </a:rPr>
              <a:t> </a:t>
            </a:r>
            <a:r>
              <a:rPr lang="en-US" sz="3200" dirty="0">
                <a:solidFill>
                  <a:srgbClr val="FFFF00"/>
                </a:solidFill>
              </a:rPr>
              <a:t>for </a:t>
            </a:r>
            <a:r>
              <a:rPr lang="en-US" sz="3200" u="sng" dirty="0">
                <a:solidFill>
                  <a:srgbClr val="FFFF00"/>
                </a:solidFill>
              </a:rPr>
              <a:t>	</a:t>
            </a:r>
            <a:r>
              <a:rPr lang="en-US" sz="3200" dirty="0">
                <a:solidFill>
                  <a:srgbClr val="FFFF00"/>
                </a:solidFill>
              </a:rPr>
              <a:t> and </a:t>
            </a:r>
            <a:r>
              <a:rPr lang="en-US" sz="3200" u="sng" dirty="0">
                <a:solidFill>
                  <a:srgbClr val="FFFF00"/>
                </a:solidFill>
              </a:rPr>
              <a:t>			</a:t>
            </a:r>
            <a:r>
              <a:rPr lang="en-US" sz="3200" dirty="0">
                <a:solidFill>
                  <a:srgbClr val="FFFF00"/>
                </a:solidFill>
              </a:rPr>
              <a:t> the result in Equation </a:t>
            </a:r>
            <a:r>
              <a:rPr lang="en-US" sz="3200" u="sng" dirty="0">
                <a:solidFill>
                  <a:srgbClr val="FFFF00"/>
                </a:solidFill>
              </a:rPr>
              <a:t>	</a:t>
            </a:r>
            <a:r>
              <a:rPr lang="en-US" sz="3200" dirty="0">
                <a:solidFill>
                  <a:srgbClr val="FFFF00"/>
                </a:solidFill>
              </a:rPr>
              <a:t>.  Simplify to obtain </a:t>
            </a:r>
            <a:r>
              <a:rPr lang="en-US" sz="3200" i="1" dirty="0">
                <a:solidFill>
                  <a:srgbClr val="FFFF00"/>
                </a:solidFill>
              </a:rPr>
              <a:t>y </a:t>
            </a:r>
            <a:r>
              <a:rPr lang="en-US" sz="3200" dirty="0">
                <a:solidFill>
                  <a:srgbClr val="FFFF00"/>
                </a:solidFill>
              </a:rPr>
              <a:t>= </a:t>
            </a:r>
            <a:r>
              <a:rPr lang="en-US" sz="3200" u="sng" dirty="0">
                <a:solidFill>
                  <a:srgbClr val="FFFF00"/>
                </a:solidFill>
              </a:rPr>
              <a:t>	</a:t>
            </a:r>
            <a:r>
              <a:rPr lang="en-US" sz="3200" dirty="0">
                <a:solidFill>
                  <a:srgbClr val="FFFF00"/>
                </a:solidFill>
              </a:rPr>
              <a:t>.  Substitute </a:t>
            </a:r>
            <a:r>
              <a:rPr lang="en-US" sz="3200" u="sng" dirty="0">
                <a:solidFill>
                  <a:srgbClr val="FFFF00"/>
                </a:solidFill>
              </a:rPr>
              <a:t>	</a:t>
            </a:r>
            <a:r>
              <a:rPr lang="en-US" sz="3200" dirty="0">
                <a:solidFill>
                  <a:srgbClr val="FFFF00"/>
                </a:solidFill>
              </a:rPr>
              <a:t> for </a:t>
            </a:r>
            <a:r>
              <a:rPr lang="en-US" sz="3200" i="1" dirty="0">
                <a:solidFill>
                  <a:srgbClr val="FFFF00"/>
                </a:solidFill>
              </a:rPr>
              <a:t>y</a:t>
            </a:r>
            <a:r>
              <a:rPr lang="en-US" sz="3200" dirty="0">
                <a:solidFill>
                  <a:srgbClr val="FFFF00"/>
                </a:solidFill>
              </a:rPr>
              <a:t> in Equation 1 and solve for </a:t>
            </a:r>
            <a:r>
              <a:rPr lang="en-US" sz="3200" i="1" dirty="0">
                <a:solidFill>
                  <a:srgbClr val="FFFF00"/>
                </a:solidFill>
              </a:rPr>
              <a:t>x</a:t>
            </a:r>
            <a:r>
              <a:rPr lang="en-US" sz="3200" dirty="0">
                <a:solidFill>
                  <a:srgbClr val="FFFF00"/>
                </a:solidFill>
              </a:rPr>
              <a:t>.</a:t>
            </a:r>
          </a:p>
          <a:p>
            <a:endParaRPr lang="en-US" sz="3200" dirty="0">
              <a:solidFill>
                <a:srgbClr val="FFFF00"/>
              </a:solidFill>
            </a:endParaRPr>
          </a:p>
          <a:p>
            <a:r>
              <a:rPr lang="en-US" sz="3200" b="1" dirty="0">
                <a:solidFill>
                  <a:srgbClr val="FFFF00"/>
                </a:solidFill>
              </a:rPr>
              <a:t>Answer</a:t>
            </a:r>
            <a:r>
              <a:rPr lang="en-US" sz="3200" dirty="0">
                <a:solidFill>
                  <a:srgbClr val="FFFF00"/>
                </a:solidFill>
              </a:rPr>
              <a:t>  The solution is </a:t>
            </a:r>
            <a:r>
              <a:rPr lang="en-US" sz="3200" u="sng" dirty="0">
                <a:solidFill>
                  <a:srgbClr val="FFFF00"/>
                </a:solidFill>
              </a:rPr>
              <a:t>	</a:t>
            </a:r>
            <a:r>
              <a:rPr lang="en-US" sz="3200" dirty="0">
                <a:solidFill>
                  <a:srgbClr val="FFFF00"/>
                </a:solidFill>
              </a:rPr>
              <a:t> pounds of raisins and </a:t>
            </a:r>
            <a:r>
              <a:rPr lang="en-US" sz="3200" u="sng" dirty="0">
                <a:solidFill>
                  <a:srgbClr val="FFFF00"/>
                </a:solidFill>
              </a:rPr>
              <a:t>		</a:t>
            </a:r>
            <a:r>
              <a:rPr lang="en-US" sz="3200" dirty="0">
                <a:solidFill>
                  <a:srgbClr val="FFFF00"/>
                </a:solidFill>
              </a:rPr>
              <a:t> pounds of granola.     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76200" y="152400"/>
            <a:ext cx="9067800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500" b="1" dirty="0">
                <a:solidFill>
                  <a:srgbClr val="92D050"/>
                </a:solidFill>
              </a:rPr>
              <a:t>p. 151:  </a:t>
            </a:r>
            <a:br>
              <a:rPr lang="en-US" sz="3500" b="1" dirty="0">
                <a:solidFill>
                  <a:srgbClr val="92D050"/>
                </a:solidFill>
              </a:rPr>
            </a:br>
            <a:r>
              <a:rPr lang="en-US" sz="3500" b="1" dirty="0">
                <a:solidFill>
                  <a:srgbClr val="92D050"/>
                </a:solidFill>
              </a:rPr>
              <a:t>Example 1:   Choosing a Solution Model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38400" y="2362200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substitution</a:t>
            </a:r>
            <a:endParaRPr lang="en-US" sz="2400" b="1" i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63928" y="2819400"/>
            <a:ext cx="679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1</a:t>
            </a:r>
            <a:endParaRPr lang="en-US" sz="2400" b="1" i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02128" y="2814935"/>
            <a:ext cx="679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x</a:t>
            </a:r>
            <a:endParaRPr lang="en-US" sz="2400" b="1" i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67200" y="2819400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substitute</a:t>
            </a:r>
            <a:endParaRPr lang="en-US" sz="2400" b="1" i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57400" y="3330917"/>
            <a:ext cx="679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2</a:t>
            </a:r>
            <a:endParaRPr lang="en-US" sz="2400" b="1" i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83528" y="3313499"/>
            <a:ext cx="679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5</a:t>
            </a:r>
            <a:endParaRPr lang="en-US" sz="2400" b="1" i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90800" y="3805535"/>
            <a:ext cx="679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5</a:t>
            </a:r>
            <a:endParaRPr lang="en-US" sz="2400" b="1" i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07128" y="5253335"/>
            <a:ext cx="679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5</a:t>
            </a:r>
            <a:endParaRPr lang="en-US" sz="2400" b="1" i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24000" y="5751899"/>
            <a:ext cx="679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15</a:t>
            </a:r>
            <a:endParaRPr lang="en-US" sz="2400" b="1" i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 spd="med">
    <p:wheel spokes="1"/>
    <p:sndAc>
      <p:stSnd>
        <p:snd r:embed="rId2" name="pu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Content Placeholder 3"/>
          <p:cNvSpPr>
            <a:spLocks noGrp="1"/>
          </p:cNvSpPr>
          <p:nvPr>
            <p:ph sz="quarter" idx="1"/>
          </p:nvPr>
        </p:nvSpPr>
        <p:spPr>
          <a:xfrm>
            <a:off x="381000" y="1295400"/>
            <a:ext cx="8153400" cy="5562600"/>
          </a:xfrm>
        </p:spPr>
        <p:txBody>
          <a:bodyPr>
            <a:normAutofit/>
          </a:bodyPr>
          <a:lstStyle/>
          <a:p>
            <a:r>
              <a:rPr lang="en-US" sz="3000" b="1" dirty="0" smtClean="0">
                <a:solidFill>
                  <a:srgbClr val="28F841"/>
                </a:solidFill>
              </a:rPr>
              <a:t>Substitution</a:t>
            </a:r>
            <a:r>
              <a:rPr lang="en-US" sz="3000" dirty="0" smtClean="0">
                <a:solidFill>
                  <a:srgbClr val="FFFF00"/>
                </a:solidFill>
              </a:rPr>
              <a:t> requires that one of the variables be </a:t>
            </a:r>
            <a:r>
              <a:rPr lang="en-US" sz="3000" u="sng" dirty="0" smtClean="0">
                <a:solidFill>
                  <a:srgbClr val="FFFF00"/>
                </a:solidFill>
              </a:rPr>
              <a:t>		</a:t>
            </a:r>
            <a:r>
              <a:rPr lang="en-US" sz="3000" dirty="0" smtClean="0">
                <a:solidFill>
                  <a:srgbClr val="FFFF00"/>
                </a:solidFill>
              </a:rPr>
              <a:t> on one side of the equation.  It is especially convenient when one of the variables has a coefficient of </a:t>
            </a:r>
            <a:r>
              <a:rPr lang="en-US" sz="3000" u="sng" dirty="0" smtClean="0">
                <a:solidFill>
                  <a:srgbClr val="FFFF00"/>
                </a:solidFill>
              </a:rPr>
              <a:t>	</a:t>
            </a:r>
            <a:r>
              <a:rPr lang="en-US" sz="3000" dirty="0" smtClean="0">
                <a:solidFill>
                  <a:srgbClr val="FFFF00"/>
                </a:solidFill>
              </a:rPr>
              <a:t> or </a:t>
            </a:r>
            <a:r>
              <a:rPr lang="en-US" sz="3000" u="sng" dirty="0" smtClean="0">
                <a:solidFill>
                  <a:srgbClr val="FFFF00"/>
                </a:solidFill>
              </a:rPr>
              <a:t>	</a:t>
            </a:r>
            <a:r>
              <a:rPr lang="en-US" sz="3000" dirty="0" smtClean="0">
                <a:solidFill>
                  <a:srgbClr val="FFFF00"/>
                </a:solidFill>
              </a:rPr>
              <a:t>.</a:t>
            </a:r>
          </a:p>
          <a:p>
            <a:r>
              <a:rPr lang="en-US" sz="3000" b="1" dirty="0" smtClean="0">
                <a:solidFill>
                  <a:srgbClr val="28F841"/>
                </a:solidFill>
              </a:rPr>
              <a:t>Linear Combinations</a:t>
            </a:r>
            <a:r>
              <a:rPr lang="en-US" sz="3000" dirty="0" smtClean="0">
                <a:solidFill>
                  <a:srgbClr val="28F841"/>
                </a:solidFill>
              </a:rPr>
              <a:t> </a:t>
            </a:r>
            <a:r>
              <a:rPr lang="en-US" sz="3000" dirty="0" smtClean="0">
                <a:solidFill>
                  <a:srgbClr val="FFFF00"/>
                </a:solidFill>
              </a:rPr>
              <a:t>can be applied to any system, but it is especially convenient when a </a:t>
            </a:r>
            <a:r>
              <a:rPr lang="en-US" sz="3000" u="sng" dirty="0" smtClean="0">
                <a:solidFill>
                  <a:srgbClr val="FFFF00"/>
                </a:solidFill>
              </a:rPr>
              <a:t>		</a:t>
            </a:r>
            <a:r>
              <a:rPr lang="en-US" sz="3000" dirty="0" smtClean="0">
                <a:solidFill>
                  <a:srgbClr val="FFFF00"/>
                </a:solidFill>
              </a:rPr>
              <a:t> appears in different equations with </a:t>
            </a:r>
            <a:r>
              <a:rPr lang="en-US" sz="3000" u="sng" dirty="0" smtClean="0">
                <a:solidFill>
                  <a:srgbClr val="FFFF00"/>
                </a:solidFill>
              </a:rPr>
              <a:t>			</a:t>
            </a:r>
            <a:r>
              <a:rPr lang="en-US" sz="3000" dirty="0" smtClean="0">
                <a:solidFill>
                  <a:srgbClr val="FFFF00"/>
                </a:solidFill>
              </a:rPr>
              <a:t> that are </a:t>
            </a:r>
            <a:r>
              <a:rPr lang="en-US" sz="3000" u="sng" dirty="0" smtClean="0">
                <a:solidFill>
                  <a:srgbClr val="FFFF00"/>
                </a:solidFill>
              </a:rPr>
              <a:t>			</a:t>
            </a:r>
            <a:r>
              <a:rPr lang="en-US" sz="3000" dirty="0" smtClean="0">
                <a:solidFill>
                  <a:srgbClr val="FFFF00"/>
                </a:solidFill>
              </a:rPr>
              <a:t>.</a:t>
            </a:r>
          </a:p>
          <a:p>
            <a:r>
              <a:rPr lang="en-US" sz="3000" b="1" dirty="0" smtClean="0">
                <a:solidFill>
                  <a:srgbClr val="28F841"/>
                </a:solidFill>
              </a:rPr>
              <a:t>Graphing</a:t>
            </a:r>
            <a:r>
              <a:rPr lang="en-US" sz="3000" dirty="0" smtClean="0">
                <a:solidFill>
                  <a:srgbClr val="FFFF00"/>
                </a:solidFill>
              </a:rPr>
              <a:t> can provide a useful method for </a:t>
            </a:r>
            <a:r>
              <a:rPr lang="en-US" sz="3000" u="sng" dirty="0" smtClean="0">
                <a:solidFill>
                  <a:srgbClr val="FFFF00"/>
                </a:solidFill>
              </a:rPr>
              <a:t>		</a:t>
            </a:r>
            <a:r>
              <a:rPr lang="en-US" sz="3000" dirty="0" smtClean="0">
                <a:solidFill>
                  <a:srgbClr val="FFFF00"/>
                </a:solidFill>
              </a:rPr>
              <a:t> a solution.</a:t>
            </a:r>
            <a:endParaRPr lang="en-US" sz="3000" b="1" dirty="0" smtClean="0">
              <a:solidFill>
                <a:srgbClr val="FFFF00"/>
              </a:solidFill>
            </a:endParaRPr>
          </a:p>
          <a:p>
            <a:endParaRPr lang="en-US" sz="3000" b="1" dirty="0" smtClean="0">
              <a:solidFill>
                <a:srgbClr val="FFFF00"/>
              </a:solidFill>
            </a:endParaRPr>
          </a:p>
        </p:txBody>
      </p:sp>
      <p:sp>
        <p:nvSpPr>
          <p:cNvPr id="10243" name="Text Placeholder 2"/>
          <p:cNvSpPr>
            <a:spLocks noGrp="1"/>
          </p:cNvSpPr>
          <p:nvPr>
            <p:ph type="body" idx="2"/>
          </p:nvPr>
        </p:nvSpPr>
        <p:spPr>
          <a:xfrm>
            <a:off x="457200" y="762000"/>
            <a:ext cx="5897563" cy="603250"/>
          </a:xfrm>
        </p:spPr>
        <p:txBody>
          <a:bodyPr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/>
              <a:t>p. 152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7543800" cy="487680"/>
          </a:xfrm>
        </p:spPr>
        <p:txBody>
          <a:bodyPr>
            <a:noAutofit/>
          </a:bodyPr>
          <a:lstStyle/>
          <a:p>
            <a:pPr>
              <a:defRPr/>
            </a:pPr>
            <a:r>
              <a:rPr sz="3600" dirty="0">
                <a:solidFill>
                  <a:srgbClr val="28F841"/>
                </a:solidFill>
              </a:rPr>
              <a:t>Ways to solve a system of equations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90600" y="1806917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isolated</a:t>
            </a:r>
            <a:endParaRPr lang="en-US" sz="2400" b="1" i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40528" y="2703899"/>
            <a:ext cx="679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1</a:t>
            </a:r>
            <a:endParaRPr lang="en-US" sz="2400" b="1" i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31128" y="2684418"/>
            <a:ext cx="679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-1</a:t>
            </a:r>
            <a:endParaRPr lang="en-US" sz="2400" b="1" i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2699" y="4186535"/>
            <a:ext cx="1765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variable</a:t>
            </a:r>
            <a:endParaRPr lang="en-US" sz="2400" b="1" i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" y="4626317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coefficients</a:t>
            </a:r>
            <a:endParaRPr lang="en-US" sz="2400" b="1" i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54728" y="4580709"/>
            <a:ext cx="2127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opposites</a:t>
            </a:r>
            <a:endParaRPr lang="en-US" sz="2400" b="1" i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2510" y="5575553"/>
            <a:ext cx="1898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e</a:t>
            </a:r>
            <a:r>
              <a:rPr lang="en-US" sz="2400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stimating</a:t>
            </a:r>
            <a:endParaRPr lang="en-US" sz="2400" b="1" i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 spd="med">
    <p:wheel spokes="1"/>
    <p:sndAc>
      <p:stSnd>
        <p:snd r:embed="rId2" name="pu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763000" cy="4572000"/>
          </a:xfrm>
        </p:spPr>
        <p:txBody>
          <a:bodyPr/>
          <a:lstStyle/>
          <a:p>
            <a:pPr marL="514350" indent="-514350">
              <a:buFont typeface="Wingdings 2" pitchFamily="18" charset="2"/>
              <a:buAutoNum type="arabicPeriod"/>
            </a:pPr>
            <a:r>
              <a:rPr lang="en-US" sz="2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In Example 1, suppose the health food store wants to make 30 pounds of raisin granola that will cost a total of $125.  how many pounds of granola and raisins do they need?  Use the prices given in Example 1.</a:t>
            </a:r>
          </a:p>
          <a:p>
            <a:pPr marL="514350" indent="-514350">
              <a:buFont typeface="Wingdings 2" pitchFamily="18" charset="2"/>
              <a:buNone/>
            </a:pPr>
            <a:endParaRPr lang="en-US" b="1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239000" cy="5937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>
                <a:solidFill>
                  <a:srgbClr val="28F841"/>
                </a:solidFill>
              </a:rPr>
              <a:t>p. 152				checkpoint</a:t>
            </a:r>
            <a:endParaRPr lang="en-US" dirty="0">
              <a:solidFill>
                <a:srgbClr val="28F841"/>
              </a:solidFill>
            </a:endParaRPr>
          </a:p>
        </p:txBody>
      </p:sp>
      <p:sp>
        <p:nvSpPr>
          <p:cNvPr id="11268" name="TextBox 3"/>
          <p:cNvSpPr txBox="1">
            <a:spLocks noChangeArrowheads="1"/>
          </p:cNvSpPr>
          <p:nvPr/>
        </p:nvSpPr>
        <p:spPr bwMode="auto">
          <a:xfrm>
            <a:off x="304800" y="838200"/>
            <a:ext cx="8686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Choose a method to solve the linear system.  Explain your choice, and then solve the system.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2971800"/>
            <a:ext cx="77724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 2" pitchFamily="18" charset="2"/>
              <a:buNone/>
            </a:pPr>
            <a:r>
              <a:rPr lang="en-US" sz="1600" b="1" dirty="0" smtClean="0">
                <a:solidFill>
                  <a:srgbClr val="FFFF00"/>
                </a:solidFill>
              </a:rPr>
              <a:t>Labels	</a:t>
            </a:r>
          </a:p>
          <a:p>
            <a:pPr>
              <a:buFont typeface="Wingdings 2" pitchFamily="18" charset="2"/>
              <a:buNone/>
            </a:pPr>
            <a:r>
              <a:rPr lang="en-US" sz="1600" dirty="0" smtClean="0">
                <a:solidFill>
                  <a:srgbClr val="FFFF00"/>
                </a:solidFill>
              </a:rPr>
              <a:t>Pounds of granola = </a:t>
            </a:r>
            <a:r>
              <a:rPr lang="en-US" sz="1600" u="sng" dirty="0" smtClean="0">
                <a:solidFill>
                  <a:srgbClr val="FFFF00"/>
                </a:solidFill>
              </a:rPr>
              <a:t>	</a:t>
            </a:r>
            <a:r>
              <a:rPr lang="en-US" sz="1600" dirty="0" smtClean="0">
                <a:solidFill>
                  <a:srgbClr val="FFFF00"/>
                </a:solidFill>
              </a:rPr>
              <a:t> </a:t>
            </a:r>
            <a:r>
              <a:rPr lang="en-US" sz="1600" dirty="0" smtClean="0">
                <a:solidFill>
                  <a:srgbClr val="FFFF00"/>
                </a:solidFill>
              </a:rPr>
              <a:t>	(</a:t>
            </a:r>
            <a:r>
              <a:rPr lang="en-US" sz="1600" dirty="0" smtClean="0">
                <a:solidFill>
                  <a:srgbClr val="FFFF00"/>
                </a:solidFill>
              </a:rPr>
              <a:t>pounds)</a:t>
            </a:r>
          </a:p>
          <a:p>
            <a:pPr>
              <a:buFont typeface="Wingdings 2" pitchFamily="18" charset="2"/>
              <a:buNone/>
            </a:pPr>
            <a:r>
              <a:rPr lang="en-US" sz="1600" dirty="0" smtClean="0">
                <a:solidFill>
                  <a:srgbClr val="FFFF00"/>
                </a:solidFill>
              </a:rPr>
              <a:t>Pounds of raisins = </a:t>
            </a:r>
            <a:r>
              <a:rPr lang="en-US" sz="1600" u="sng" dirty="0" smtClean="0">
                <a:solidFill>
                  <a:srgbClr val="FFFF00"/>
                </a:solidFill>
              </a:rPr>
              <a:t>	</a:t>
            </a:r>
            <a:r>
              <a:rPr lang="en-US" sz="1600" u="sng" dirty="0" smtClean="0">
                <a:solidFill>
                  <a:srgbClr val="FFFF00"/>
                </a:solidFill>
              </a:rPr>
              <a:t>	</a:t>
            </a:r>
            <a:r>
              <a:rPr lang="en-US" sz="1600" dirty="0" smtClean="0">
                <a:solidFill>
                  <a:srgbClr val="FFFF00"/>
                </a:solidFill>
              </a:rPr>
              <a:t>        	(</a:t>
            </a:r>
            <a:r>
              <a:rPr lang="en-US" sz="1600" dirty="0" smtClean="0">
                <a:solidFill>
                  <a:srgbClr val="FFFF00"/>
                </a:solidFill>
              </a:rPr>
              <a:t>pounds)</a:t>
            </a:r>
          </a:p>
          <a:p>
            <a:pPr>
              <a:buFont typeface="Wingdings 2" pitchFamily="18" charset="2"/>
              <a:buNone/>
            </a:pPr>
            <a:r>
              <a:rPr lang="en-US" sz="1600" dirty="0" smtClean="0">
                <a:solidFill>
                  <a:srgbClr val="FFFF00"/>
                </a:solidFill>
              </a:rPr>
              <a:t>Total pounds = </a:t>
            </a:r>
            <a:r>
              <a:rPr lang="en-US" sz="1600" u="sng" dirty="0" smtClean="0">
                <a:solidFill>
                  <a:srgbClr val="FFFF00"/>
                </a:solidFill>
              </a:rPr>
              <a:t>	</a:t>
            </a:r>
            <a:r>
              <a:rPr lang="en-US" sz="1600" u="sng" dirty="0" smtClean="0">
                <a:solidFill>
                  <a:srgbClr val="FFFF00"/>
                </a:solidFill>
              </a:rPr>
              <a:t>	</a:t>
            </a:r>
            <a:r>
              <a:rPr lang="en-US" sz="1600" dirty="0" smtClean="0">
                <a:solidFill>
                  <a:srgbClr val="FFFF00"/>
                </a:solidFill>
              </a:rPr>
              <a:t>	(pounds</a:t>
            </a:r>
            <a:r>
              <a:rPr lang="en-US" sz="1600" dirty="0" smtClean="0">
                <a:solidFill>
                  <a:srgbClr val="FFFF00"/>
                </a:solidFill>
              </a:rPr>
              <a:t>)</a:t>
            </a:r>
          </a:p>
          <a:p>
            <a:pPr>
              <a:buFont typeface="Wingdings 2" pitchFamily="18" charset="2"/>
              <a:buNone/>
            </a:pPr>
            <a:r>
              <a:rPr lang="en-US" sz="1600" dirty="0" smtClean="0">
                <a:solidFill>
                  <a:srgbClr val="FFFF00"/>
                </a:solidFill>
              </a:rPr>
              <a:t>Price of granola = </a:t>
            </a:r>
            <a:r>
              <a:rPr lang="en-US" sz="1600" u="sng" dirty="0" smtClean="0">
                <a:solidFill>
                  <a:srgbClr val="FFFF00"/>
                </a:solidFill>
              </a:rPr>
              <a:t>	</a:t>
            </a:r>
            <a:r>
              <a:rPr lang="en-US" sz="1600" u="sng" dirty="0" smtClean="0">
                <a:solidFill>
                  <a:srgbClr val="FFFF00"/>
                </a:solidFill>
              </a:rPr>
              <a:t>	</a:t>
            </a:r>
            <a:r>
              <a:rPr lang="en-US" sz="1600" dirty="0" smtClean="0">
                <a:solidFill>
                  <a:srgbClr val="FFFF00"/>
                </a:solidFill>
              </a:rPr>
              <a:t>	(dollars per pound)</a:t>
            </a:r>
          </a:p>
          <a:p>
            <a:pPr>
              <a:buFont typeface="Wingdings 2" pitchFamily="18" charset="2"/>
              <a:buNone/>
            </a:pPr>
            <a:r>
              <a:rPr lang="en-US" sz="1600" dirty="0" smtClean="0">
                <a:solidFill>
                  <a:srgbClr val="FFFF00"/>
                </a:solidFill>
              </a:rPr>
              <a:t>Price of raisins = </a:t>
            </a:r>
            <a:r>
              <a:rPr lang="en-US" sz="1600" u="sng" dirty="0" smtClean="0">
                <a:solidFill>
                  <a:srgbClr val="FFFF00"/>
                </a:solidFill>
              </a:rPr>
              <a:t>		</a:t>
            </a:r>
            <a:r>
              <a:rPr lang="en-US" sz="1600" dirty="0" smtClean="0">
                <a:solidFill>
                  <a:srgbClr val="FFFF00"/>
                </a:solidFill>
              </a:rPr>
              <a:t>	(dollars per pound)</a:t>
            </a:r>
          </a:p>
          <a:p>
            <a:pPr>
              <a:buFont typeface="Wingdings 2" pitchFamily="18" charset="2"/>
              <a:buNone/>
            </a:pPr>
            <a:r>
              <a:rPr lang="en-US" sz="1600" dirty="0" smtClean="0">
                <a:solidFill>
                  <a:srgbClr val="FFFF00"/>
                </a:solidFill>
              </a:rPr>
              <a:t>Total cost = </a:t>
            </a:r>
            <a:r>
              <a:rPr lang="en-US" sz="1600" u="sng" dirty="0" smtClean="0">
                <a:solidFill>
                  <a:srgbClr val="FFFF00"/>
                </a:solidFill>
              </a:rPr>
              <a:t>		</a:t>
            </a:r>
            <a:r>
              <a:rPr lang="en-US" sz="1600" dirty="0" smtClean="0">
                <a:solidFill>
                  <a:srgbClr val="FFFF00"/>
                </a:solidFill>
              </a:rPr>
              <a:t>	</a:t>
            </a:r>
            <a:r>
              <a:rPr lang="en-US" sz="1600" dirty="0" smtClean="0">
                <a:solidFill>
                  <a:srgbClr val="FFFF00"/>
                </a:solidFill>
              </a:rPr>
              <a:t>(</a:t>
            </a:r>
            <a:r>
              <a:rPr lang="en-US" sz="1600" dirty="0" smtClean="0">
                <a:solidFill>
                  <a:srgbClr val="FFFF00"/>
                </a:solidFill>
              </a:rPr>
              <a:t>dollars)</a:t>
            </a:r>
          </a:p>
          <a:p>
            <a:pPr>
              <a:lnSpc>
                <a:spcPct val="150000"/>
              </a:lnSpc>
              <a:buFont typeface="Wingdings 2" pitchFamily="18" charset="2"/>
              <a:buNone/>
            </a:pPr>
            <a:endParaRPr lang="en-US" sz="1600" dirty="0" smtClean="0">
              <a:solidFill>
                <a:srgbClr val="FFFF00"/>
              </a:solidFill>
            </a:endParaRPr>
          </a:p>
          <a:p>
            <a:pPr>
              <a:buFont typeface="Wingdings 2" pitchFamily="18" charset="2"/>
              <a:buNone/>
            </a:pPr>
            <a:r>
              <a:rPr lang="en-US" sz="1600" b="1" dirty="0" smtClean="0">
                <a:solidFill>
                  <a:srgbClr val="FFFF00"/>
                </a:solidFill>
              </a:rPr>
              <a:t>Algebraic</a:t>
            </a:r>
            <a:r>
              <a:rPr lang="en-US" sz="1600" u="sng" dirty="0" smtClean="0">
                <a:solidFill>
                  <a:srgbClr val="FFFF00"/>
                </a:solidFill>
              </a:rPr>
              <a:t>	</a:t>
            </a:r>
            <a:r>
              <a:rPr lang="en-US" sz="1600" dirty="0" smtClean="0">
                <a:solidFill>
                  <a:srgbClr val="FFFF00"/>
                </a:solidFill>
              </a:rPr>
              <a:t> + </a:t>
            </a:r>
            <a:r>
              <a:rPr lang="en-US" sz="1600" u="sng" dirty="0" smtClean="0">
                <a:solidFill>
                  <a:srgbClr val="FFFF00"/>
                </a:solidFill>
              </a:rPr>
              <a:t>	</a:t>
            </a:r>
            <a:r>
              <a:rPr lang="en-US" sz="1600" dirty="0" smtClean="0">
                <a:solidFill>
                  <a:srgbClr val="FFFF00"/>
                </a:solidFill>
              </a:rPr>
              <a:t> = </a:t>
            </a:r>
            <a:r>
              <a:rPr lang="en-US" sz="1600" u="sng" dirty="0" smtClean="0">
                <a:solidFill>
                  <a:srgbClr val="FFFF00"/>
                </a:solidFill>
              </a:rPr>
              <a:t>	</a:t>
            </a:r>
            <a:r>
              <a:rPr lang="en-US" sz="1600" dirty="0" smtClean="0">
                <a:solidFill>
                  <a:srgbClr val="FFFF00"/>
                </a:solidFill>
              </a:rPr>
              <a:t>	</a:t>
            </a:r>
            <a:r>
              <a:rPr lang="en-US" sz="1600" b="1" dirty="0" smtClean="0">
                <a:solidFill>
                  <a:srgbClr val="FFFF00"/>
                </a:solidFill>
              </a:rPr>
              <a:t>Equation 1</a:t>
            </a:r>
          </a:p>
          <a:p>
            <a:pPr>
              <a:buFont typeface="Wingdings 2" pitchFamily="18" charset="2"/>
              <a:buNone/>
            </a:pPr>
            <a:r>
              <a:rPr lang="en-US" sz="1600" b="1" dirty="0" smtClean="0">
                <a:solidFill>
                  <a:srgbClr val="FFFF00"/>
                </a:solidFill>
              </a:rPr>
              <a:t>    Model</a:t>
            </a:r>
            <a:r>
              <a:rPr lang="en-US" sz="1600" dirty="0" smtClean="0">
                <a:solidFill>
                  <a:srgbClr val="FFFF00"/>
                </a:solidFill>
              </a:rPr>
              <a:t>	</a:t>
            </a:r>
            <a:r>
              <a:rPr lang="en-US" sz="1600" u="sng" dirty="0" smtClean="0">
                <a:solidFill>
                  <a:srgbClr val="FFFF00"/>
                </a:solidFill>
              </a:rPr>
              <a:t>	</a:t>
            </a:r>
            <a:r>
              <a:rPr lang="en-US" sz="1600" dirty="0" smtClean="0">
                <a:solidFill>
                  <a:srgbClr val="FFFF00"/>
                </a:solidFill>
              </a:rPr>
              <a:t> + </a:t>
            </a:r>
            <a:r>
              <a:rPr lang="en-US" sz="1600" u="sng" dirty="0" smtClean="0">
                <a:solidFill>
                  <a:srgbClr val="FFFF00"/>
                </a:solidFill>
              </a:rPr>
              <a:t>	</a:t>
            </a:r>
            <a:r>
              <a:rPr lang="en-US" sz="1600" dirty="0" smtClean="0">
                <a:solidFill>
                  <a:srgbClr val="FFFF00"/>
                </a:solidFill>
              </a:rPr>
              <a:t> = </a:t>
            </a:r>
            <a:r>
              <a:rPr lang="en-US" sz="1600" u="sng" dirty="0" smtClean="0">
                <a:solidFill>
                  <a:srgbClr val="FFFF00"/>
                </a:solidFill>
              </a:rPr>
              <a:t>	</a:t>
            </a:r>
            <a:endParaRPr lang="en-US" sz="1600" dirty="0" smtClean="0">
              <a:solidFill>
                <a:srgbClr val="FFFF00"/>
              </a:solidFill>
            </a:endParaRP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81000" y="5638800"/>
            <a:ext cx="876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 2" pitchFamily="18" charset="2"/>
              <a:buNone/>
            </a:pPr>
            <a:r>
              <a:rPr lang="en-US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Substitution, because the coefficients of </a:t>
            </a:r>
            <a:r>
              <a:rPr lang="en-US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x </a:t>
            </a:r>
            <a:r>
              <a:rPr lang="en-US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and </a:t>
            </a:r>
            <a:r>
              <a:rPr lang="en-US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y</a:t>
            </a:r>
            <a:r>
              <a:rPr lang="en-US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are 1 in equation </a:t>
            </a:r>
            <a:r>
              <a:rPr lang="en-US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x + y = 30</a:t>
            </a:r>
            <a:r>
              <a:rPr lang="en-US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; 25 pounds of granola, 5 pounds of </a:t>
            </a:r>
            <a:r>
              <a:rPr lang="en-US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raisins.</a:t>
            </a:r>
            <a:endParaRPr lang="en-US" b="1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 spd="med">
    <p:wheel spokes="1"/>
    <p:sndAc>
      <p:stSnd>
        <p:snd r:embed="rId2" name="pu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6" grpId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249</TotalTime>
  <Words>275</Words>
  <Application>Microsoft Office PowerPoint</Application>
  <PresentationFormat>On-screen Show (4:3)</PresentationFormat>
  <Paragraphs>86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Paper</vt:lpstr>
      <vt:lpstr>7.4 Linear Systems and Problem Solving</vt:lpstr>
      <vt:lpstr>p. 151 Example 1:  Choosing a Solution MEthod</vt:lpstr>
      <vt:lpstr>p. 151:   Example 1:   Choosing a Solution Model</vt:lpstr>
      <vt:lpstr>Slide 4</vt:lpstr>
      <vt:lpstr>Ways to solve a system of equations</vt:lpstr>
      <vt:lpstr>p. 152    checkpoint</vt:lpstr>
    </vt:vector>
  </TitlesOfParts>
  <Company>ESASD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7.4 Linear Systems and Problem Solving</dc:title>
  <dc:creator>teacher</dc:creator>
  <cp:lastModifiedBy>angell</cp:lastModifiedBy>
  <cp:revision>26</cp:revision>
  <dcterms:created xsi:type="dcterms:W3CDTF">2011-05-04T16:16:54Z</dcterms:created>
  <dcterms:modified xsi:type="dcterms:W3CDTF">2013-02-08T16:06:22Z</dcterms:modified>
</cp:coreProperties>
</file>