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28F84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0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60CBFC-7F81-4906-BE0C-CA84DBBF44C3}" type="datetimeFigureOut">
              <a:rPr lang="en-US" smtClean="0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18FF90-4526-471A-956F-A8138BF6B6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E468F-0591-4A3C-B996-FC88F768C478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BCF41D-2627-456E-B1C2-F8FB15D552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2C9A33-7116-4FEC-A683-EFBAC60946C3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098B26-0264-40C4-9C40-D88A0080AA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72A317DE-C6FA-4D28-A822-1128250131A6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85A9E87-F9BF-461B-AF18-6327DA095F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F8E871-736A-435D-95A9-876636CEC1ED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73834-0B9B-40C1-8051-C41C09B1B9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419F07-F1E4-4226-AF4B-30E3A36B34FB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7C80D-F1AA-443D-8813-2D4A9DD76E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08582B-12FB-477F-BADC-ED072CCA54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DC5B0A-770A-46B9-8CA7-EB61D3CA83C0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D8ECDC-51BB-4B4D-B57D-C04FE0BA3CB8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C1390-6720-4AFC-A393-2D4564A3F8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DAF8D5-D16D-43AB-B770-538BEE1F99BA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14367-EC2F-40F8-AE62-BF76865C58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B475FB87-B90A-4B35-A8DB-D2A887D719E8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7CF62BB-35A8-449C-8757-B7A0DDDBAE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8C7881-2101-4999-9C0E-2EB41C39F40B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9628B0-5CE1-4270-A2E2-9510775610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wheel spokes="1"/>
    <p:sndAc>
      <p:stSnd>
        <p:snd r:embed="rId1" name="push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7E6B275-42EF-4573-9E03-0344FB7A7385}" type="datetimeFigureOut">
              <a:rPr lang="en-US" smtClean="0"/>
              <a:pPr>
                <a:defRPr/>
              </a:pPr>
              <a:t>2/8/2013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B5813BB-38C7-480E-A5D1-D16A689EFE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ransition spd="med">
    <p:wheel spokes="1"/>
    <p:sndAc>
      <p:stSnd>
        <p:snd r:embed="rId13" name="push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Students will use linear systems to solve real-life problems</a:t>
            </a:r>
          </a:p>
          <a:p>
            <a:pPr eaLnBrk="1" hangingPunct="1"/>
            <a:r>
              <a:rPr lang="en-US" dirty="0" smtClean="0"/>
              <a:t>p. 151 - 152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7.4 Linear Systems and Problem Solving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1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500" b="1" dirty="0" smtClean="0">
                <a:solidFill>
                  <a:srgbClr val="FFFF00"/>
                </a:solidFill>
              </a:rPr>
              <a:t>Health Food</a:t>
            </a:r>
            <a:r>
              <a:rPr lang="en-US" sz="2500" dirty="0" smtClean="0">
                <a:solidFill>
                  <a:srgbClr val="FFFF00"/>
                </a:solidFill>
              </a:rPr>
              <a:t>  A health food store mixes granola and raisins to make 20 pounds of raisin granola.  Granola costs $4 per pound and raisins cost $5 per pound.  How many pounds of each should be included for the mixture to cost a total of $85?</a:t>
            </a:r>
          </a:p>
          <a:p>
            <a:pPr eaLnBrk="1" hangingPunct="1">
              <a:buFont typeface="Wingdings 2" pitchFamily="18" charset="2"/>
              <a:buNone/>
            </a:pPr>
            <a:endParaRPr lang="en-US" sz="2500" b="1" dirty="0" smtClean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2500" b="1" dirty="0" smtClean="0">
                <a:solidFill>
                  <a:srgbClr val="FFFF00"/>
                </a:solidFill>
              </a:rPr>
              <a:t>Solution</a:t>
            </a:r>
            <a:r>
              <a:rPr lang="en-US" sz="2500" dirty="0" smtClean="0">
                <a:solidFill>
                  <a:srgbClr val="FFFF00"/>
                </a:solidFill>
              </a:rPr>
              <a:t>:</a:t>
            </a:r>
          </a:p>
          <a:p>
            <a:pPr eaLnBrk="1" hangingPunct="1">
              <a:buFont typeface="Wingdings 2" pitchFamily="18" charset="2"/>
              <a:buNone/>
            </a:pPr>
            <a:endParaRPr lang="en-US" sz="2500" b="1" dirty="0" smtClean="0">
              <a:solidFill>
                <a:srgbClr val="FFFF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239000" cy="85344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p. 151</a:t>
            </a:r>
            <a:br>
              <a:rPr lang="en-US" sz="2600" dirty="0" smtClean="0"/>
            </a:br>
            <a:r>
              <a:rPr lang="en-US" sz="2600" dirty="0" smtClean="0"/>
              <a:t>Example 1:  Choosing a Solution </a:t>
            </a:r>
            <a:r>
              <a:rPr lang="en-US" sz="2600" dirty="0" err="1" smtClean="0"/>
              <a:t>MEthod</a:t>
            </a:r>
            <a:endParaRPr lang="en-US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4002088"/>
            <a:ext cx="1371600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28F841"/>
                </a:solidFill>
              </a:rPr>
              <a:t>Pounds of granola</a:t>
            </a:r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533400" y="4002088"/>
            <a:ext cx="990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28F841"/>
                </a:solidFill>
              </a:rPr>
              <a:t>Verbal</a:t>
            </a:r>
          </a:p>
          <a:p>
            <a:r>
              <a:rPr lang="en-US" b="1" dirty="0">
                <a:solidFill>
                  <a:srgbClr val="28F841"/>
                </a:solidFill>
              </a:rPr>
              <a:t>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76600" y="4003675"/>
            <a:ext cx="1371600" cy="64611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28F841"/>
                </a:solidFill>
              </a:rPr>
              <a:t>Pounds of raisins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3000" y="4003675"/>
            <a:ext cx="1371600" cy="64611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28F841"/>
                </a:solidFill>
              </a:rPr>
              <a:t>Total pounds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4840288"/>
            <a:ext cx="1371600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28F841"/>
                </a:solidFill>
              </a:rPr>
              <a:t>Price of granola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57400" y="4840288"/>
            <a:ext cx="1371600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28F841"/>
                </a:solidFill>
              </a:rPr>
              <a:t>Pounds of granola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4840288"/>
            <a:ext cx="1371600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28F841"/>
                </a:solidFill>
              </a:rPr>
              <a:t>Price of raisins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57800" y="4840288"/>
            <a:ext cx="1371600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28F841"/>
                </a:solidFill>
              </a:rPr>
              <a:t>Pounds of raisins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4840288"/>
            <a:ext cx="1143000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28F841"/>
                </a:solidFill>
              </a:rPr>
              <a:t>Total </a:t>
            </a:r>
          </a:p>
          <a:p>
            <a:pPr algn="ctr">
              <a:defRPr/>
            </a:pPr>
            <a:r>
              <a:rPr lang="en-US" dirty="0">
                <a:solidFill>
                  <a:srgbClr val="28F841"/>
                </a:solidFill>
              </a:rPr>
              <a:t>cost</a:t>
            </a:r>
          </a:p>
        </p:txBody>
      </p:sp>
      <p:sp>
        <p:nvSpPr>
          <p:cNvPr id="7181" name="TextBox 12"/>
          <p:cNvSpPr txBox="1">
            <a:spLocks noChangeArrowheads="1"/>
          </p:cNvSpPr>
          <p:nvPr/>
        </p:nvSpPr>
        <p:spPr bwMode="auto">
          <a:xfrm>
            <a:off x="2438400" y="4038600"/>
            <a:ext cx="1371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/>
              <a:t>+</a:t>
            </a:r>
          </a:p>
        </p:txBody>
      </p:sp>
      <p:sp>
        <p:nvSpPr>
          <p:cNvPr id="7182" name="TextBox 13"/>
          <p:cNvSpPr txBox="1">
            <a:spLocks noChangeArrowheads="1"/>
          </p:cNvSpPr>
          <p:nvPr/>
        </p:nvSpPr>
        <p:spPr bwMode="auto">
          <a:xfrm>
            <a:off x="2868613" y="4876800"/>
            <a:ext cx="1371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/>
              <a:t>+</a:t>
            </a:r>
          </a:p>
        </p:txBody>
      </p:sp>
      <p:sp>
        <p:nvSpPr>
          <p:cNvPr id="7183" name="TextBox 14"/>
          <p:cNvSpPr txBox="1">
            <a:spLocks noChangeArrowheads="1"/>
          </p:cNvSpPr>
          <p:nvPr/>
        </p:nvSpPr>
        <p:spPr bwMode="auto">
          <a:xfrm>
            <a:off x="4114800" y="4038600"/>
            <a:ext cx="1371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/>
              <a:t>=</a:t>
            </a:r>
          </a:p>
        </p:txBody>
      </p:sp>
      <p:sp>
        <p:nvSpPr>
          <p:cNvPr id="7184" name="TextBox 15"/>
          <p:cNvSpPr txBox="1">
            <a:spLocks noChangeArrowheads="1"/>
          </p:cNvSpPr>
          <p:nvPr/>
        </p:nvSpPr>
        <p:spPr bwMode="auto">
          <a:xfrm>
            <a:off x="6081713" y="4870450"/>
            <a:ext cx="1371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/>
              <a:t>=</a:t>
            </a:r>
          </a:p>
        </p:txBody>
      </p:sp>
      <p:sp>
        <p:nvSpPr>
          <p:cNvPr id="17" name="Oval 16"/>
          <p:cNvSpPr/>
          <p:nvPr/>
        </p:nvSpPr>
        <p:spPr>
          <a:xfrm>
            <a:off x="1939925" y="5105400"/>
            <a:ext cx="76200" cy="152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105400" y="51054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638800" y="5983288"/>
            <a:ext cx="1371600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FFFF00"/>
                </a:solidFill>
              </a:rPr>
              <a:t>Continue next slide</a:t>
            </a:r>
          </a:p>
        </p:txBody>
      </p:sp>
    </p:spTree>
  </p:cSld>
  <p:clrMapOvr>
    <a:masterClrMapping/>
  </p:clrMapOvr>
  <p:transition spd="med">
    <p:wheel spokes="1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534400" cy="5867400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b="1" dirty="0" smtClean="0">
                <a:solidFill>
                  <a:srgbClr val="FFFF00"/>
                </a:solidFill>
              </a:rPr>
              <a:t>Labels	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rgbClr val="FFFF00"/>
                </a:solidFill>
              </a:rPr>
              <a:t>Pounds of granola = </a:t>
            </a:r>
            <a:r>
              <a:rPr lang="en-US" u="sng" dirty="0" smtClean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 	(pounds)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rgbClr val="FFFF00"/>
                </a:solidFill>
              </a:rPr>
              <a:t>Pounds of raisins = </a:t>
            </a:r>
            <a:r>
              <a:rPr lang="en-US" u="sng" dirty="0" smtClean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         (pounds)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rgbClr val="FFFF00"/>
                </a:solidFill>
              </a:rPr>
              <a:t>Total pounds = </a:t>
            </a:r>
            <a:r>
              <a:rPr lang="en-US" u="sng" dirty="0" smtClean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		(pounds)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rgbClr val="FFFF00"/>
                </a:solidFill>
              </a:rPr>
              <a:t>Price of granola = </a:t>
            </a:r>
            <a:r>
              <a:rPr lang="en-US" u="sng" dirty="0" smtClean="0">
                <a:solidFill>
                  <a:srgbClr val="FFFF00"/>
                </a:solidFill>
              </a:rPr>
              <a:t>		</a:t>
            </a:r>
            <a:r>
              <a:rPr lang="en-US" dirty="0" smtClean="0">
                <a:solidFill>
                  <a:srgbClr val="FFFF00"/>
                </a:solidFill>
              </a:rPr>
              <a:t>	(dollars per pound)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rgbClr val="FFFF00"/>
                </a:solidFill>
              </a:rPr>
              <a:t>Price of raisins = </a:t>
            </a:r>
            <a:r>
              <a:rPr lang="en-US" u="sng" dirty="0" smtClean="0">
                <a:solidFill>
                  <a:srgbClr val="FFFF00"/>
                </a:solidFill>
              </a:rPr>
              <a:t>		</a:t>
            </a:r>
            <a:r>
              <a:rPr lang="en-US" dirty="0" smtClean="0">
                <a:solidFill>
                  <a:srgbClr val="FFFF00"/>
                </a:solidFill>
              </a:rPr>
              <a:t>	(dollars per pound)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rgbClr val="FFFF00"/>
                </a:solidFill>
              </a:rPr>
              <a:t>Total cost = </a:t>
            </a:r>
            <a:r>
              <a:rPr lang="en-US" u="sng" dirty="0" smtClean="0">
                <a:solidFill>
                  <a:srgbClr val="FFFF00"/>
                </a:solidFill>
              </a:rPr>
              <a:t>		</a:t>
            </a:r>
            <a:r>
              <a:rPr lang="en-US" dirty="0" smtClean="0">
                <a:solidFill>
                  <a:srgbClr val="FFFF00"/>
                </a:solidFill>
              </a:rPr>
              <a:t>		(dollars)</a:t>
            </a:r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en-US" b="1" dirty="0" smtClean="0">
                <a:solidFill>
                  <a:srgbClr val="FFFF00"/>
                </a:solidFill>
              </a:rPr>
              <a:t>Algebraic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u="sng" dirty="0" smtClean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 + </a:t>
            </a:r>
            <a:r>
              <a:rPr lang="en-US" u="sng" dirty="0" smtClean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 = </a:t>
            </a:r>
            <a:r>
              <a:rPr lang="en-US" u="sng" dirty="0" smtClean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b="1" dirty="0" smtClean="0">
                <a:solidFill>
                  <a:srgbClr val="FFFF00"/>
                </a:solidFill>
              </a:rPr>
              <a:t>Equation 1</a:t>
            </a:r>
          </a:p>
          <a:p>
            <a:pPr>
              <a:buFont typeface="Wingdings 2" pitchFamily="18" charset="2"/>
              <a:buNone/>
            </a:pPr>
            <a:r>
              <a:rPr lang="en-US" b="1" dirty="0" smtClean="0">
                <a:solidFill>
                  <a:srgbClr val="FFFF00"/>
                </a:solidFill>
              </a:rPr>
              <a:t>    Model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u="sng" dirty="0" smtClean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 + </a:t>
            </a:r>
            <a:r>
              <a:rPr lang="en-US" u="sng" dirty="0" smtClean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 = </a:t>
            </a:r>
            <a:r>
              <a:rPr lang="en-US" u="sng" dirty="0" smtClean="0">
                <a:solidFill>
                  <a:srgbClr val="FFFF00"/>
                </a:solidFill>
              </a:rPr>
              <a:t>	</a:t>
            </a:r>
            <a:endParaRPr lang="en-US" b="1" dirty="0" smtClean="0">
              <a:solidFill>
                <a:srgbClr val="FFFF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239000" cy="762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200" dirty="0" smtClean="0">
                <a:solidFill>
                  <a:srgbClr val="28F841"/>
                </a:solidFill>
              </a:rPr>
              <a:t>p. 151:  </a:t>
            </a:r>
            <a:br>
              <a:rPr lang="en-US" sz="3200" dirty="0" smtClean="0">
                <a:solidFill>
                  <a:srgbClr val="28F841"/>
                </a:solidFill>
              </a:rPr>
            </a:br>
            <a:r>
              <a:rPr lang="en-US" sz="3200" dirty="0" smtClean="0">
                <a:solidFill>
                  <a:srgbClr val="28F841"/>
                </a:solidFill>
              </a:rPr>
              <a:t>Example 1:   Choosing a Solution Model</a:t>
            </a:r>
            <a:endParaRPr lang="en-US" sz="3200" dirty="0">
              <a:solidFill>
                <a:srgbClr val="28F84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0" y="5983288"/>
            <a:ext cx="1371600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Continue next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2800" y="144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x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1992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90800" y="245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20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0400" y="2907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3440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3897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85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2200" y="5040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x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5040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19600" y="5040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20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38400" y="5498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4x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05200" y="5498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5y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19600" y="5498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85</a:t>
            </a:r>
            <a:endParaRPr lang="en-US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1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381000" y="1752600"/>
            <a:ext cx="8686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Because the coefficients of </a:t>
            </a:r>
            <a:r>
              <a:rPr lang="en-US" sz="3200" i="1" dirty="0">
                <a:solidFill>
                  <a:srgbClr val="FFFF00"/>
                </a:solidFill>
              </a:rPr>
              <a:t>x</a:t>
            </a:r>
            <a:r>
              <a:rPr lang="en-US" sz="3200" dirty="0">
                <a:solidFill>
                  <a:srgbClr val="FFFF00"/>
                </a:solidFill>
              </a:rPr>
              <a:t> and </a:t>
            </a:r>
            <a:r>
              <a:rPr lang="en-US" sz="3200" i="1" dirty="0">
                <a:solidFill>
                  <a:srgbClr val="FFFF00"/>
                </a:solidFill>
              </a:rPr>
              <a:t>y</a:t>
            </a:r>
            <a:r>
              <a:rPr lang="en-US" sz="3200" dirty="0">
                <a:solidFill>
                  <a:srgbClr val="FFFF00"/>
                </a:solidFill>
              </a:rPr>
              <a:t> are </a:t>
            </a:r>
            <a:r>
              <a:rPr lang="en-US" sz="3200" dirty="0" smtClean="0">
                <a:solidFill>
                  <a:srgbClr val="FFFF00"/>
                </a:solidFill>
              </a:rPr>
              <a:t>1in equation 1, </a:t>
            </a:r>
            <a:r>
              <a:rPr lang="en-US" sz="3200" u="sng" dirty="0">
                <a:solidFill>
                  <a:srgbClr val="FFFF00"/>
                </a:solidFill>
              </a:rPr>
              <a:t>		</a:t>
            </a:r>
            <a:r>
              <a:rPr lang="en-US" sz="3200" dirty="0">
                <a:solidFill>
                  <a:srgbClr val="FFFF00"/>
                </a:solidFill>
              </a:rPr>
              <a:t> is most convenient.  Solve </a:t>
            </a:r>
            <a:r>
              <a:rPr lang="en-US" sz="3200" dirty="0" smtClean="0">
                <a:solidFill>
                  <a:srgbClr val="FFFF00"/>
                </a:solidFill>
              </a:rPr>
              <a:t>Equation </a:t>
            </a:r>
            <a:r>
              <a:rPr lang="en-US" sz="3200" u="sng" dirty="0" smtClean="0">
                <a:solidFill>
                  <a:srgbClr val="FFFF00"/>
                </a:solidFill>
              </a:rPr>
              <a:t>	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>
                <a:solidFill>
                  <a:srgbClr val="FFFF00"/>
                </a:solidFill>
              </a:rPr>
              <a:t>for </a:t>
            </a:r>
            <a:r>
              <a:rPr lang="en-US" sz="3200" u="sng" dirty="0">
                <a:solidFill>
                  <a:srgbClr val="FFFF00"/>
                </a:solidFill>
              </a:rPr>
              <a:t>	</a:t>
            </a:r>
            <a:r>
              <a:rPr lang="en-US" sz="3200" dirty="0">
                <a:solidFill>
                  <a:srgbClr val="FFFF00"/>
                </a:solidFill>
              </a:rPr>
              <a:t> and </a:t>
            </a:r>
            <a:r>
              <a:rPr lang="en-US" sz="3200" u="sng" dirty="0">
                <a:solidFill>
                  <a:srgbClr val="FFFF00"/>
                </a:solidFill>
              </a:rPr>
              <a:t>			</a:t>
            </a:r>
            <a:r>
              <a:rPr lang="en-US" sz="3200" dirty="0">
                <a:solidFill>
                  <a:srgbClr val="FFFF00"/>
                </a:solidFill>
              </a:rPr>
              <a:t> the result in Equation </a:t>
            </a:r>
            <a:r>
              <a:rPr lang="en-US" sz="3200" u="sng" dirty="0">
                <a:solidFill>
                  <a:srgbClr val="FFFF00"/>
                </a:solidFill>
              </a:rPr>
              <a:t>	</a:t>
            </a:r>
            <a:r>
              <a:rPr lang="en-US" sz="3200" dirty="0">
                <a:solidFill>
                  <a:srgbClr val="FFFF00"/>
                </a:solidFill>
              </a:rPr>
              <a:t>.  Simplify to obtain </a:t>
            </a:r>
            <a:r>
              <a:rPr lang="en-US" sz="3200" i="1" dirty="0">
                <a:solidFill>
                  <a:srgbClr val="FFFF00"/>
                </a:solidFill>
              </a:rPr>
              <a:t>y </a:t>
            </a:r>
            <a:r>
              <a:rPr lang="en-US" sz="3200" dirty="0">
                <a:solidFill>
                  <a:srgbClr val="FFFF00"/>
                </a:solidFill>
              </a:rPr>
              <a:t>= </a:t>
            </a:r>
            <a:r>
              <a:rPr lang="en-US" sz="3200" u="sng" dirty="0">
                <a:solidFill>
                  <a:srgbClr val="FFFF00"/>
                </a:solidFill>
              </a:rPr>
              <a:t>	</a:t>
            </a:r>
            <a:r>
              <a:rPr lang="en-US" sz="3200" dirty="0">
                <a:solidFill>
                  <a:srgbClr val="FFFF00"/>
                </a:solidFill>
              </a:rPr>
              <a:t>.  Substitute </a:t>
            </a:r>
            <a:r>
              <a:rPr lang="en-US" sz="3200" u="sng" dirty="0">
                <a:solidFill>
                  <a:srgbClr val="FFFF00"/>
                </a:solidFill>
              </a:rPr>
              <a:t>	</a:t>
            </a:r>
            <a:r>
              <a:rPr lang="en-US" sz="3200" dirty="0">
                <a:solidFill>
                  <a:srgbClr val="FFFF00"/>
                </a:solidFill>
              </a:rPr>
              <a:t> for </a:t>
            </a:r>
            <a:r>
              <a:rPr lang="en-US" sz="3200" i="1" dirty="0">
                <a:solidFill>
                  <a:srgbClr val="FFFF00"/>
                </a:solidFill>
              </a:rPr>
              <a:t>y</a:t>
            </a:r>
            <a:r>
              <a:rPr lang="en-US" sz="3200" dirty="0">
                <a:solidFill>
                  <a:srgbClr val="FFFF00"/>
                </a:solidFill>
              </a:rPr>
              <a:t> in Equation 1 and solve for </a:t>
            </a:r>
            <a:r>
              <a:rPr lang="en-US" sz="3200" i="1" dirty="0">
                <a:solidFill>
                  <a:srgbClr val="FFFF00"/>
                </a:solidFill>
              </a:rPr>
              <a:t>x</a:t>
            </a:r>
            <a:r>
              <a:rPr lang="en-US" sz="3200" dirty="0">
                <a:solidFill>
                  <a:srgbClr val="FFFF00"/>
                </a:solidFill>
              </a:rPr>
              <a:t>.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b="1" dirty="0">
                <a:solidFill>
                  <a:srgbClr val="FFFF00"/>
                </a:solidFill>
              </a:rPr>
              <a:t>Answer</a:t>
            </a:r>
            <a:r>
              <a:rPr lang="en-US" sz="3200" dirty="0">
                <a:solidFill>
                  <a:srgbClr val="FFFF00"/>
                </a:solidFill>
              </a:rPr>
              <a:t>  The solution is </a:t>
            </a:r>
            <a:r>
              <a:rPr lang="en-US" sz="3200" u="sng" dirty="0">
                <a:solidFill>
                  <a:srgbClr val="FFFF00"/>
                </a:solidFill>
              </a:rPr>
              <a:t>	</a:t>
            </a:r>
            <a:r>
              <a:rPr lang="en-US" sz="3200" dirty="0">
                <a:solidFill>
                  <a:srgbClr val="FFFF00"/>
                </a:solidFill>
              </a:rPr>
              <a:t> pounds of raisins and </a:t>
            </a:r>
            <a:r>
              <a:rPr lang="en-US" sz="3200" u="sng" dirty="0">
                <a:solidFill>
                  <a:srgbClr val="FFFF00"/>
                </a:solidFill>
              </a:rPr>
              <a:t>		</a:t>
            </a:r>
            <a:r>
              <a:rPr lang="en-US" sz="3200" dirty="0">
                <a:solidFill>
                  <a:srgbClr val="FFFF00"/>
                </a:solidFill>
              </a:rPr>
              <a:t> pounds of granola.     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6200" y="152400"/>
            <a:ext cx="90678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500" b="1" dirty="0">
                <a:solidFill>
                  <a:srgbClr val="92D050"/>
                </a:solidFill>
              </a:rPr>
              <a:t>p. 151:  </a:t>
            </a:r>
            <a:br>
              <a:rPr lang="en-US" sz="3500" b="1" dirty="0">
                <a:solidFill>
                  <a:srgbClr val="92D050"/>
                </a:solidFill>
              </a:rPr>
            </a:br>
            <a:r>
              <a:rPr lang="en-US" sz="3500" b="1" dirty="0">
                <a:solidFill>
                  <a:srgbClr val="92D050"/>
                </a:solidFill>
              </a:rPr>
              <a:t>Example 1:   Choosing a Solution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38400" y="23622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substitution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63928" y="2819400"/>
            <a:ext cx="67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02128" y="2814935"/>
            <a:ext cx="67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x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28194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substitute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7400" y="3330917"/>
            <a:ext cx="67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83528" y="3313499"/>
            <a:ext cx="67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0800" y="3805535"/>
            <a:ext cx="67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07128" y="5253335"/>
            <a:ext cx="67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0" y="5751899"/>
            <a:ext cx="67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15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1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153400" cy="55626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28F841"/>
                </a:solidFill>
              </a:rPr>
              <a:t>Substitution</a:t>
            </a:r>
            <a:r>
              <a:rPr lang="en-US" sz="3000" dirty="0" smtClean="0">
                <a:solidFill>
                  <a:srgbClr val="FFFF00"/>
                </a:solidFill>
              </a:rPr>
              <a:t> requires that one of the variables be </a:t>
            </a:r>
            <a:r>
              <a:rPr lang="en-US" sz="3000" u="sng" dirty="0" smtClean="0">
                <a:solidFill>
                  <a:srgbClr val="FFFF00"/>
                </a:solidFill>
              </a:rPr>
              <a:t>		</a:t>
            </a:r>
            <a:r>
              <a:rPr lang="en-US" sz="3000" dirty="0" smtClean="0">
                <a:solidFill>
                  <a:srgbClr val="FFFF00"/>
                </a:solidFill>
              </a:rPr>
              <a:t> on one side of the equation.  It is especially convenient when one of the variables has a coefficient of </a:t>
            </a:r>
            <a:r>
              <a:rPr lang="en-US" sz="3000" u="sng" dirty="0" smtClean="0">
                <a:solidFill>
                  <a:srgbClr val="FFFF00"/>
                </a:solidFill>
              </a:rPr>
              <a:t>	</a:t>
            </a:r>
            <a:r>
              <a:rPr lang="en-US" sz="3000" dirty="0" smtClean="0">
                <a:solidFill>
                  <a:srgbClr val="FFFF00"/>
                </a:solidFill>
              </a:rPr>
              <a:t> or </a:t>
            </a:r>
            <a:r>
              <a:rPr lang="en-US" sz="3000" u="sng" dirty="0" smtClean="0">
                <a:solidFill>
                  <a:srgbClr val="FFFF00"/>
                </a:solidFill>
              </a:rPr>
              <a:t>	</a:t>
            </a:r>
            <a:r>
              <a:rPr lang="en-US" sz="30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n-US" sz="3000" b="1" dirty="0" smtClean="0">
                <a:solidFill>
                  <a:srgbClr val="28F841"/>
                </a:solidFill>
              </a:rPr>
              <a:t>Linear Combinations</a:t>
            </a:r>
            <a:r>
              <a:rPr lang="en-US" sz="3000" dirty="0" smtClean="0">
                <a:solidFill>
                  <a:srgbClr val="28F841"/>
                </a:solidFill>
              </a:rPr>
              <a:t> </a:t>
            </a:r>
            <a:r>
              <a:rPr lang="en-US" sz="3000" dirty="0" smtClean="0">
                <a:solidFill>
                  <a:srgbClr val="FFFF00"/>
                </a:solidFill>
              </a:rPr>
              <a:t>can be applied to any system, but it is especially convenient when a </a:t>
            </a:r>
            <a:r>
              <a:rPr lang="en-US" sz="3000" u="sng" dirty="0" smtClean="0">
                <a:solidFill>
                  <a:srgbClr val="FFFF00"/>
                </a:solidFill>
              </a:rPr>
              <a:t>		</a:t>
            </a:r>
            <a:r>
              <a:rPr lang="en-US" sz="3000" dirty="0" smtClean="0">
                <a:solidFill>
                  <a:srgbClr val="FFFF00"/>
                </a:solidFill>
              </a:rPr>
              <a:t> appears in different equations with </a:t>
            </a:r>
            <a:r>
              <a:rPr lang="en-US" sz="3000" u="sng" dirty="0" smtClean="0">
                <a:solidFill>
                  <a:srgbClr val="FFFF00"/>
                </a:solidFill>
              </a:rPr>
              <a:t>			</a:t>
            </a:r>
            <a:r>
              <a:rPr lang="en-US" sz="3000" dirty="0" smtClean="0">
                <a:solidFill>
                  <a:srgbClr val="FFFF00"/>
                </a:solidFill>
              </a:rPr>
              <a:t> that are </a:t>
            </a:r>
            <a:r>
              <a:rPr lang="en-US" sz="3000" u="sng" dirty="0" smtClean="0">
                <a:solidFill>
                  <a:srgbClr val="FFFF00"/>
                </a:solidFill>
              </a:rPr>
              <a:t>			</a:t>
            </a:r>
            <a:r>
              <a:rPr lang="en-US" sz="30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n-US" sz="3000" b="1" dirty="0" smtClean="0">
                <a:solidFill>
                  <a:srgbClr val="28F841"/>
                </a:solidFill>
              </a:rPr>
              <a:t>Graphing</a:t>
            </a:r>
            <a:r>
              <a:rPr lang="en-US" sz="3000" dirty="0" smtClean="0">
                <a:solidFill>
                  <a:srgbClr val="FFFF00"/>
                </a:solidFill>
              </a:rPr>
              <a:t> can provide a useful method for </a:t>
            </a:r>
            <a:r>
              <a:rPr lang="en-US" sz="3000" u="sng" dirty="0" smtClean="0">
                <a:solidFill>
                  <a:srgbClr val="FFFF00"/>
                </a:solidFill>
              </a:rPr>
              <a:t>		</a:t>
            </a:r>
            <a:r>
              <a:rPr lang="en-US" sz="3000" dirty="0" smtClean="0">
                <a:solidFill>
                  <a:srgbClr val="FFFF00"/>
                </a:solidFill>
              </a:rPr>
              <a:t> a solution.</a:t>
            </a:r>
            <a:endParaRPr lang="en-US" sz="3000" b="1" dirty="0" smtClean="0">
              <a:solidFill>
                <a:srgbClr val="FFFF00"/>
              </a:solidFill>
            </a:endParaRPr>
          </a:p>
          <a:p>
            <a:endParaRPr lang="en-US" sz="3000" b="1" dirty="0" smtClean="0">
              <a:solidFill>
                <a:srgbClr val="FFFF00"/>
              </a:solidFill>
            </a:endParaRPr>
          </a:p>
        </p:txBody>
      </p:sp>
      <p:sp>
        <p:nvSpPr>
          <p:cNvPr id="10243" name="Text Placeholder 2"/>
          <p:cNvSpPr>
            <a:spLocks noGrp="1"/>
          </p:cNvSpPr>
          <p:nvPr>
            <p:ph type="body" idx="2"/>
          </p:nvPr>
        </p:nvSpPr>
        <p:spPr>
          <a:xfrm>
            <a:off x="457200" y="762000"/>
            <a:ext cx="5897563" cy="60325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/>
              <a:t>p. 152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543800" cy="487680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3600" dirty="0">
                <a:solidFill>
                  <a:srgbClr val="28F841"/>
                </a:solidFill>
              </a:rPr>
              <a:t>Ways to solve a system of equations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1806917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isolated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40528" y="2703899"/>
            <a:ext cx="67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31128" y="2684418"/>
            <a:ext cx="67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-1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2699" y="4186535"/>
            <a:ext cx="17657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variable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4626317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coefficients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54728" y="4580709"/>
            <a:ext cx="212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opposites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510" y="5575553"/>
            <a:ext cx="189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</a:t>
            </a:r>
            <a:r>
              <a:rPr lang="en-US" sz="24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stimating</a:t>
            </a:r>
            <a:endParaRPr lang="en-US" sz="24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1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4572000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In Example 1, suppose the health food store wants to make 30 pounds of raisin granola that will cost a total of $125.  how many pounds of granola and raisins do they need?  Use the prices given in Example 1.</a:t>
            </a:r>
          </a:p>
          <a:p>
            <a:pPr marL="514350" indent="-514350">
              <a:buFont typeface="Wingdings 2" pitchFamily="18" charset="2"/>
              <a:buNone/>
            </a:pPr>
            <a:endParaRPr lang="en-US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593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28F841"/>
                </a:solidFill>
              </a:rPr>
              <a:t>p. 152				checkpoint</a:t>
            </a:r>
            <a:endParaRPr lang="en-US" dirty="0">
              <a:solidFill>
                <a:srgbClr val="28F841"/>
              </a:solidFill>
            </a:endParaRPr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304800" y="838200"/>
            <a:ext cx="868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Choose a method to solve the linear system.  Explain your choice, and then solve the system.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971800"/>
            <a:ext cx="7772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FFFF00"/>
                </a:solidFill>
              </a:rPr>
              <a:t>Labels	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solidFill>
                  <a:srgbClr val="FFFF00"/>
                </a:solidFill>
              </a:rPr>
              <a:t>Pounds of granola = 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  <a:r>
              <a:rPr lang="en-US" sz="1600" dirty="0" smtClean="0">
                <a:solidFill>
                  <a:srgbClr val="FFFF00"/>
                </a:solidFill>
              </a:rPr>
              <a:t>	(</a:t>
            </a:r>
            <a:r>
              <a:rPr lang="en-US" sz="1600" dirty="0" smtClean="0">
                <a:solidFill>
                  <a:srgbClr val="FFFF00"/>
                </a:solidFill>
              </a:rPr>
              <a:t>pounds)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solidFill>
                  <a:srgbClr val="FFFF00"/>
                </a:solidFill>
              </a:rPr>
              <a:t>Pounds of raisins = 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        	(</a:t>
            </a:r>
            <a:r>
              <a:rPr lang="en-US" sz="1600" dirty="0" smtClean="0">
                <a:solidFill>
                  <a:srgbClr val="FFFF00"/>
                </a:solidFill>
              </a:rPr>
              <a:t>pounds)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solidFill>
                  <a:srgbClr val="FFFF00"/>
                </a:solidFill>
              </a:rPr>
              <a:t>Total pounds = 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	(pounds</a:t>
            </a:r>
            <a:r>
              <a:rPr lang="en-US" sz="1600" dirty="0" smtClean="0">
                <a:solidFill>
                  <a:srgbClr val="FFFF00"/>
                </a:solidFill>
              </a:rPr>
              <a:t>)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solidFill>
                  <a:srgbClr val="FFFF00"/>
                </a:solidFill>
              </a:rPr>
              <a:t>Price of granola = 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	(dollars per pound)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solidFill>
                  <a:srgbClr val="FFFF00"/>
                </a:solidFill>
              </a:rPr>
              <a:t>Price of raisins = </a:t>
            </a:r>
            <a:r>
              <a:rPr lang="en-US" sz="1600" u="sng" dirty="0" smtClean="0">
                <a:solidFill>
                  <a:srgbClr val="FFFF00"/>
                </a:solidFill>
              </a:rPr>
              <a:t>		</a:t>
            </a:r>
            <a:r>
              <a:rPr lang="en-US" sz="1600" dirty="0" smtClean="0">
                <a:solidFill>
                  <a:srgbClr val="FFFF00"/>
                </a:solidFill>
              </a:rPr>
              <a:t>	(dollars per pound)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solidFill>
                  <a:srgbClr val="FFFF00"/>
                </a:solidFill>
              </a:rPr>
              <a:t>Total cost = </a:t>
            </a:r>
            <a:r>
              <a:rPr lang="en-US" sz="1600" u="sng" dirty="0" smtClean="0">
                <a:solidFill>
                  <a:srgbClr val="FFFF00"/>
                </a:solidFill>
              </a:rPr>
              <a:t>		</a:t>
            </a:r>
            <a:r>
              <a:rPr lang="en-US" sz="1600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(</a:t>
            </a:r>
            <a:r>
              <a:rPr lang="en-US" sz="1600" dirty="0" smtClean="0">
                <a:solidFill>
                  <a:srgbClr val="FFFF00"/>
                </a:solidFill>
              </a:rPr>
              <a:t>dollars)</a:t>
            </a:r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endParaRPr lang="en-US" sz="1600" dirty="0" smtClean="0">
              <a:solidFill>
                <a:srgbClr val="FFFF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FFFF00"/>
                </a:solidFill>
              </a:rPr>
              <a:t>Algebraic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 + 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 = 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	</a:t>
            </a:r>
            <a:r>
              <a:rPr lang="en-US" sz="1600" b="1" dirty="0" smtClean="0">
                <a:solidFill>
                  <a:srgbClr val="FFFF00"/>
                </a:solidFill>
              </a:rPr>
              <a:t>Equation 1</a:t>
            </a:r>
          </a:p>
          <a:p>
            <a:pPr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FFFF00"/>
                </a:solidFill>
              </a:rPr>
              <a:t>    Model</a:t>
            </a:r>
            <a:r>
              <a:rPr lang="en-US" sz="1600" dirty="0" smtClean="0">
                <a:solidFill>
                  <a:srgbClr val="FFFF00"/>
                </a:solidFill>
              </a:rPr>
              <a:t>	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 + 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r>
              <a:rPr lang="en-US" sz="1600" dirty="0" smtClean="0">
                <a:solidFill>
                  <a:srgbClr val="FFFF00"/>
                </a:solidFill>
              </a:rPr>
              <a:t> = </a:t>
            </a:r>
            <a:r>
              <a:rPr lang="en-US" sz="1600" u="sng" dirty="0" smtClean="0">
                <a:solidFill>
                  <a:srgbClr val="FFFF00"/>
                </a:solidFill>
              </a:rPr>
              <a:t>	</a:t>
            </a:r>
            <a:endParaRPr lang="en-US" sz="1600" dirty="0" smtClean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5638800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Substitution, because the coefficients of </a:t>
            </a:r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x 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and </a:t>
            </a:r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y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are 1 in equation </a:t>
            </a:r>
            <a:r>
              <a:rPr lang="en-US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x + y = 30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; 25 pounds of granola, 5 pounds of 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raisins.</a:t>
            </a:r>
            <a:endParaRPr lang="en-US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1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249</TotalTime>
  <Words>275</Words>
  <Application>Microsoft Office PowerPoint</Application>
  <PresentationFormat>On-screen Show (4:3)</PresentationFormat>
  <Paragraphs>86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Paper</vt:lpstr>
      <vt:lpstr>7.4 Linear Systems and Problem Solving</vt:lpstr>
      <vt:lpstr>p. 151 Example 1:  Choosing a Solution MEthod</vt:lpstr>
      <vt:lpstr>p. 151:   Example 1:   Choosing a Solution Model</vt:lpstr>
      <vt:lpstr>Slide 4</vt:lpstr>
      <vt:lpstr>Ways to solve a system of equations</vt:lpstr>
      <vt:lpstr>p. 152    checkpoint</vt:lpstr>
    </vt:vector>
  </TitlesOfParts>
  <Company>ESASD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7.4 Linear Systems and Problem Solving</dc:title>
  <dc:creator>teacher</dc:creator>
  <cp:lastModifiedBy>angell</cp:lastModifiedBy>
  <cp:revision>26</cp:revision>
  <dcterms:created xsi:type="dcterms:W3CDTF">2011-05-04T16:16:54Z</dcterms:created>
  <dcterms:modified xsi:type="dcterms:W3CDTF">2013-02-08T16:06:22Z</dcterms:modified>
</cp:coreProperties>
</file>