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B82E-44A9-43B7-8910-6B87F3A8C66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3E-109B-4DDD-A1C8-F292C4AF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B82E-44A9-43B7-8910-6B87F3A8C66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3E-109B-4DDD-A1C8-F292C4AF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1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B82E-44A9-43B7-8910-6B87F3A8C66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3E-109B-4DDD-A1C8-F292C4AF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8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B82E-44A9-43B7-8910-6B87F3A8C66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3E-109B-4DDD-A1C8-F292C4AF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B82E-44A9-43B7-8910-6B87F3A8C66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3E-109B-4DDD-A1C8-F292C4AF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5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B82E-44A9-43B7-8910-6B87F3A8C66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3E-109B-4DDD-A1C8-F292C4AF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5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B82E-44A9-43B7-8910-6B87F3A8C66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3E-109B-4DDD-A1C8-F292C4AF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B82E-44A9-43B7-8910-6B87F3A8C66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3E-109B-4DDD-A1C8-F292C4AF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7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B82E-44A9-43B7-8910-6B87F3A8C66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3E-109B-4DDD-A1C8-F292C4AF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B82E-44A9-43B7-8910-6B87F3A8C66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3E-109B-4DDD-A1C8-F292C4AF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B82E-44A9-43B7-8910-6B87F3A8C66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AFD3E-109B-4DDD-A1C8-F292C4AF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1B82E-44A9-43B7-8910-6B87F3A8C664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AFD3E-109B-4DDD-A1C8-F292C4AF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Pregnancy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48000"/>
            <a:ext cx="3910011" cy="289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44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9.</a:t>
            </a:r>
            <a:r>
              <a:rPr lang="en-US" sz="5400" b="1" dirty="0" smtClean="0"/>
              <a:t>	First Trimester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0-2 weeks</a:t>
            </a:r>
            <a:r>
              <a:rPr lang="en-US" sz="4000" dirty="0" smtClean="0"/>
              <a:t>:</a:t>
            </a:r>
          </a:p>
          <a:p>
            <a:pPr lvl="1"/>
            <a:r>
              <a:rPr lang="en-US" sz="4000" dirty="0" smtClean="0"/>
              <a:t>Zygote floats freely in uterus 48 hours</a:t>
            </a:r>
          </a:p>
          <a:p>
            <a:pPr lvl="1"/>
            <a:r>
              <a:rPr lang="en-US" sz="4000" dirty="0" smtClean="0"/>
              <a:t>Zygote implants</a:t>
            </a:r>
          </a:p>
          <a:p>
            <a:pPr lvl="1"/>
            <a:r>
              <a:rPr lang="en-US" sz="4000" dirty="0" smtClean="0"/>
              <a:t>Spinal cord</a:t>
            </a:r>
          </a:p>
          <a:p>
            <a:pPr lvl="1"/>
            <a:r>
              <a:rPr lang="en-US" sz="4000" dirty="0" smtClean="0"/>
              <a:t>Brain, ears, arms form</a:t>
            </a:r>
          </a:p>
          <a:p>
            <a:pPr lvl="1"/>
            <a:r>
              <a:rPr lang="en-US" sz="4000" dirty="0" smtClean="0"/>
              <a:t>Heart beats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515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9.</a:t>
            </a:r>
            <a:r>
              <a:rPr lang="en-US" sz="5400" b="1" dirty="0" smtClean="0"/>
              <a:t>	First Trimester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3-8 weeks</a:t>
            </a:r>
            <a:r>
              <a:rPr lang="en-US" sz="4000" dirty="0" smtClean="0"/>
              <a:t>:</a:t>
            </a:r>
          </a:p>
          <a:p>
            <a:pPr lvl="1"/>
            <a:r>
              <a:rPr lang="en-US" sz="4000" dirty="0" smtClean="0"/>
              <a:t>Embryo 1 inch long at 8 weeks</a:t>
            </a:r>
          </a:p>
          <a:p>
            <a:pPr lvl="1"/>
            <a:r>
              <a:rPr lang="en-US" sz="4000" dirty="0" smtClean="0"/>
              <a:t>Mouth, nostrils, eyelids, hands, fingers, feet, toes form</a:t>
            </a:r>
          </a:p>
          <a:p>
            <a:pPr lvl="1"/>
            <a:r>
              <a:rPr lang="en-US" sz="4000" dirty="0" smtClean="0"/>
              <a:t>Nervous system &amp; cardiovascular system functional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6482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9.</a:t>
            </a:r>
            <a:r>
              <a:rPr lang="en-US" sz="5400" b="1" dirty="0" smtClean="0"/>
              <a:t>	First Trimester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9-14 weeks</a:t>
            </a:r>
            <a:r>
              <a:rPr lang="en-US" sz="4000" dirty="0" smtClean="0"/>
              <a:t>:</a:t>
            </a:r>
          </a:p>
          <a:p>
            <a:pPr lvl="1"/>
            <a:r>
              <a:rPr lang="en-US" sz="4000" dirty="0" smtClean="0"/>
              <a:t>Fetus develops human profile</a:t>
            </a:r>
          </a:p>
          <a:p>
            <a:pPr lvl="1"/>
            <a:r>
              <a:rPr lang="en-US" sz="4000" dirty="0" smtClean="0"/>
              <a:t>Sex organs, eyelids, fingernails, toenails develop</a:t>
            </a:r>
          </a:p>
          <a:p>
            <a:pPr lvl="1"/>
            <a:r>
              <a:rPr lang="en-US" sz="4000" dirty="0" smtClean="0"/>
              <a:t>Make crying motions, suck thumb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28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10.</a:t>
            </a:r>
            <a:r>
              <a:rPr lang="en-US" sz="5400" b="1" dirty="0" smtClean="0"/>
              <a:t>	Second Trimester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15-20 weeks</a:t>
            </a:r>
            <a:r>
              <a:rPr lang="en-US" sz="4000" dirty="0" smtClean="0"/>
              <a:t>:</a:t>
            </a:r>
          </a:p>
          <a:p>
            <a:pPr lvl="1"/>
            <a:r>
              <a:rPr lang="en-US" sz="4000" dirty="0" smtClean="0"/>
              <a:t>Can blink eyes</a:t>
            </a:r>
          </a:p>
          <a:p>
            <a:pPr lvl="1"/>
            <a:r>
              <a:rPr lang="en-US" sz="4000" dirty="0" smtClean="0"/>
              <a:t>Becomes more active</a:t>
            </a:r>
          </a:p>
          <a:p>
            <a:pPr lvl="1"/>
            <a:r>
              <a:rPr lang="en-US" sz="4000" dirty="0" smtClean="0"/>
              <a:t>Body grows</a:t>
            </a:r>
          </a:p>
          <a:p>
            <a:pPr lvl="1"/>
            <a:r>
              <a:rPr lang="en-US" sz="4000" dirty="0" smtClean="0"/>
              <a:t>Growth of head slows</a:t>
            </a:r>
          </a:p>
          <a:p>
            <a:pPr lvl="1"/>
            <a:r>
              <a:rPr lang="en-US" sz="4000" dirty="0" smtClean="0"/>
              <a:t>Limbs reach full proportion</a:t>
            </a:r>
          </a:p>
          <a:p>
            <a:pPr lvl="1"/>
            <a:r>
              <a:rPr lang="en-US" sz="4000" dirty="0" smtClean="0"/>
              <a:t>Eyebrows &amp; eyelashes develop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931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10.</a:t>
            </a:r>
            <a:r>
              <a:rPr lang="en-US" sz="5400" b="1" dirty="0" smtClean="0"/>
              <a:t>	Second Trimester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21-28 weeks</a:t>
            </a:r>
            <a:r>
              <a:rPr lang="en-US" sz="4000" dirty="0" smtClean="0"/>
              <a:t>:</a:t>
            </a:r>
          </a:p>
          <a:p>
            <a:pPr lvl="1"/>
            <a:r>
              <a:rPr lang="en-US" sz="4000" dirty="0" smtClean="0"/>
              <a:t>Can hear conversations</a:t>
            </a:r>
          </a:p>
          <a:p>
            <a:pPr lvl="1"/>
            <a:r>
              <a:rPr lang="en-US" sz="4000" dirty="0" smtClean="0"/>
              <a:t>Regular cycle of waking &amp; sleeping</a:t>
            </a:r>
          </a:p>
          <a:p>
            <a:pPr lvl="1"/>
            <a:r>
              <a:rPr lang="en-US" sz="4000" dirty="0" smtClean="0"/>
              <a:t>Weight increases rapidly</a:t>
            </a:r>
          </a:p>
          <a:p>
            <a:pPr lvl="1"/>
            <a:r>
              <a:rPr lang="en-US" sz="4000" dirty="0" smtClean="0"/>
              <a:t>12 inches long, weighs 1 pound</a:t>
            </a:r>
          </a:p>
          <a:p>
            <a:pPr lvl="1"/>
            <a:r>
              <a:rPr lang="en-US" sz="4000" dirty="0" smtClean="0"/>
              <a:t>May survive after 24 weeks w/ special medical care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0215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11.</a:t>
            </a:r>
            <a:r>
              <a:rPr lang="en-US" sz="5400" b="1" dirty="0"/>
              <a:t>	</a:t>
            </a:r>
            <a:r>
              <a:rPr lang="en-US" sz="5400" b="1" dirty="0" smtClean="0"/>
              <a:t>Third Trimester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29-40 weeks</a:t>
            </a:r>
            <a:r>
              <a:rPr lang="en-US" sz="4000" dirty="0" smtClean="0"/>
              <a:t>:</a:t>
            </a:r>
          </a:p>
          <a:p>
            <a:pPr lvl="1"/>
            <a:r>
              <a:rPr lang="en-US" sz="4000" dirty="0" smtClean="0"/>
              <a:t>5 senses</a:t>
            </a:r>
          </a:p>
          <a:p>
            <a:pPr lvl="1"/>
            <a:r>
              <a:rPr lang="en-US" sz="4000" dirty="0" smtClean="0"/>
              <a:t>Passes water from bladder</a:t>
            </a:r>
          </a:p>
          <a:p>
            <a:pPr lvl="1"/>
            <a:r>
              <a:rPr lang="en-US" sz="4000" dirty="0" smtClean="0"/>
              <a:t>May dream in sleep</a:t>
            </a:r>
          </a:p>
          <a:p>
            <a:pPr lvl="1"/>
            <a:r>
              <a:rPr lang="en-US" sz="4000" dirty="0" smtClean="0"/>
              <a:t>Baby weighs 6-9 pounds after 266 days</a:t>
            </a:r>
          </a:p>
          <a:p>
            <a:pPr lvl="1"/>
            <a:r>
              <a:rPr lang="en-US" sz="4000" dirty="0" smtClean="0"/>
              <a:t>Ready to be born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2584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12.</a:t>
            </a:r>
            <a:r>
              <a:rPr lang="en-US" sz="5400" b="1" dirty="0" smtClean="0"/>
              <a:t>	Multiple births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Fertilization resulting in more than one embryo</a:t>
            </a:r>
          </a:p>
          <a:p>
            <a:r>
              <a:rPr lang="en-US" sz="4400" dirty="0" smtClean="0"/>
              <a:t>Twins, triplets, quadruplets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10000"/>
            <a:ext cx="3752850" cy="28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1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13.</a:t>
            </a:r>
            <a:r>
              <a:rPr lang="en-US" sz="5400" b="1" dirty="0" smtClean="0"/>
              <a:t>	Identical twins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Single zygote that splits into 2 separate embryos w/ identical traits &amp; same gender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64768"/>
            <a:ext cx="3479113" cy="2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02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14.</a:t>
            </a:r>
            <a:r>
              <a:rPr lang="en-US" sz="5400" b="1" dirty="0" smtClean="0"/>
              <a:t>	Fraternal twins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2 eggs are released &amp; are fertilized by 2 different sperm</a:t>
            </a:r>
          </a:p>
          <a:p>
            <a:r>
              <a:rPr lang="en-US" sz="4400" dirty="0" smtClean="0"/>
              <a:t>Can be different genders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0"/>
            <a:ext cx="4223772" cy="28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15.</a:t>
            </a:r>
            <a:r>
              <a:rPr lang="en-US" sz="5400" b="1" dirty="0" smtClean="0"/>
              <a:t>	Prenatal care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Steps that a pregnant female can take to provide for her own health &amp; the health of the baby</a:t>
            </a:r>
          </a:p>
          <a:p>
            <a:r>
              <a:rPr lang="en-US" sz="4400" dirty="0" smtClean="0"/>
              <a:t>See a doctor regularly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42029"/>
            <a:ext cx="2108200" cy="279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7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1.	Fertilization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Union of a male sperm cell &amp; a female egg cell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76600"/>
            <a:ext cx="3382553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5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16.</a:t>
            </a:r>
            <a:r>
              <a:rPr lang="en-US" sz="5400" b="1" dirty="0" smtClean="0"/>
              <a:t>	What to eat while pregnant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Calcium</a:t>
            </a:r>
          </a:p>
          <a:p>
            <a:pPr lvl="1"/>
            <a:r>
              <a:rPr lang="en-US" sz="4000" dirty="0" smtClean="0"/>
              <a:t>Builds strong bones &amp; teeth</a:t>
            </a:r>
          </a:p>
          <a:p>
            <a:pPr lvl="1"/>
            <a:r>
              <a:rPr lang="en-US" sz="4000" dirty="0" smtClean="0"/>
              <a:t>Builds healthy nerves, muscles &amp; developing heart rhythm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267200"/>
            <a:ext cx="2908182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4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16.</a:t>
            </a:r>
            <a:r>
              <a:rPr lang="en-US" sz="5400" b="1" dirty="0" smtClean="0"/>
              <a:t>	What to eat while pregnant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Protein</a:t>
            </a:r>
          </a:p>
          <a:p>
            <a:pPr lvl="1"/>
            <a:r>
              <a:rPr lang="en-US" sz="4400" dirty="0" smtClean="0"/>
              <a:t>Helps form muscle &amp; other tissue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86797"/>
            <a:ext cx="4770967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4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16.</a:t>
            </a:r>
            <a:r>
              <a:rPr lang="en-US" sz="5400" b="1" dirty="0" smtClean="0"/>
              <a:t>	What to eat while pregnant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Iron</a:t>
            </a:r>
          </a:p>
          <a:p>
            <a:pPr lvl="1"/>
            <a:r>
              <a:rPr lang="en-US" sz="4400" dirty="0" smtClean="0"/>
              <a:t>Makes red blood cells</a:t>
            </a:r>
          </a:p>
          <a:p>
            <a:pPr lvl="1"/>
            <a:r>
              <a:rPr lang="en-US" sz="4400" dirty="0" smtClean="0"/>
              <a:t>Supplies oxygen to cells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038600"/>
            <a:ext cx="3340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02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16.</a:t>
            </a:r>
            <a:r>
              <a:rPr lang="en-US" sz="5400" b="1" dirty="0" smtClean="0"/>
              <a:t>	What to eat while pregnant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Vitamin A</a:t>
            </a:r>
          </a:p>
          <a:p>
            <a:pPr lvl="1"/>
            <a:r>
              <a:rPr lang="en-US" sz="4400" dirty="0" smtClean="0"/>
              <a:t>Helps in growth of cells &amp; bones</a:t>
            </a:r>
          </a:p>
          <a:p>
            <a:pPr lvl="1"/>
            <a:r>
              <a:rPr lang="en-US" sz="4400" dirty="0" smtClean="0"/>
              <a:t>Eye development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76600"/>
            <a:ext cx="3309653" cy="265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65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16.</a:t>
            </a:r>
            <a:r>
              <a:rPr lang="en-US" sz="5400" b="1" dirty="0" smtClean="0"/>
              <a:t>	What to eat while pregnant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Vitamin B complex</a:t>
            </a:r>
          </a:p>
          <a:p>
            <a:pPr lvl="1"/>
            <a:r>
              <a:rPr lang="en-US" sz="4400" dirty="0" smtClean="0"/>
              <a:t>Aids in forming nervous system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51" y="3429000"/>
            <a:ext cx="375718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4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16.</a:t>
            </a:r>
            <a:r>
              <a:rPr lang="en-US" sz="5400" b="1" dirty="0" smtClean="0"/>
              <a:t>	What to eat while pregnant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Folic acid</a:t>
            </a:r>
          </a:p>
          <a:p>
            <a:pPr lvl="1"/>
            <a:r>
              <a:rPr lang="en-US" sz="4400" dirty="0" smtClean="0"/>
              <a:t>Development of neural tube (central nervous system)</a:t>
            </a:r>
          </a:p>
          <a:p>
            <a:pPr lvl="1"/>
            <a:r>
              <a:rPr lang="en-US" sz="4400" dirty="0" smtClean="0"/>
              <a:t>400-600 micrograms of folic acid daily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495800"/>
            <a:ext cx="1155607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75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17.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Healthy females should gain between </a:t>
            </a:r>
            <a:r>
              <a:rPr lang="en-US" dirty="0" smtClean="0">
                <a:solidFill>
                  <a:srgbClr val="FF0000"/>
                </a:solidFill>
              </a:rPr>
              <a:t>25-35</a:t>
            </a:r>
            <a:r>
              <a:rPr lang="en-US" dirty="0" smtClean="0"/>
              <a:t> pounds during pregnancy.</a:t>
            </a:r>
          </a:p>
          <a:p>
            <a:r>
              <a:rPr lang="en-US" dirty="0" smtClean="0"/>
              <a:t>Gaining too little weight can result in a </a:t>
            </a:r>
            <a:r>
              <a:rPr lang="en-US" dirty="0" smtClean="0">
                <a:solidFill>
                  <a:srgbClr val="FF0000"/>
                </a:solidFill>
              </a:rPr>
              <a:t>small</a:t>
            </a:r>
            <a:r>
              <a:rPr lang="en-US" dirty="0" smtClean="0"/>
              <a:t>, undeveloped baby.</a:t>
            </a:r>
          </a:p>
          <a:p>
            <a:r>
              <a:rPr lang="en-US" dirty="0" smtClean="0"/>
              <a:t>Gaining too much weight can result in: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Early delivery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high </a:t>
            </a:r>
            <a:r>
              <a:rPr lang="en-US" dirty="0" smtClean="0">
                <a:solidFill>
                  <a:srgbClr val="FF0000"/>
                </a:solidFill>
              </a:rPr>
              <a:t>blood pressure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Diabetes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Varicose veins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86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18.</a:t>
            </a:r>
            <a:r>
              <a:rPr lang="en-US" sz="4800" b="1" dirty="0" smtClean="0"/>
              <a:t>	Reasons why pregnant women should avoid tobacco smoke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Low birth-weight babies</a:t>
            </a:r>
          </a:p>
          <a:p>
            <a:r>
              <a:rPr lang="en-US" sz="4000" dirty="0" smtClean="0"/>
              <a:t>Premature births</a:t>
            </a:r>
          </a:p>
          <a:p>
            <a:r>
              <a:rPr lang="en-US" sz="4000" dirty="0" smtClean="0"/>
              <a:t>Infant deaths</a:t>
            </a:r>
          </a:p>
          <a:p>
            <a:r>
              <a:rPr lang="en-US" sz="4000" dirty="0" smtClean="0"/>
              <a:t>May affect growth, mental development &amp; behavior after child is born</a:t>
            </a:r>
          </a:p>
        </p:txBody>
      </p:sp>
    </p:spTree>
    <p:extLst>
      <p:ext uri="{BB962C8B-B14F-4D97-AF65-F5344CB8AC3E}">
        <p14:creationId xmlns:p14="http://schemas.microsoft.com/office/powerpoint/2010/main" val="3440512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19.</a:t>
            </a:r>
            <a:r>
              <a:rPr lang="en-US" b="1" dirty="0" smtClean="0"/>
              <a:t>	Fetal Alcohol Syndrome (FAS)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Includes both </a:t>
            </a:r>
            <a:r>
              <a:rPr lang="en-US" sz="4000" dirty="0" smtClean="0">
                <a:solidFill>
                  <a:srgbClr val="FF0000"/>
                </a:solidFill>
              </a:rPr>
              <a:t>mental &amp; physical </a:t>
            </a:r>
            <a:r>
              <a:rPr lang="en-US" sz="4000" dirty="0" smtClean="0"/>
              <a:t>problems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0800"/>
            <a:ext cx="2625945" cy="333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81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20.</a:t>
            </a:r>
            <a:r>
              <a:rPr lang="en-US" b="1" dirty="0" smtClean="0"/>
              <a:t>	Why pregnant women should avoid drug use: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Harm mother’s health</a:t>
            </a:r>
          </a:p>
          <a:p>
            <a:r>
              <a:rPr lang="en-US" dirty="0" smtClean="0"/>
              <a:t>Harm development of fetus</a:t>
            </a:r>
          </a:p>
          <a:p>
            <a:r>
              <a:rPr lang="en-US" dirty="0" smtClean="0"/>
              <a:t>Fetus may not grow at same rate</a:t>
            </a:r>
          </a:p>
          <a:p>
            <a:r>
              <a:rPr lang="en-US" dirty="0" smtClean="0"/>
              <a:t>Respiratory &amp; cardiovascular problems</a:t>
            </a:r>
          </a:p>
          <a:p>
            <a:r>
              <a:rPr lang="en-US" dirty="0" smtClean="0"/>
              <a:t>Mental impairments</a:t>
            </a:r>
          </a:p>
          <a:p>
            <a:r>
              <a:rPr lang="en-US" dirty="0" smtClean="0"/>
              <a:t>Birth defects</a:t>
            </a:r>
          </a:p>
          <a:p>
            <a:r>
              <a:rPr lang="en-US" dirty="0" smtClean="0"/>
              <a:t>Born addicted to drug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3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2.	Implantation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Zygote attaches to the uterine wall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48000"/>
            <a:ext cx="553307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39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21.</a:t>
            </a:r>
            <a:r>
              <a:rPr lang="en-US" sz="5400" b="1" dirty="0" smtClean="0"/>
              <a:t>	Hazards in environment: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Lead</a:t>
            </a:r>
          </a:p>
          <a:p>
            <a:r>
              <a:rPr lang="en-US" sz="4400" dirty="0" smtClean="0"/>
              <a:t>Mercury</a:t>
            </a:r>
          </a:p>
          <a:p>
            <a:r>
              <a:rPr lang="en-US" sz="4400" dirty="0" smtClean="0"/>
              <a:t>Smog</a:t>
            </a:r>
          </a:p>
          <a:p>
            <a:r>
              <a:rPr lang="en-US" sz="4400" dirty="0" smtClean="0"/>
              <a:t>Radiation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74712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22.</a:t>
            </a:r>
            <a:r>
              <a:rPr lang="en-US" sz="5400" b="1" dirty="0" smtClean="0"/>
              <a:t>	Premature birth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At least 3 weeks before due date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48000"/>
            <a:ext cx="4192639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71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23.</a:t>
            </a:r>
            <a:r>
              <a:rPr lang="en-US" sz="5400" b="1" dirty="0" smtClean="0"/>
              <a:t>	Miscarriage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Spontaneous expulsion of a fetus</a:t>
            </a:r>
          </a:p>
          <a:p>
            <a:r>
              <a:rPr lang="en-US" sz="4400" dirty="0" smtClean="0"/>
              <a:t>Before 20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week of pregnancy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91668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24.</a:t>
            </a:r>
            <a:r>
              <a:rPr lang="en-US" sz="5400" b="1" dirty="0" smtClean="0"/>
              <a:t>	Stillbirth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Delivery of fetus that has died after 20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week of pregnancy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387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/>
              <a:t>25.</a:t>
            </a:r>
            <a:r>
              <a:rPr lang="en-US" sz="5400" b="1" dirty="0" smtClean="0"/>
              <a:t>	Gestational hypertension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High blood pressure during pregnancy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00976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26.</a:t>
            </a:r>
            <a:r>
              <a:rPr lang="en-US" sz="5400" b="1" dirty="0" smtClean="0"/>
              <a:t>	Preeclampsia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High blood pressure</a:t>
            </a:r>
          </a:p>
          <a:p>
            <a:r>
              <a:rPr lang="en-US" sz="4000" dirty="0" smtClean="0"/>
              <a:t>Swelling</a:t>
            </a:r>
          </a:p>
          <a:p>
            <a:r>
              <a:rPr lang="en-US" sz="4000" dirty="0" smtClean="0"/>
              <a:t>Large amounts of protein in urine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4851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27.</a:t>
            </a:r>
            <a:r>
              <a:rPr lang="en-US" sz="5400" b="1" dirty="0" smtClean="0"/>
              <a:t>	Ectopic pregnancy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Zygote implants in fallopian tube</a:t>
            </a:r>
          </a:p>
          <a:p>
            <a:r>
              <a:rPr lang="en-US" sz="4400" dirty="0" smtClean="0"/>
              <a:t>#1 cause of death in women in first trimester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76600"/>
            <a:ext cx="4419600" cy="30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4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28.</a:t>
            </a:r>
            <a:r>
              <a:rPr lang="en-US" sz="5400" b="1" dirty="0" smtClean="0"/>
              <a:t>	3 steps of Childbirth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Labor</a:t>
            </a:r>
            <a:r>
              <a:rPr lang="en-US" sz="4400" dirty="0" smtClean="0"/>
              <a:t>:</a:t>
            </a:r>
          </a:p>
          <a:p>
            <a:pPr lvl="1"/>
            <a:r>
              <a:rPr lang="en-US" sz="4400" dirty="0" smtClean="0"/>
              <a:t>Muscle contractions in uterus</a:t>
            </a:r>
          </a:p>
          <a:p>
            <a:pPr lvl="1"/>
            <a:r>
              <a:rPr lang="en-US" sz="4400" dirty="0" smtClean="0"/>
              <a:t>Cervix opens/dilates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1290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28.</a:t>
            </a:r>
            <a:r>
              <a:rPr lang="en-US" sz="5400" b="1" dirty="0" smtClean="0"/>
              <a:t>	3 steps of Childbirth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Delivery</a:t>
            </a:r>
          </a:p>
          <a:p>
            <a:pPr lvl="1"/>
            <a:r>
              <a:rPr lang="en-US" sz="4400" dirty="0" smtClean="0"/>
              <a:t>Baby passes through birth canal</a:t>
            </a:r>
          </a:p>
          <a:p>
            <a:pPr lvl="1"/>
            <a:r>
              <a:rPr lang="en-US" sz="4400" dirty="0" smtClean="0"/>
              <a:t>Baby takes first breath &amp; cries to clear lungs of amniotic fluid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52654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28.</a:t>
            </a:r>
            <a:r>
              <a:rPr lang="en-US" sz="5400" b="1" dirty="0" smtClean="0"/>
              <a:t>	3 steps of Childbirth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Afterbirth</a:t>
            </a:r>
          </a:p>
          <a:p>
            <a:pPr lvl="1"/>
            <a:r>
              <a:rPr lang="en-US" sz="4400" dirty="0" smtClean="0"/>
              <a:t>Contractions to push placenta from mother’s body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2350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3.	Embryo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Cluster of cells that develops between the 3</a:t>
            </a:r>
            <a:r>
              <a:rPr lang="en-US" sz="4400" baseline="30000" dirty="0" smtClean="0"/>
              <a:t>rd</a:t>
            </a:r>
            <a:r>
              <a:rPr lang="en-US" sz="4400" dirty="0" smtClean="0"/>
              <a:t> &amp; 8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week of pregnancy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657600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6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4.	Fetus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Group of developing cells after 8 weeks of pregnancy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00400"/>
            <a:ext cx="363488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4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5.	Amniotic sac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Thin, fluid-filled membrane that surrounds &amp; protects developing embryo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505200"/>
            <a:ext cx="34798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3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6.	Umbilical cord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Ropelike structure that connects fetus w/ mother’s placenta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3195576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2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7. Placenta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Thick, blood-rich tissue that lines the walls of the uterus during pregnancy &amp; nourishes the embryo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0835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8.</a:t>
            </a:r>
            <a:r>
              <a:rPr lang="en-US" sz="5400" b="1" dirty="0" smtClean="0"/>
              <a:t>	Trimester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3 periods of time w/in a pregnancy</a:t>
            </a:r>
          </a:p>
          <a:p>
            <a:r>
              <a:rPr lang="en-US" sz="4400" dirty="0" smtClean="0"/>
              <a:t>3 months each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80998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634</Words>
  <Application>Microsoft Office PowerPoint</Application>
  <PresentationFormat>On-screen Show (4:3)</PresentationFormat>
  <Paragraphs>145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Pregnancy</vt:lpstr>
      <vt:lpstr>1. Fertilization</vt:lpstr>
      <vt:lpstr>2. Implantation</vt:lpstr>
      <vt:lpstr>3. Embryo</vt:lpstr>
      <vt:lpstr>4. Fetus</vt:lpstr>
      <vt:lpstr>5. Amniotic sac</vt:lpstr>
      <vt:lpstr>6. Umbilical cord</vt:lpstr>
      <vt:lpstr>7. Placenta</vt:lpstr>
      <vt:lpstr>8. Trimester</vt:lpstr>
      <vt:lpstr>9. First Trimester</vt:lpstr>
      <vt:lpstr>9. First Trimester</vt:lpstr>
      <vt:lpstr>9. First Trimester</vt:lpstr>
      <vt:lpstr>10. Second Trimester</vt:lpstr>
      <vt:lpstr>10. Second Trimester</vt:lpstr>
      <vt:lpstr>11. Third Trimester</vt:lpstr>
      <vt:lpstr>12. Multiple births</vt:lpstr>
      <vt:lpstr>13. Identical twins</vt:lpstr>
      <vt:lpstr>14. Fraternal twins</vt:lpstr>
      <vt:lpstr>15. Prenatal care</vt:lpstr>
      <vt:lpstr>16. What to eat while pregnant</vt:lpstr>
      <vt:lpstr>16. What to eat while pregnant</vt:lpstr>
      <vt:lpstr>16. What to eat while pregnant</vt:lpstr>
      <vt:lpstr>16. What to eat while pregnant</vt:lpstr>
      <vt:lpstr>16. What to eat while pregnant</vt:lpstr>
      <vt:lpstr>16. What to eat while pregnant</vt:lpstr>
      <vt:lpstr>17.</vt:lpstr>
      <vt:lpstr>18. Reasons why pregnant women should avoid tobacco smoke</vt:lpstr>
      <vt:lpstr>19. Fetal Alcohol Syndrome (FAS)</vt:lpstr>
      <vt:lpstr>20. Why pregnant women should avoid drug use:</vt:lpstr>
      <vt:lpstr>21. Hazards in environment:</vt:lpstr>
      <vt:lpstr>22. Premature birth</vt:lpstr>
      <vt:lpstr>23. Miscarriage</vt:lpstr>
      <vt:lpstr>24. Stillbirth</vt:lpstr>
      <vt:lpstr>25. Gestational hypertension</vt:lpstr>
      <vt:lpstr>26. Preeclampsia</vt:lpstr>
      <vt:lpstr>27. Ectopic pregnancy</vt:lpstr>
      <vt:lpstr>28. 3 steps of Childbirth</vt:lpstr>
      <vt:lpstr>28. 3 steps of Childbirth</vt:lpstr>
      <vt:lpstr>28. 3 steps of Childbirth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Pregnancy</dc:title>
  <dc:creator>Holly Eich</dc:creator>
  <cp:lastModifiedBy>Holly Lokuta</cp:lastModifiedBy>
  <cp:revision>8</cp:revision>
  <dcterms:created xsi:type="dcterms:W3CDTF">2014-01-13T13:42:09Z</dcterms:created>
  <dcterms:modified xsi:type="dcterms:W3CDTF">2014-10-13T16:38:29Z</dcterms:modified>
</cp:coreProperties>
</file>