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B5C8277-E633-49B6-AA30-FBDEBD9AC719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BAF082B-23D2-446E-AB4D-1831A838F3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zoom dir="in"/>
    <p:sndAc>
      <p:stSnd>
        <p:snd r:embed="rId1" name="voltage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C8277-E633-49B6-AA30-FBDEBD9AC719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F082B-23D2-446E-AB4D-1831A838F3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 dir="in"/>
    <p:sndAc>
      <p:stSnd>
        <p:snd r:embed="rId1" name="voltage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C8277-E633-49B6-AA30-FBDEBD9AC719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F082B-23D2-446E-AB4D-1831A838F3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 dir="in"/>
    <p:sndAc>
      <p:stSnd>
        <p:snd r:embed="rId1" name="voltage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B5C8277-E633-49B6-AA30-FBDEBD9AC719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BAF082B-23D2-446E-AB4D-1831A838F3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slow">
    <p:zoom dir="in"/>
    <p:sndAc>
      <p:stSnd>
        <p:snd r:embed="rId1" name="voltage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B5C8277-E633-49B6-AA30-FBDEBD9AC719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BAF082B-23D2-446E-AB4D-1831A838F3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zoom dir="in"/>
    <p:sndAc>
      <p:stSnd>
        <p:snd r:embed="rId1" name="voltage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C8277-E633-49B6-AA30-FBDEBD9AC719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F082B-23D2-446E-AB4D-1831A838F3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zoom dir="in"/>
    <p:sndAc>
      <p:stSnd>
        <p:snd r:embed="rId1" name="voltage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C8277-E633-49B6-AA30-FBDEBD9AC719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F082B-23D2-446E-AB4D-1831A838F3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 spd="slow">
    <p:zoom dir="in"/>
    <p:sndAc>
      <p:stSnd>
        <p:snd r:embed="rId1" name="voltage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B5C8277-E633-49B6-AA30-FBDEBD9AC719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BAF082B-23D2-446E-AB4D-1831A838F3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slow">
    <p:zoom dir="in"/>
    <p:sndAc>
      <p:stSnd>
        <p:snd r:embed="rId1" name="voltage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C8277-E633-49B6-AA30-FBDEBD9AC719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F082B-23D2-446E-AB4D-1831A838F3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 dir="in"/>
    <p:sndAc>
      <p:stSnd>
        <p:snd r:embed="rId1" name="voltage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B5C8277-E633-49B6-AA30-FBDEBD9AC719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BAF082B-23D2-446E-AB4D-1831A838F3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zoom dir="in"/>
    <p:sndAc>
      <p:stSnd>
        <p:snd r:embed="rId1" name="voltage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B5C8277-E633-49B6-AA30-FBDEBD9AC719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BAF082B-23D2-446E-AB4D-1831A838F3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slow">
    <p:zoom dir="in"/>
    <p:sndAc>
      <p:stSnd>
        <p:snd r:embed="rId1" name="voltage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B5C8277-E633-49B6-AA30-FBDEBD9AC719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BAF082B-23D2-446E-AB4D-1831A838F3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zoom dir="in"/>
    <p:sndAc>
      <p:stSnd>
        <p:snd r:embed="rId13" name="voltage.wav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4.7 </a:t>
            </a:r>
            <a:r>
              <a:rPr lang="en-US" b="0" dirty="0" smtClean="0"/>
              <a:t>Graphing lines using slope intercept form</a:t>
            </a:r>
            <a:br>
              <a:rPr lang="en-US" b="0" dirty="0" smtClean="0"/>
            </a:br>
            <a:r>
              <a:rPr lang="en-US" b="0" dirty="0" smtClean="0"/>
              <a:t>p. 94 - 96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Students will graph a linear equation in slope-intercept form.</a:t>
            </a:r>
            <a:endParaRPr lang="en-US" dirty="0"/>
          </a:p>
        </p:txBody>
      </p:sp>
    </p:spTree>
  </p:cSld>
  <p:clrMapOvr>
    <a:masterClrMapping/>
  </p:clrMapOvr>
  <p:transition spd="slow">
    <p:zoom dir="in"/>
    <p:sndAc>
      <p:stSnd>
        <p:snd r:embed="rId2" name="voltage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p. 94</a:t>
            </a:r>
            <a:br>
              <a:rPr lang="en-US" dirty="0" smtClean="0"/>
            </a:br>
            <a:r>
              <a:rPr lang="en-US" dirty="0" smtClean="0"/>
              <a:t>Vocabulary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Slope-intercept form</a:t>
            </a:r>
            <a:r>
              <a:rPr lang="en-US" dirty="0" smtClean="0"/>
              <a:t> 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Parallel lines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2286000"/>
            <a:ext cx="7696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Of a linear equation:</a:t>
            </a:r>
          </a:p>
          <a:p>
            <a:r>
              <a:rPr lang="en-US" dirty="0"/>
              <a:t>	</a:t>
            </a:r>
            <a:r>
              <a:rPr lang="en-US" dirty="0" smtClean="0"/>
              <a:t>		</a:t>
            </a:r>
            <a:r>
              <a:rPr lang="en-US" sz="2400" b="1" i="1" dirty="0" smtClean="0"/>
              <a:t>y =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m</a:t>
            </a:r>
            <a:r>
              <a:rPr lang="en-US" sz="2400" b="1" i="1" dirty="0" err="1" smtClean="0"/>
              <a:t>x</a:t>
            </a:r>
            <a:r>
              <a:rPr lang="en-US" sz="2400" b="1" i="1" dirty="0" smtClean="0"/>
              <a:t> + </a:t>
            </a:r>
            <a:r>
              <a:rPr lang="en-US" sz="2400" b="1" i="1" dirty="0" smtClean="0">
                <a:solidFill>
                  <a:schemeClr val="accent2">
                    <a:lumMod val="75000"/>
                  </a:schemeClr>
                </a:solidFill>
              </a:rPr>
              <a:t>b</a:t>
            </a:r>
          </a:p>
          <a:p>
            <a:r>
              <a:rPr lang="en-US" sz="2400" b="1" i="1" dirty="0">
                <a:solidFill>
                  <a:srgbClr val="FF0000"/>
                </a:solidFill>
              </a:rPr>
              <a:t>m</a:t>
            </a:r>
            <a:r>
              <a:rPr lang="en-US" sz="2400" b="1" i="1" dirty="0" smtClean="0">
                <a:solidFill>
                  <a:srgbClr val="FF0000"/>
                </a:solidFill>
              </a:rPr>
              <a:t> = slope				</a:t>
            </a:r>
            <a:r>
              <a:rPr lang="en-US" sz="2400" b="1" i="1" dirty="0" smtClean="0">
                <a:solidFill>
                  <a:schemeClr val="accent2">
                    <a:lumMod val="75000"/>
                  </a:schemeClr>
                </a:solidFill>
              </a:rPr>
              <a:t>b = y-intercept</a:t>
            </a:r>
            <a:endParaRPr lang="en-US" sz="2400" i="1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4876800"/>
            <a:ext cx="76962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Two lines in same plane that  do not intersect.</a:t>
            </a:r>
          </a:p>
          <a:p>
            <a:endParaRPr lang="en-US" dirty="0"/>
          </a:p>
          <a:p>
            <a:pPr algn="ctr"/>
            <a:r>
              <a:rPr lang="en-US" sz="2400" dirty="0" smtClean="0">
                <a:solidFill>
                  <a:srgbClr val="00B0F0"/>
                </a:solidFill>
              </a:rPr>
              <a:t>They have the </a:t>
            </a:r>
            <a:r>
              <a:rPr lang="en-US" sz="2400" u="sng" dirty="0" smtClean="0">
                <a:solidFill>
                  <a:srgbClr val="00B0F0"/>
                </a:solidFill>
              </a:rPr>
              <a:t>same</a:t>
            </a:r>
            <a:r>
              <a:rPr lang="en-US" sz="2400" dirty="0" smtClean="0">
                <a:solidFill>
                  <a:srgbClr val="00B0F0"/>
                </a:solidFill>
              </a:rPr>
              <a:t> slope (</a:t>
            </a:r>
            <a:r>
              <a:rPr lang="en-US" sz="2400" i="1" dirty="0" smtClean="0">
                <a:solidFill>
                  <a:srgbClr val="00B0F0"/>
                </a:solidFill>
              </a:rPr>
              <a:t>m</a:t>
            </a:r>
            <a:r>
              <a:rPr lang="en-US" sz="2400" dirty="0" smtClean="0">
                <a:solidFill>
                  <a:srgbClr val="00B0F0"/>
                </a:solidFill>
              </a:rPr>
              <a:t>)</a:t>
            </a:r>
          </a:p>
          <a:p>
            <a:endParaRPr lang="en-US" sz="2400" i="1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ransition spd="slow">
    <p:wheel spokes="1"/>
    <p:sndAc>
      <p:stSnd>
        <p:snd r:embed="rId2" name="voltag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p. 94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371600"/>
            <a:ext cx="8610600" cy="5102352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SLOPE-INTERCEPT FORM OF THE EQUATION OF A LINE</a:t>
            </a:r>
            <a:endParaRPr lang="en-US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The Linear equation of </a:t>
            </a:r>
            <a:r>
              <a:rPr lang="en-US" b="1" i="1" dirty="0" smtClean="0"/>
              <a:t>y = mx + b</a:t>
            </a:r>
            <a:r>
              <a:rPr lang="en-US" b="1" dirty="0" smtClean="0"/>
              <a:t> is written in </a:t>
            </a:r>
            <a:r>
              <a:rPr lang="en-US" dirty="0" smtClean="0"/>
              <a:t>slope-intercept form</a:t>
            </a:r>
            <a:r>
              <a:rPr lang="en-US" b="1" dirty="0" smtClean="0"/>
              <a:t>, where </a:t>
            </a:r>
            <a:r>
              <a:rPr lang="en-US" b="1" u="sng" dirty="0" smtClean="0">
                <a:solidFill>
                  <a:srgbClr val="FF0000"/>
                </a:solidFill>
              </a:rPr>
              <a:t>  </a:t>
            </a:r>
            <a:r>
              <a:rPr lang="en-US" b="1" i="1" u="sng" dirty="0" smtClean="0">
                <a:solidFill>
                  <a:srgbClr val="FF0000"/>
                </a:solidFill>
              </a:rPr>
              <a:t>m  </a:t>
            </a:r>
            <a:r>
              <a:rPr lang="en-US" b="1" dirty="0" smtClean="0"/>
              <a:t> </a:t>
            </a:r>
            <a:r>
              <a:rPr lang="en-US" b="1" dirty="0" smtClean="0"/>
              <a:t>is the slope and </a:t>
            </a:r>
            <a:r>
              <a:rPr lang="en-US" b="1" u="sng" dirty="0" smtClean="0">
                <a:solidFill>
                  <a:srgbClr val="FF0000"/>
                </a:solidFill>
              </a:rPr>
              <a:t>  </a:t>
            </a:r>
            <a:r>
              <a:rPr lang="en-US" b="1" i="1" u="sng" dirty="0" smtClean="0">
                <a:solidFill>
                  <a:srgbClr val="FF0000"/>
                </a:solidFill>
              </a:rPr>
              <a:t>b   </a:t>
            </a:r>
            <a:r>
              <a:rPr lang="en-US" b="1" dirty="0" smtClean="0"/>
              <a:t> </a:t>
            </a:r>
            <a:r>
              <a:rPr lang="en-US" b="1" dirty="0" smtClean="0"/>
              <a:t>is the </a:t>
            </a:r>
            <a:r>
              <a:rPr lang="en-US" b="1" i="1" dirty="0" smtClean="0"/>
              <a:t>y-intercept.</a:t>
            </a:r>
          </a:p>
          <a:p>
            <a:pPr>
              <a:buNone/>
            </a:pPr>
            <a:endParaRPr lang="en-US" b="1" i="1" dirty="0" smtClean="0"/>
          </a:p>
          <a:p>
            <a:pPr>
              <a:buNone/>
            </a:pPr>
            <a:endParaRPr lang="en-US" b="1" i="1" dirty="0" smtClean="0"/>
          </a:p>
          <a:p>
            <a:pPr>
              <a:buNone/>
            </a:pPr>
            <a:endParaRPr lang="en-US" b="1" i="1" dirty="0" smtClean="0"/>
          </a:p>
          <a:p>
            <a:pPr algn="ctr">
              <a:buNone/>
            </a:pPr>
            <a:r>
              <a:rPr lang="en-US" sz="3500" b="1" i="1" dirty="0" smtClean="0"/>
              <a:t>y = </a:t>
            </a:r>
            <a:r>
              <a:rPr lang="en-US" sz="3500" b="1" i="1" u="sng" dirty="0" smtClean="0"/>
              <a:t>	</a:t>
            </a:r>
            <a:r>
              <a:rPr lang="en-US" sz="3500" b="1" i="1" u="sng" dirty="0" smtClean="0">
                <a:solidFill>
                  <a:srgbClr val="FF0000"/>
                </a:solidFill>
              </a:rPr>
              <a:t>m</a:t>
            </a:r>
            <a:r>
              <a:rPr lang="en-US" sz="3500" b="1" i="1" u="sng" dirty="0" smtClean="0"/>
              <a:t>	</a:t>
            </a:r>
            <a:r>
              <a:rPr lang="en-US" sz="3500" b="1" i="1" dirty="0" smtClean="0"/>
              <a:t>x + </a:t>
            </a:r>
            <a:r>
              <a:rPr lang="en-US" sz="3500" b="1" i="1" u="sng" dirty="0" smtClean="0"/>
              <a:t>	</a:t>
            </a:r>
            <a:r>
              <a:rPr lang="en-US" sz="3500" b="1" i="1" u="sng" dirty="0" smtClean="0"/>
              <a:t>  </a:t>
            </a:r>
            <a:r>
              <a:rPr lang="en-US" sz="3500" b="1" i="1" u="sng" dirty="0" smtClean="0">
                <a:solidFill>
                  <a:srgbClr val="FF0000"/>
                </a:solidFill>
              </a:rPr>
              <a:t>b   </a:t>
            </a:r>
            <a:endParaRPr lang="en-US" sz="35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52800" y="4038600"/>
            <a:ext cx="1447800" cy="3810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slope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05400" y="4038600"/>
            <a:ext cx="2743200" cy="3810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y</a:t>
            </a: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-intercept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rot="5400000">
            <a:off x="3543300" y="46863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5447506" y="4685506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zoom dir="in"/>
    <p:sndAc>
      <p:stSnd>
        <p:snd r:embed="rId2" name="voltag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p. 94 </a:t>
            </a:r>
            <a:br>
              <a:rPr lang="en-US" dirty="0" smtClean="0"/>
            </a:br>
            <a:r>
              <a:rPr lang="en-US" dirty="0" smtClean="0"/>
              <a:t>Example 1:  Find the Slope and </a:t>
            </a:r>
            <a:r>
              <a:rPr lang="en-US" i="1" dirty="0" smtClean="0"/>
              <a:t>y</a:t>
            </a:r>
            <a:r>
              <a:rPr lang="en-US" dirty="0" smtClean="0"/>
              <a:t>-intercept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447800"/>
            <a:ext cx="8458200" cy="502615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Find the slope and </a:t>
            </a:r>
            <a:r>
              <a:rPr lang="en-US" i="1" dirty="0" smtClean="0"/>
              <a:t>y-intercept</a:t>
            </a:r>
            <a:r>
              <a:rPr lang="en-US" dirty="0" smtClean="0"/>
              <a:t> of -3</a:t>
            </a:r>
            <a:r>
              <a:rPr lang="en-US" i="1" dirty="0" smtClean="0"/>
              <a:t>x</a:t>
            </a:r>
            <a:r>
              <a:rPr lang="en-US" dirty="0" smtClean="0"/>
              <a:t> – </a:t>
            </a:r>
            <a:r>
              <a:rPr lang="en-US" i="1" dirty="0" smtClean="0"/>
              <a:t>y</a:t>
            </a:r>
            <a:r>
              <a:rPr lang="en-US" dirty="0" smtClean="0"/>
              <a:t> = 2.</a:t>
            </a:r>
          </a:p>
          <a:p>
            <a:pPr>
              <a:buNone/>
            </a:pPr>
            <a:r>
              <a:rPr lang="en-US" b="1" dirty="0" smtClean="0"/>
              <a:t>Solution</a:t>
            </a:r>
            <a:r>
              <a:rPr lang="en-US" dirty="0" smtClean="0"/>
              <a:t>  Rewrite the equation in the slope-intercept form.</a:t>
            </a:r>
          </a:p>
          <a:p>
            <a:pPr>
              <a:buNone/>
            </a:pP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6343694"/>
              </p:ext>
            </p:extLst>
          </p:nvPr>
        </p:nvGraphicFramePr>
        <p:xfrm>
          <a:off x="152400" y="2819400"/>
          <a:ext cx="8458200" cy="303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7559"/>
                <a:gridCol w="466064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500" b="0" dirty="0" smtClean="0">
                          <a:solidFill>
                            <a:sysClr val="windowText" lastClr="000000"/>
                          </a:solidFill>
                        </a:rPr>
                        <a:t>-3</a:t>
                      </a:r>
                      <a:r>
                        <a:rPr lang="en-US" sz="2500" b="0" i="1" dirty="0" smtClean="0">
                          <a:solidFill>
                            <a:sysClr val="windowText" lastClr="000000"/>
                          </a:solidFill>
                        </a:rPr>
                        <a:t>x – y = 2</a:t>
                      </a:r>
                      <a:endParaRPr lang="en-US" sz="2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500" b="1" dirty="0" smtClean="0">
                          <a:solidFill>
                            <a:sysClr val="windowText" lastClr="000000"/>
                          </a:solidFill>
                        </a:rPr>
                        <a:t>Write</a:t>
                      </a:r>
                      <a:r>
                        <a:rPr lang="en-US" sz="2500" b="1" baseline="0" dirty="0" smtClean="0">
                          <a:solidFill>
                            <a:sysClr val="windowText" lastClr="000000"/>
                          </a:solidFill>
                        </a:rPr>
                        <a:t> original equation.</a:t>
                      </a:r>
                    </a:p>
                    <a:p>
                      <a:endParaRPr lang="en-US" sz="25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0" dirty="0" smtClean="0">
                          <a:solidFill>
                            <a:sysClr val="windowText" lastClr="000000"/>
                          </a:solidFill>
                        </a:rPr>
                        <a:t>      - </a:t>
                      </a:r>
                      <a:r>
                        <a:rPr lang="en-US" sz="2500" b="0" i="1" dirty="0" smtClean="0">
                          <a:solidFill>
                            <a:sysClr val="windowText" lastClr="000000"/>
                          </a:solidFill>
                        </a:rPr>
                        <a:t>y</a:t>
                      </a:r>
                      <a:r>
                        <a:rPr lang="en-US" sz="2500" b="0" i="0" dirty="0" smtClean="0">
                          <a:solidFill>
                            <a:sysClr val="windowText" lastClr="000000"/>
                          </a:solidFill>
                        </a:rPr>
                        <a:t> = </a:t>
                      </a:r>
                      <a:r>
                        <a:rPr lang="en-US" sz="2500" u="sng" dirty="0" smtClean="0"/>
                        <a:t>	</a:t>
                      </a:r>
                      <a:r>
                        <a:rPr lang="en-US" sz="2500" i="1" u="sng" dirty="0" smtClean="0">
                          <a:solidFill>
                            <a:srgbClr val="FF0000"/>
                          </a:solidFill>
                        </a:rPr>
                        <a:t>3x</a:t>
                      </a:r>
                      <a:r>
                        <a:rPr lang="en-US" sz="2500" u="sng" baseline="0" dirty="0" smtClean="0"/>
                        <a:t>      </a:t>
                      </a:r>
                      <a:r>
                        <a:rPr lang="en-US" sz="2500" u="none" baseline="0" dirty="0" smtClean="0"/>
                        <a:t> </a:t>
                      </a:r>
                      <a:r>
                        <a:rPr lang="en-US" sz="2500" u="none" baseline="0" dirty="0" smtClean="0"/>
                        <a:t>+ 2</a:t>
                      </a:r>
                      <a:endParaRPr lang="en-US" sz="2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500" b="1" dirty="0" smtClean="0">
                          <a:solidFill>
                            <a:sysClr val="windowText" lastClr="000000"/>
                          </a:solidFill>
                        </a:rPr>
                        <a:t>Add </a:t>
                      </a:r>
                      <a:r>
                        <a:rPr lang="en-US" sz="2500" u="sng" dirty="0" smtClean="0"/>
                        <a:t>	</a:t>
                      </a:r>
                      <a:r>
                        <a:rPr lang="en-US" sz="2500" i="1" u="sng" dirty="0" smtClean="0">
                          <a:solidFill>
                            <a:srgbClr val="FF0000"/>
                          </a:solidFill>
                        </a:rPr>
                        <a:t>3x</a:t>
                      </a:r>
                      <a:r>
                        <a:rPr lang="en-US" sz="2500" u="sng" dirty="0" smtClean="0"/>
                        <a:t>  </a:t>
                      </a:r>
                      <a:r>
                        <a:rPr lang="en-US" sz="2500" u="none" baseline="0" dirty="0" smtClean="0"/>
                        <a:t> </a:t>
                      </a:r>
                      <a:r>
                        <a:rPr lang="en-US" sz="2500" b="1" u="none" baseline="0" dirty="0" smtClean="0"/>
                        <a:t>to each side.</a:t>
                      </a:r>
                    </a:p>
                    <a:p>
                      <a:endParaRPr lang="en-US" sz="25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0" dirty="0" smtClean="0">
                          <a:solidFill>
                            <a:sysClr val="windowText" lastClr="000000"/>
                          </a:solidFill>
                        </a:rPr>
                        <a:t>      </a:t>
                      </a:r>
                      <a:r>
                        <a:rPr lang="en-US" sz="2500" b="0" u="sng" baseline="0" dirty="0" smtClean="0">
                          <a:solidFill>
                            <a:schemeClr val="dk1"/>
                          </a:solidFill>
                        </a:rPr>
                        <a:t>  </a:t>
                      </a:r>
                      <a:r>
                        <a:rPr lang="en-US" sz="2500" b="0" i="1" u="sng" baseline="0" dirty="0" smtClean="0">
                          <a:solidFill>
                            <a:srgbClr val="FF0000"/>
                          </a:solidFill>
                        </a:rPr>
                        <a:t>y</a:t>
                      </a:r>
                      <a:r>
                        <a:rPr lang="en-US" sz="2500" b="0" u="sng" baseline="0" dirty="0" smtClean="0">
                          <a:solidFill>
                            <a:schemeClr val="dk1"/>
                          </a:solidFill>
                        </a:rPr>
                        <a:t>  </a:t>
                      </a:r>
                      <a:r>
                        <a:rPr lang="en-US" sz="2500" b="0" u="none" baseline="0" dirty="0" smtClean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-US" sz="2500" b="0" u="none" baseline="0" dirty="0" smtClean="0">
                          <a:solidFill>
                            <a:schemeClr val="dk1"/>
                          </a:solidFill>
                        </a:rPr>
                        <a:t>= </a:t>
                      </a:r>
                      <a:r>
                        <a:rPr lang="en-US" sz="2500" u="sng" dirty="0" smtClean="0"/>
                        <a:t>	</a:t>
                      </a:r>
                      <a:r>
                        <a:rPr lang="en-US" sz="2500" i="1" u="sng" dirty="0" smtClean="0">
                          <a:solidFill>
                            <a:srgbClr val="FF0000"/>
                          </a:solidFill>
                        </a:rPr>
                        <a:t>-3x -2 </a:t>
                      </a:r>
                      <a:r>
                        <a:rPr lang="en-US" sz="2500" u="sng" dirty="0" smtClean="0"/>
                        <a:t>	</a:t>
                      </a:r>
                      <a:endParaRPr lang="en-US" sz="2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500" b="1" dirty="0" smtClean="0">
                          <a:solidFill>
                            <a:sysClr val="windowText" lastClr="000000"/>
                          </a:solidFill>
                        </a:rPr>
                        <a:t>Divide</a:t>
                      </a:r>
                      <a:r>
                        <a:rPr lang="en-US" sz="2500" b="1" baseline="0" dirty="0" smtClean="0">
                          <a:solidFill>
                            <a:sysClr val="windowText" lastClr="000000"/>
                          </a:solidFill>
                        </a:rPr>
                        <a:t> each side by </a:t>
                      </a:r>
                      <a:r>
                        <a:rPr lang="en-US" sz="2500" u="sng" dirty="0" smtClean="0">
                          <a:solidFill>
                            <a:srgbClr val="FF0000"/>
                          </a:solidFill>
                        </a:rPr>
                        <a:t>  -1  </a:t>
                      </a:r>
                      <a:r>
                        <a:rPr lang="en-US" sz="2500" u="none" dirty="0" smtClean="0"/>
                        <a:t>.</a:t>
                      </a:r>
                      <a:r>
                        <a:rPr lang="en-US" sz="2500" u="none" baseline="0" dirty="0" smtClean="0"/>
                        <a:t>  </a:t>
                      </a:r>
                      <a:endParaRPr lang="en-US" sz="2500" u="none" baseline="0" dirty="0" smtClean="0"/>
                    </a:p>
                    <a:p>
                      <a:r>
                        <a:rPr lang="en-US" sz="2500" b="1" i="1" u="none" baseline="0" dirty="0" smtClean="0"/>
                        <a:t>m</a:t>
                      </a:r>
                      <a:r>
                        <a:rPr lang="en-US" sz="2500" b="1" i="0" u="none" baseline="0" dirty="0" smtClean="0"/>
                        <a:t> = </a:t>
                      </a:r>
                      <a:r>
                        <a:rPr lang="en-US" sz="2500" b="1" i="1" u="sng" dirty="0" smtClean="0">
                          <a:solidFill>
                            <a:srgbClr val="FF0000"/>
                          </a:solidFill>
                        </a:rPr>
                        <a:t>-3</a:t>
                      </a:r>
                      <a:r>
                        <a:rPr lang="en-US" sz="2500" b="1" u="none" baseline="0" dirty="0" smtClean="0"/>
                        <a:t> </a:t>
                      </a:r>
                      <a:r>
                        <a:rPr lang="en-US" sz="2500" b="1" u="none" baseline="0" dirty="0" smtClean="0"/>
                        <a:t>and </a:t>
                      </a:r>
                      <a:r>
                        <a:rPr lang="en-US" sz="2500" b="1" i="1" u="none" baseline="0" dirty="0" smtClean="0"/>
                        <a:t>b</a:t>
                      </a:r>
                      <a:r>
                        <a:rPr lang="en-US" sz="2500" b="1" i="0" u="none" baseline="0" dirty="0" smtClean="0"/>
                        <a:t> = </a:t>
                      </a:r>
                      <a:r>
                        <a:rPr lang="en-US" sz="2500" b="1" i="1" u="sng" dirty="0" smtClean="0">
                          <a:solidFill>
                            <a:srgbClr val="FF0000"/>
                          </a:solidFill>
                        </a:rPr>
                        <a:t>-2</a:t>
                      </a:r>
                      <a:r>
                        <a:rPr lang="en-US" sz="2500" b="1" u="none" dirty="0" smtClean="0"/>
                        <a:t>.</a:t>
                      </a:r>
                      <a:endParaRPr lang="en-US" sz="25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2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5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5867400"/>
            <a:ext cx="7924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/>
              <a:t>Answer</a:t>
            </a:r>
            <a:r>
              <a:rPr lang="en-US" sz="2500" dirty="0" smtClean="0"/>
              <a:t>  The slope is </a:t>
            </a:r>
            <a:r>
              <a:rPr lang="en-US" sz="2500" b="1" i="1" u="sng" dirty="0" smtClean="0">
                <a:solidFill>
                  <a:srgbClr val="FF0000"/>
                </a:solidFill>
              </a:rPr>
              <a:t>-3</a:t>
            </a:r>
            <a:r>
              <a:rPr lang="en-US" sz="2500" dirty="0" smtClean="0"/>
              <a:t>.  </a:t>
            </a:r>
            <a:r>
              <a:rPr lang="en-US" sz="2500" dirty="0" smtClean="0"/>
              <a:t>The </a:t>
            </a:r>
            <a:r>
              <a:rPr lang="en-US" sz="2500" i="1" dirty="0" smtClean="0"/>
              <a:t>y</a:t>
            </a:r>
            <a:r>
              <a:rPr lang="en-US" sz="2500" dirty="0" smtClean="0"/>
              <a:t>-intercept is </a:t>
            </a:r>
            <a:r>
              <a:rPr lang="en-US" sz="2500" b="1" i="1" u="sng" dirty="0">
                <a:solidFill>
                  <a:srgbClr val="FF0000"/>
                </a:solidFill>
              </a:rPr>
              <a:t>-2</a:t>
            </a:r>
            <a:r>
              <a:rPr lang="en-US" sz="2500" dirty="0" smtClean="0"/>
              <a:t>.</a:t>
            </a:r>
            <a:endParaRPr lang="en-US" sz="2500" b="1" dirty="0"/>
          </a:p>
        </p:txBody>
      </p:sp>
    </p:spTree>
  </p:cSld>
  <p:clrMapOvr>
    <a:masterClrMapping/>
  </p:clrMapOvr>
  <p:transition spd="slow">
    <p:zoom dir="in"/>
    <p:sndAc>
      <p:stSnd>
        <p:snd r:embed="rId2" name="voltage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0"/>
            <a:ext cx="9066366" cy="465826"/>
          </a:xfrm>
        </p:spPr>
        <p:txBody>
          <a:bodyPr>
            <a:noAutofit/>
          </a:bodyPr>
          <a:lstStyle/>
          <a:p>
            <a:r>
              <a:rPr lang="en-US" sz="2500" dirty="0" smtClean="0"/>
              <a:t>p. 95</a:t>
            </a:r>
            <a:br>
              <a:rPr lang="en-US" sz="2500" dirty="0" smtClean="0"/>
            </a:br>
            <a:r>
              <a:rPr lang="en-US" sz="2500" dirty="0" smtClean="0"/>
              <a:t>Example 2:  Graph an Equation in Slope- Intercept Form</a:t>
            </a:r>
            <a:endParaRPr lang="en-US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35921" y="1305300"/>
            <a:ext cx="8991600" cy="5483352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Graph the equation </a:t>
            </a:r>
            <a:r>
              <a:rPr lang="en-US" b="1" i="1" dirty="0" smtClean="0"/>
              <a:t>y = 2x – 3.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i="1" dirty="0" smtClean="0"/>
              <a:t>Find</a:t>
            </a:r>
            <a:r>
              <a:rPr lang="en-US" i="1" dirty="0" smtClean="0"/>
              <a:t> the slope, </a:t>
            </a:r>
            <a:r>
              <a:rPr lang="en-US" i="1" u="sng" dirty="0" smtClean="0"/>
              <a:t>	</a:t>
            </a:r>
            <a:r>
              <a:rPr lang="en-US" i="1" u="sng" dirty="0" smtClean="0">
                <a:solidFill>
                  <a:srgbClr val="FF0000"/>
                </a:solidFill>
              </a:rPr>
              <a:t>2</a:t>
            </a:r>
            <a:r>
              <a:rPr lang="en-US" i="1" dirty="0" smtClean="0"/>
              <a:t>, </a:t>
            </a:r>
            <a:r>
              <a:rPr lang="en-US" i="1" dirty="0" smtClean="0"/>
              <a:t>and the </a:t>
            </a:r>
            <a:r>
              <a:rPr lang="en-US" dirty="0" smtClean="0"/>
              <a:t>y-intercept, </a:t>
            </a:r>
            <a:r>
              <a:rPr lang="en-US" i="1" u="sng" dirty="0" smtClean="0">
                <a:solidFill>
                  <a:srgbClr val="FF0000"/>
                </a:solidFill>
              </a:rPr>
              <a:t>-3</a:t>
            </a:r>
            <a:r>
              <a:rPr lang="en-US" dirty="0" smtClean="0"/>
              <a:t>.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b="1" i="1" dirty="0" smtClean="0"/>
              <a:t>Plot</a:t>
            </a:r>
            <a:r>
              <a:rPr lang="en-US" i="1" dirty="0" smtClean="0"/>
              <a:t> the point (0,b</a:t>
            </a:r>
            <a:r>
              <a:rPr lang="en-US" dirty="0" smtClean="0"/>
              <a:t>) when </a:t>
            </a:r>
            <a:r>
              <a:rPr lang="en-US" i="1" dirty="0" smtClean="0"/>
              <a:t>b</a:t>
            </a:r>
            <a:r>
              <a:rPr lang="en-US" dirty="0" smtClean="0"/>
              <a:t> is </a:t>
            </a:r>
            <a:r>
              <a:rPr lang="en-US" u="sng" dirty="0" smtClean="0"/>
              <a:t>	</a:t>
            </a:r>
            <a:r>
              <a:rPr lang="en-US" u="sng" dirty="0" smtClean="0">
                <a:solidFill>
                  <a:srgbClr val="FF0000"/>
                </a:solidFill>
              </a:rPr>
              <a:t>-3</a:t>
            </a:r>
            <a:r>
              <a:rPr lang="en-US" dirty="0" smtClean="0"/>
              <a:t>.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b="1" i="1" dirty="0" smtClean="0"/>
              <a:t>Use</a:t>
            </a:r>
            <a:r>
              <a:rPr lang="en-US" i="1" dirty="0" smtClean="0"/>
              <a:t> the slope to locate a second point on the line.</a:t>
            </a:r>
          </a:p>
          <a:p>
            <a:pPr marL="457200" indent="-457200">
              <a:buFont typeface="+mj-lt"/>
              <a:buAutoNum type="arabicPeriod"/>
            </a:pPr>
            <a:endParaRPr lang="en-US" b="1" i="1" dirty="0" smtClean="0"/>
          </a:p>
          <a:p>
            <a:pPr marL="457200" indent="-457200">
              <a:buNone/>
            </a:pPr>
            <a:r>
              <a:rPr lang="en-US" b="1" i="1" dirty="0" smtClean="0"/>
              <a:t>	m</a:t>
            </a:r>
            <a:r>
              <a:rPr lang="en-US" b="1" dirty="0" smtClean="0"/>
              <a:t> =	   =	</a:t>
            </a:r>
            <a:endParaRPr lang="en-US" b="1" i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 marL="457200" indent="-457200">
              <a:buAutoNum type="arabicPeriod" startAt="4"/>
            </a:pPr>
            <a:r>
              <a:rPr lang="en-US" b="1" dirty="0" smtClean="0"/>
              <a:t>Draw</a:t>
            </a:r>
            <a:r>
              <a:rPr lang="en-US" dirty="0" smtClean="0"/>
              <a:t> a line through the two points.</a:t>
            </a:r>
          </a:p>
          <a:p>
            <a:pPr marL="457200" indent="-457200">
              <a:buNone/>
            </a:pPr>
            <a:endParaRPr lang="en-US" b="1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371600" y="3429000"/>
            <a:ext cx="76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590800" y="2971800"/>
            <a:ext cx="2971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Rise</a:t>
            </a:r>
            <a:endParaRPr lang="en-US" sz="30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2590800" y="3429000"/>
            <a:ext cx="990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590800" y="3332202"/>
            <a:ext cx="2971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Run</a:t>
            </a:r>
            <a:endParaRPr lang="en-US" sz="3000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733800" y="3429000"/>
            <a:ext cx="914400" cy="1588"/>
          </a:xfrm>
          <a:prstGeom prst="straightConnector1">
            <a:avLst/>
          </a:prstGeom>
          <a:ln w="41275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09600" y="4018003"/>
            <a:ext cx="3810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Move </a:t>
            </a:r>
            <a:r>
              <a:rPr lang="en-US" sz="3000" u="sng" dirty="0" smtClean="0"/>
              <a:t>	</a:t>
            </a:r>
            <a:r>
              <a:rPr lang="en-US" sz="3000" dirty="0" smtClean="0"/>
              <a:t> units up</a:t>
            </a:r>
            <a:endParaRPr lang="en-US" sz="3000" dirty="0"/>
          </a:p>
        </p:txBody>
      </p:sp>
      <p:sp>
        <p:nvSpPr>
          <p:cNvPr id="16" name="TextBox 15"/>
          <p:cNvSpPr txBox="1"/>
          <p:nvPr/>
        </p:nvSpPr>
        <p:spPr>
          <a:xfrm>
            <a:off x="609600" y="4475202"/>
            <a:ext cx="4267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Move </a:t>
            </a:r>
            <a:r>
              <a:rPr lang="en-US" sz="3000" u="sng" dirty="0" smtClean="0"/>
              <a:t>	</a:t>
            </a:r>
            <a:r>
              <a:rPr lang="en-US" sz="3000" dirty="0" smtClean="0"/>
              <a:t> </a:t>
            </a:r>
            <a:r>
              <a:rPr lang="en-US" sz="3000" dirty="0" smtClean="0"/>
              <a:t>unit right</a:t>
            </a:r>
            <a:endParaRPr lang="en-US" sz="3000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685800" y="4572000"/>
            <a:ext cx="3581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 descr="ax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01109" y="2743200"/>
            <a:ext cx="3514291" cy="3316467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6420728" y="4309070"/>
            <a:ext cx="152400" cy="18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885950" y="4046976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2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409700" y="3440668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1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04950" y="3061256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2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19300" y="4583668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1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6631748" y="3906128"/>
            <a:ext cx="152400" cy="18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854488" y="3498492"/>
            <a:ext cx="152400" cy="18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5715000" y="2819400"/>
            <a:ext cx="1600200" cy="3124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zoom dir="in"/>
    <p:sndAc>
      <p:stSnd>
        <p:snd r:embed="rId2" name="voltag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610600" cy="1112838"/>
          </a:xfrm>
        </p:spPr>
        <p:txBody>
          <a:bodyPr>
            <a:noAutofit/>
          </a:bodyPr>
          <a:lstStyle/>
          <a:p>
            <a:r>
              <a:rPr lang="en-US" sz="2500" dirty="0" smtClean="0"/>
              <a:t>p. 95</a:t>
            </a:r>
            <a:br>
              <a:rPr lang="en-US" sz="2500" dirty="0" smtClean="0"/>
            </a:br>
            <a:r>
              <a:rPr lang="en-US" sz="2500" b="1" dirty="0" smtClean="0"/>
              <a:t>Checkpoint</a:t>
            </a:r>
            <a:r>
              <a:rPr lang="en-US" sz="2500" dirty="0" smtClean="0"/>
              <a:t>  </a:t>
            </a:r>
            <a:br>
              <a:rPr lang="en-US" sz="2500" dirty="0" smtClean="0"/>
            </a:br>
            <a:r>
              <a:rPr lang="en-US" sz="2500" dirty="0" smtClean="0"/>
              <a:t>Find the slope and </a:t>
            </a:r>
            <a:r>
              <a:rPr lang="en-US" sz="2500" i="1" dirty="0" smtClean="0"/>
              <a:t>y-intercept</a:t>
            </a:r>
            <a:r>
              <a:rPr lang="en-US" sz="2500" dirty="0" smtClean="0"/>
              <a:t> of the equation.</a:t>
            </a:r>
            <a:endParaRPr lang="en-US" sz="25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152400" y="1524000"/>
          <a:ext cx="861060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0200"/>
                <a:gridCol w="2870200"/>
                <a:gridCol w="2870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1.  </a:t>
                      </a:r>
                      <a:r>
                        <a:rPr lang="en-US" i="1" dirty="0" smtClean="0"/>
                        <a:t>y = 4 – 3x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  </a:t>
                      </a:r>
                      <a:r>
                        <a:rPr lang="en-US" i="1" dirty="0" smtClean="0"/>
                        <a:t>2x + y = -3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 startAt="3"/>
                      </a:pPr>
                      <a:r>
                        <a:rPr lang="en-US" i="1" baseline="0" dirty="0" smtClean="0"/>
                        <a:t>4y = 3x – 8</a:t>
                      </a:r>
                    </a:p>
                    <a:p>
                      <a:pPr marL="342900" indent="-342900">
                        <a:buAutoNum type="arabicPeriod" startAt="3"/>
                      </a:pPr>
                      <a:endParaRPr lang="en-US" i="1" baseline="0" dirty="0" smtClean="0"/>
                    </a:p>
                    <a:p>
                      <a:pPr marL="342900" indent="-342900">
                        <a:buAutoNum type="arabicPeriod" startAt="3"/>
                      </a:pPr>
                      <a:endParaRPr lang="en-US" i="1" baseline="0" dirty="0" smtClean="0"/>
                    </a:p>
                    <a:p>
                      <a:pPr marL="342900" indent="-342900">
                        <a:buAutoNum type="arabicPeriod" startAt="3"/>
                      </a:pPr>
                      <a:endParaRPr lang="en-US" i="1" baseline="0" dirty="0" smtClean="0"/>
                    </a:p>
                    <a:p>
                      <a:pPr marL="342900" indent="-342900">
                        <a:buAutoNum type="arabicPeriod" startAt="3"/>
                      </a:pPr>
                      <a:endParaRPr lang="en-US" i="1" baseline="0" dirty="0" smtClean="0"/>
                    </a:p>
                    <a:p>
                      <a:pPr marL="342900" indent="-342900">
                        <a:buNone/>
                      </a:pPr>
                      <a:endParaRPr lang="en-US" i="1" baseline="0" dirty="0" smtClean="0"/>
                    </a:p>
                    <a:p>
                      <a:pPr marL="342900" indent="-342900">
                        <a:buNone/>
                      </a:pP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" y="35052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Graph the equation in slope-intercept form.</a:t>
            </a:r>
          </a:p>
          <a:p>
            <a:r>
              <a:rPr lang="en-US" b="1" dirty="0" smtClean="0"/>
              <a:t>   4.</a:t>
            </a:r>
            <a:r>
              <a:rPr lang="en-US" dirty="0" smtClean="0"/>
              <a:t>  </a:t>
            </a:r>
            <a:r>
              <a:rPr lang="en-US" i="1" dirty="0" smtClean="0"/>
              <a:t>y = x – 2		</a:t>
            </a:r>
            <a:r>
              <a:rPr lang="en-US" b="1" i="1" dirty="0" smtClean="0"/>
              <a:t>		         5.  </a:t>
            </a:r>
            <a:r>
              <a:rPr lang="en-US" i="1" dirty="0" smtClean="0"/>
              <a:t>y = -   x + </a:t>
            </a:r>
            <a:r>
              <a:rPr lang="en-US" dirty="0" smtClean="0"/>
              <a:t>1</a:t>
            </a:r>
            <a:r>
              <a:rPr lang="en-US" i="1" dirty="0" smtClean="0"/>
              <a:t>    </a:t>
            </a:r>
            <a:r>
              <a:rPr lang="en-US" b="1" i="1" dirty="0" smtClean="0"/>
              <a:t>  </a:t>
            </a:r>
            <a:endParaRPr lang="en-US" b="1" dirty="0" smtClean="0"/>
          </a:p>
        </p:txBody>
      </p:sp>
      <p:pic>
        <p:nvPicPr>
          <p:cNvPr id="6" name="Picture 5" descr="ax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05400" y="4143375"/>
            <a:ext cx="2876550" cy="2714625"/>
          </a:xfrm>
          <a:prstGeom prst="rect">
            <a:avLst/>
          </a:prstGeom>
        </p:spPr>
      </p:pic>
      <p:pic>
        <p:nvPicPr>
          <p:cNvPr id="7" name="Picture 6" descr="ax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4143375"/>
            <a:ext cx="2876550" cy="27146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094566" y="367789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103192" y="391207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6180826" y="399547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zoom dir="in"/>
    <p:sndAc>
      <p:stSnd>
        <p:snd r:embed="rId2" name="voltage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p. 96</a:t>
            </a:r>
            <a:br>
              <a:rPr lang="en-US" dirty="0" smtClean="0"/>
            </a:br>
            <a:r>
              <a:rPr lang="en-US" dirty="0" smtClean="0"/>
              <a:t>Example 3:  Identify Parallel 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Which of the following lines are parallel?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2057400"/>
          <a:ext cx="8610600" cy="3810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70200"/>
                <a:gridCol w="2870200"/>
                <a:gridCol w="28702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line a:  </a:t>
                      </a:r>
                      <a:r>
                        <a:rPr lang="en-US" b="0" dirty="0" smtClean="0"/>
                        <a:t>  -2</a:t>
                      </a:r>
                      <a:r>
                        <a:rPr lang="en-US" b="0" i="1" dirty="0" smtClean="0"/>
                        <a:t>x</a:t>
                      </a:r>
                      <a:r>
                        <a:rPr lang="en-US" b="0" i="0" dirty="0" smtClean="0"/>
                        <a:t> + y = 1</a:t>
                      </a:r>
                      <a:endParaRPr lang="en-US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line b:  </a:t>
                      </a:r>
                      <a:r>
                        <a:rPr lang="en-US" b="0" dirty="0" smtClean="0"/>
                        <a:t>2x + y = -1</a:t>
                      </a:r>
                      <a:endParaRPr lang="en-US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Line c:</a:t>
                      </a:r>
                      <a:r>
                        <a:rPr lang="en-US" b="0" baseline="0" dirty="0" smtClean="0"/>
                        <a:t>  2x – y = 3</a:t>
                      </a:r>
                      <a:endParaRPr lang="en-US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" y="2514600"/>
            <a:ext cx="8534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Solution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/>
              <a:t>Rewrite</a:t>
            </a:r>
            <a:r>
              <a:rPr lang="en-US" dirty="0" smtClean="0"/>
              <a:t> each equation in slope-intercept form.</a:t>
            </a:r>
          </a:p>
          <a:p>
            <a:pPr marL="342900" indent="-342900"/>
            <a:r>
              <a:rPr lang="en-US" dirty="0" smtClean="0"/>
              <a:t>	</a:t>
            </a:r>
            <a:r>
              <a:rPr lang="en-US" b="1" dirty="0" smtClean="0"/>
              <a:t>line </a:t>
            </a:r>
            <a:r>
              <a:rPr lang="en-US" b="1" i="1" dirty="0" smtClean="0"/>
              <a:t>a</a:t>
            </a:r>
            <a:r>
              <a:rPr lang="en-US" b="1" dirty="0" smtClean="0"/>
              <a:t>:  </a:t>
            </a:r>
            <a:r>
              <a:rPr lang="en-US" i="1" dirty="0" smtClean="0"/>
              <a:t>y = </a:t>
            </a:r>
            <a:r>
              <a:rPr lang="en-US" i="1" u="sng" dirty="0" smtClean="0">
                <a:solidFill>
                  <a:srgbClr val="FF0000"/>
                </a:solidFill>
              </a:rPr>
              <a:t>2x + 1</a:t>
            </a:r>
            <a:r>
              <a:rPr lang="en-US" i="1" u="sng" dirty="0" smtClean="0"/>
              <a:t> </a:t>
            </a:r>
            <a:r>
              <a:rPr lang="en-US" i="1" dirty="0" smtClean="0"/>
              <a:t>  </a:t>
            </a:r>
            <a:r>
              <a:rPr lang="en-US" b="1" dirty="0" smtClean="0"/>
              <a:t>line </a:t>
            </a:r>
            <a:r>
              <a:rPr lang="en-US" b="1" i="1" dirty="0" smtClean="0"/>
              <a:t>b</a:t>
            </a:r>
            <a:r>
              <a:rPr lang="en-US" b="1" dirty="0" smtClean="0"/>
              <a:t>:  </a:t>
            </a:r>
            <a:r>
              <a:rPr lang="en-US" i="1" dirty="0" smtClean="0"/>
              <a:t>y = </a:t>
            </a:r>
            <a:r>
              <a:rPr lang="en-US" i="1" u="sng" dirty="0" smtClean="0">
                <a:solidFill>
                  <a:srgbClr val="FF0000"/>
                </a:solidFill>
              </a:rPr>
              <a:t>-2x - 1</a:t>
            </a:r>
            <a:r>
              <a:rPr lang="en-US" i="1" dirty="0" smtClean="0"/>
              <a:t>  </a:t>
            </a:r>
            <a:r>
              <a:rPr lang="en-US" b="1" dirty="0" smtClean="0"/>
              <a:t>line </a:t>
            </a:r>
            <a:r>
              <a:rPr lang="en-US" b="1" i="1" dirty="0" smtClean="0"/>
              <a:t>c</a:t>
            </a:r>
            <a:r>
              <a:rPr lang="en-US" b="1" dirty="0" smtClean="0"/>
              <a:t>:</a:t>
            </a:r>
            <a:r>
              <a:rPr lang="en-US" dirty="0" smtClean="0"/>
              <a:t>  </a:t>
            </a:r>
            <a:r>
              <a:rPr lang="en-US" i="1" dirty="0" smtClean="0"/>
              <a:t>y = </a:t>
            </a:r>
            <a:r>
              <a:rPr lang="en-US" i="1" u="sng" dirty="0" smtClean="0">
                <a:solidFill>
                  <a:srgbClr val="FF0000"/>
                </a:solidFill>
              </a:rPr>
              <a:t>2x - 3</a:t>
            </a:r>
            <a:endParaRPr lang="en-US" dirty="0" smtClean="0">
              <a:solidFill>
                <a:srgbClr val="FF0000"/>
              </a:solidFill>
            </a:endParaRPr>
          </a:p>
          <a:p>
            <a:pPr marL="342900" indent="-342900"/>
            <a:r>
              <a:rPr lang="en-US" b="1" dirty="0" smtClean="0"/>
              <a:t>2.   Identify</a:t>
            </a:r>
            <a:r>
              <a:rPr lang="en-US" dirty="0" smtClean="0"/>
              <a:t> the slope of each equation.</a:t>
            </a:r>
          </a:p>
          <a:p>
            <a:pPr marL="800100" lvl="1" indent="-342900"/>
            <a:r>
              <a:rPr lang="en-US" dirty="0" smtClean="0"/>
              <a:t>The slope of line </a:t>
            </a:r>
            <a:r>
              <a:rPr lang="en-US" i="1" dirty="0" smtClean="0"/>
              <a:t>a</a:t>
            </a:r>
            <a:r>
              <a:rPr lang="en-US" dirty="0" smtClean="0"/>
              <a:t> is </a:t>
            </a:r>
            <a:r>
              <a:rPr lang="en-US" u="sng" dirty="0" smtClean="0">
                <a:solidFill>
                  <a:srgbClr val="FF0000"/>
                </a:solidFill>
              </a:rPr>
              <a:t>2</a:t>
            </a:r>
            <a:r>
              <a:rPr lang="en-US" dirty="0" smtClean="0"/>
              <a:t>.  </a:t>
            </a:r>
            <a:r>
              <a:rPr lang="en-US" dirty="0" smtClean="0"/>
              <a:t>The slope of line </a:t>
            </a:r>
            <a:r>
              <a:rPr lang="en-US" i="1" dirty="0" smtClean="0"/>
              <a:t>b</a:t>
            </a:r>
            <a:r>
              <a:rPr lang="en-US" dirty="0" smtClean="0"/>
              <a:t> is </a:t>
            </a:r>
            <a:r>
              <a:rPr lang="en-US" u="sng" dirty="0" smtClean="0">
                <a:solidFill>
                  <a:srgbClr val="FF0000"/>
                </a:solidFill>
              </a:rPr>
              <a:t>-2</a:t>
            </a:r>
            <a:r>
              <a:rPr lang="en-US" dirty="0" smtClean="0"/>
              <a:t>.  </a:t>
            </a:r>
            <a:r>
              <a:rPr lang="en-US" dirty="0" smtClean="0"/>
              <a:t>The slope of line </a:t>
            </a:r>
            <a:r>
              <a:rPr lang="en-US" i="1" dirty="0" smtClean="0"/>
              <a:t>c </a:t>
            </a:r>
            <a:r>
              <a:rPr lang="en-US" dirty="0" smtClean="0"/>
              <a:t>is </a:t>
            </a:r>
            <a:r>
              <a:rPr lang="en-US" u="sng" dirty="0" smtClean="0">
                <a:solidFill>
                  <a:srgbClr val="FF0000"/>
                </a:solidFill>
              </a:rPr>
              <a:t>2</a:t>
            </a:r>
            <a:r>
              <a:rPr lang="en-US" dirty="0" smtClean="0"/>
              <a:t>.</a:t>
            </a:r>
            <a:endParaRPr lang="en-US" dirty="0" smtClean="0"/>
          </a:p>
        </p:txBody>
      </p:sp>
      <p:pic>
        <p:nvPicPr>
          <p:cNvPr id="6" name="Picture 5" descr="ax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67400" y="4143375"/>
            <a:ext cx="2876550" cy="27146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600" y="3927896"/>
            <a:ext cx="5867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dirty="0" smtClean="0"/>
              <a:t>3.   Compare</a:t>
            </a:r>
            <a:r>
              <a:rPr lang="en-US" dirty="0" smtClean="0"/>
              <a:t> the slopes.</a:t>
            </a:r>
          </a:p>
          <a:p>
            <a:pPr marL="342900" indent="-342900"/>
            <a:r>
              <a:rPr lang="en-US" dirty="0" smtClean="0"/>
              <a:t>	  Lines </a:t>
            </a:r>
            <a:r>
              <a:rPr lang="en-US" u="sng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</a:t>
            </a:r>
            <a:r>
              <a:rPr lang="en-US" dirty="0" smtClean="0"/>
              <a:t>and </a:t>
            </a:r>
            <a:r>
              <a:rPr lang="en-US" u="sng" dirty="0" smtClean="0">
                <a:solidFill>
                  <a:srgbClr val="FF0000"/>
                </a:solidFill>
              </a:rPr>
              <a:t>c</a:t>
            </a:r>
            <a:r>
              <a:rPr lang="en-US" dirty="0" smtClean="0"/>
              <a:t> </a:t>
            </a:r>
            <a:r>
              <a:rPr lang="en-US" dirty="0" smtClean="0"/>
              <a:t>are parallel because each     	has a slope of </a:t>
            </a:r>
            <a:r>
              <a:rPr lang="en-US" u="sng" dirty="0" smtClean="0">
                <a:solidFill>
                  <a:srgbClr val="FF0000"/>
                </a:solidFill>
              </a:rPr>
              <a:t>2</a:t>
            </a:r>
            <a:r>
              <a:rPr lang="en-US" dirty="0" smtClean="0"/>
              <a:t>.</a:t>
            </a:r>
            <a:endParaRPr lang="en-US" dirty="0" smtClean="0"/>
          </a:p>
          <a:p>
            <a:pPr marL="342900" indent="-342900"/>
            <a:r>
              <a:rPr lang="en-US" dirty="0" smtClean="0"/>
              <a:t>	  Line </a:t>
            </a:r>
            <a:r>
              <a:rPr lang="en-US" u="sng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</a:t>
            </a:r>
            <a:r>
              <a:rPr lang="en-US" dirty="0" smtClean="0"/>
              <a:t>is not parallel to either of the other 	two lines because it has a slope of </a:t>
            </a:r>
            <a:r>
              <a:rPr lang="en-US" u="sng" dirty="0" smtClean="0"/>
              <a:t>	</a:t>
            </a:r>
            <a:r>
              <a:rPr lang="en-US" u="sng" dirty="0" smtClean="0">
                <a:solidFill>
                  <a:srgbClr val="FF0000"/>
                </a:solidFill>
              </a:rPr>
              <a:t>-2</a:t>
            </a:r>
            <a:r>
              <a:rPr lang="en-US" dirty="0" smtClean="0"/>
              <a:t>.</a:t>
            </a:r>
            <a:endParaRPr lang="en-US" dirty="0" smtClean="0"/>
          </a:p>
          <a:p>
            <a:pPr marL="342900" indent="-342900"/>
            <a:r>
              <a:rPr lang="en-US" b="1" dirty="0" smtClean="0"/>
              <a:t>	Check</a:t>
            </a:r>
            <a:r>
              <a:rPr lang="en-US" dirty="0" smtClean="0"/>
              <a:t>  The graph gives you a visual check.  It shows that line </a:t>
            </a:r>
            <a:r>
              <a:rPr lang="en-US" i="1" dirty="0" smtClean="0"/>
              <a:t>b</a:t>
            </a:r>
            <a:r>
              <a:rPr lang="en-US" dirty="0" smtClean="0"/>
              <a:t> </a:t>
            </a:r>
            <a:r>
              <a:rPr lang="en-US" i="1" u="sng" dirty="0" smtClean="0">
                <a:solidFill>
                  <a:srgbClr val="FF0000"/>
                </a:solidFill>
              </a:rPr>
              <a:t>intersects</a:t>
            </a:r>
            <a:r>
              <a:rPr lang="en-US" dirty="0" smtClean="0"/>
              <a:t> </a:t>
            </a:r>
            <a:r>
              <a:rPr lang="en-US" dirty="0" smtClean="0"/>
              <a:t>each of the two parallel lines.</a:t>
            </a:r>
          </a:p>
          <a:p>
            <a:pPr marL="342900" indent="-342900"/>
            <a:r>
              <a:rPr lang="en-US" b="1" dirty="0" smtClean="0"/>
              <a:t>	Answer  </a:t>
            </a:r>
            <a:r>
              <a:rPr lang="en-US" dirty="0" smtClean="0"/>
              <a:t>Lines </a:t>
            </a:r>
            <a:r>
              <a:rPr lang="en-US" u="sng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</a:t>
            </a:r>
            <a:r>
              <a:rPr lang="en-US" dirty="0" smtClean="0"/>
              <a:t>and </a:t>
            </a:r>
            <a:r>
              <a:rPr lang="en-US" u="sng" dirty="0" smtClean="0">
                <a:solidFill>
                  <a:srgbClr val="FF0000"/>
                </a:solidFill>
              </a:rPr>
              <a:t>c</a:t>
            </a:r>
            <a:r>
              <a:rPr lang="en-US" dirty="0" smtClean="0"/>
              <a:t> </a:t>
            </a:r>
            <a:r>
              <a:rPr lang="en-US" dirty="0" smtClean="0"/>
              <a:t>are parallel.</a:t>
            </a:r>
            <a:endParaRPr lang="en-US" b="1" dirty="0" smtClean="0"/>
          </a:p>
          <a:p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6019800" y="4953000"/>
            <a:ext cx="2438400" cy="1066800"/>
          </a:xfrm>
          <a:prstGeom prst="straightConnector1">
            <a:avLst/>
          </a:prstGeom>
          <a:ln w="158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 flipH="1" flipV="1">
            <a:off x="6324600" y="4953000"/>
            <a:ext cx="2438400" cy="1066800"/>
          </a:xfrm>
          <a:prstGeom prst="straightConnector1">
            <a:avLst/>
          </a:prstGeom>
          <a:ln w="158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H="1">
            <a:off x="6057900" y="4838700"/>
            <a:ext cx="2362200" cy="1371600"/>
          </a:xfrm>
          <a:prstGeom prst="straightConnector1">
            <a:avLst/>
          </a:prstGeom>
          <a:ln w="158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zoom dir="in"/>
    <p:sndAc>
      <p:stSnd>
        <p:snd r:embed="rId2" name="voltage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p. 96</a:t>
            </a:r>
            <a:br>
              <a:rPr lang="en-US" dirty="0" smtClean="0"/>
            </a:br>
            <a:r>
              <a:rPr lang="en-US" b="1" dirty="0" smtClean="0"/>
              <a:t>Checkpoint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Which of the following lines are parallel?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2133600"/>
          </a:xfrm>
        </p:spPr>
        <p:txBody>
          <a:bodyPr/>
          <a:lstStyle/>
          <a:p>
            <a:pPr marL="457200" indent="-457200">
              <a:buAutoNum type="arabicPeriod" startAt="6"/>
            </a:pPr>
            <a:r>
              <a:rPr lang="en-US" b="1" dirty="0" smtClean="0"/>
              <a:t>line a:</a:t>
            </a:r>
            <a:r>
              <a:rPr lang="en-US" dirty="0" smtClean="0"/>
              <a:t>	</a:t>
            </a:r>
            <a:r>
              <a:rPr lang="en-US" i="1" dirty="0" smtClean="0"/>
              <a:t>4x – 3y = 6</a:t>
            </a:r>
          </a:p>
          <a:p>
            <a:pPr marL="457200" indent="-457200">
              <a:buNone/>
            </a:pPr>
            <a:r>
              <a:rPr lang="en-US" i="1" dirty="0" smtClean="0"/>
              <a:t>	</a:t>
            </a:r>
            <a:r>
              <a:rPr lang="en-US" b="1" dirty="0" smtClean="0"/>
              <a:t>line b:</a:t>
            </a:r>
            <a:r>
              <a:rPr lang="en-US" dirty="0" smtClean="0"/>
              <a:t>	</a:t>
            </a:r>
            <a:r>
              <a:rPr lang="en-US" i="1" dirty="0" smtClean="0"/>
              <a:t>-8x + 6y = 18</a:t>
            </a:r>
            <a:endParaRPr lang="en-US" dirty="0" smtClean="0"/>
          </a:p>
          <a:p>
            <a:pPr marL="457200" indent="-457200">
              <a:buNone/>
            </a:pPr>
            <a:r>
              <a:rPr lang="en-US" i="1" dirty="0" smtClean="0"/>
              <a:t>	</a:t>
            </a:r>
            <a:r>
              <a:rPr lang="en-US" b="1" dirty="0" smtClean="0"/>
              <a:t>line c:</a:t>
            </a:r>
            <a:r>
              <a:rPr lang="en-US" dirty="0" smtClean="0"/>
              <a:t>	</a:t>
            </a:r>
            <a:r>
              <a:rPr lang="en-US" i="1" dirty="0" smtClean="0"/>
              <a:t>4x +3y = 8</a:t>
            </a:r>
            <a:endParaRPr lang="en-US" i="1" dirty="0"/>
          </a:p>
        </p:txBody>
      </p:sp>
      <p:sp>
        <p:nvSpPr>
          <p:cNvPr id="5" name="TextBox 4"/>
          <p:cNvSpPr txBox="1"/>
          <p:nvPr/>
        </p:nvSpPr>
        <p:spPr>
          <a:xfrm>
            <a:off x="5181600" y="58674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Lines </a:t>
            </a:r>
            <a:r>
              <a:rPr lang="en-US" i="1" dirty="0" smtClean="0">
                <a:solidFill>
                  <a:schemeClr val="accent3">
                    <a:lumMod val="75000"/>
                  </a:schemeClr>
                </a:solidFill>
              </a:rPr>
              <a:t>a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and </a:t>
            </a:r>
            <a:r>
              <a:rPr lang="en-US" i="1" dirty="0" smtClean="0">
                <a:solidFill>
                  <a:schemeClr val="accent3">
                    <a:lumMod val="75000"/>
                  </a:schemeClr>
                </a:solidFill>
              </a:rPr>
              <a:t>b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are parallel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19600" y="5867400"/>
            <a:ext cx="3581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zoom dir="in"/>
    <p:sndAc>
      <p:stSnd>
        <p:snd r:embed="rId2" name="voltag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5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 animBg="1"/>
      <p:bldP spid="6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96</TotalTime>
  <Words>285</Words>
  <Application>Microsoft Office PowerPoint</Application>
  <PresentationFormat>On-screen Show (4:3)</PresentationFormat>
  <Paragraphs>89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Oriel</vt:lpstr>
      <vt:lpstr>4.7 Graphing lines using slope intercept form p. 94 - 96 </vt:lpstr>
      <vt:lpstr>p. 94 Vocabulary</vt:lpstr>
      <vt:lpstr>p. 94 </vt:lpstr>
      <vt:lpstr>p. 94  Example 1:  Find the Slope and y-intercept</vt:lpstr>
      <vt:lpstr>p. 95 Example 2:  Graph an Equation in Slope- Intercept Form</vt:lpstr>
      <vt:lpstr>p. 95 Checkpoint   Find the slope and y-intercept of the equation.</vt:lpstr>
      <vt:lpstr>p. 96 Example 3:  Identify Parallel Lines</vt:lpstr>
      <vt:lpstr>  p. 96 Checkpoint Which of the following lines are parallel?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4.7 Graphing lines using slope intercept form p. 94 - 96</dc:title>
  <dc:creator>teagan</dc:creator>
  <cp:lastModifiedBy>Trisha Angell</cp:lastModifiedBy>
  <cp:revision>20</cp:revision>
  <dcterms:created xsi:type="dcterms:W3CDTF">2010-11-29T14:34:47Z</dcterms:created>
  <dcterms:modified xsi:type="dcterms:W3CDTF">2012-03-16T14:02:10Z</dcterms:modified>
</cp:coreProperties>
</file>