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130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30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B4A302-45F1-4202-9E48-9A3026ED1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8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C6FC-3A50-4039-8290-D90B848B2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8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2B7E8-F3E8-49D0-AA7A-AD634E853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8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68996-5EA5-4F0B-AA07-3BEFA6BD7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8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5355F-54F5-42C5-800F-845B6AC0C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8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2BF69-6C12-4595-B503-3736D8BC9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8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2B03F-61FD-4639-BC7D-FF0ACE476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8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8749A-EB57-46F7-B002-3C0978083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8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9B1B4-D2C4-45CE-A393-B80BC4125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8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E03D0-AD66-48CB-BECF-14815F2B5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8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ED2F-6D16-4F6B-8824-2380510C4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8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736E2-4C6D-4970-9BA9-ED899B46F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8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028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8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8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3E4003E-2AC8-430B-BA92-BC535D59A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spd="slow" advTm="18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2.wav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3.wav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5.wav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vmlDrawing" Target="../drawings/vmlDrawing6.v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smtClean="0"/>
              <a:t>Chapter 3</a:t>
            </a:r>
            <a:br>
              <a:rPr lang="en-US" sz="4400" smtClean="0"/>
            </a:br>
            <a:r>
              <a:rPr lang="en-US" sz="4400" smtClean="0"/>
              <a:t>Section 3</a:t>
            </a:r>
            <a:br>
              <a:rPr lang="en-US" sz="4400" smtClean="0"/>
            </a:br>
            <a:r>
              <a:rPr lang="en-US" sz="4400" smtClean="0"/>
              <a:t>Solving Multi-Step Equations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Students will use two or more steps to solve linear equations.</a:t>
            </a:r>
          </a:p>
          <a:p>
            <a:pPr eaLnBrk="1" hangingPunct="1">
              <a:defRPr/>
            </a:pPr>
            <a:r>
              <a:rPr lang="en-US" sz="3200" smtClean="0"/>
              <a:t>p.  54 - 56</a:t>
            </a:r>
          </a:p>
        </p:txBody>
      </p:sp>
      <p:pic>
        <p:nvPicPr>
          <p:cNvPr id="4" name="~PP3114.WAV">
            <a:hlinkClick r:id="" action="ppaction://media"/>
          </p:cNvPr>
          <p:cNvPicPr>
            <a:picLocks noRot="1" noChangeAspect="1"/>
          </p:cNvPicPr>
          <p:nvPr>
            <a:wavAudioFile r:embed="rId1" name="~PP3114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500" smtClean="0"/>
              <a:t>3.3 p. 54:  Example 1</a:t>
            </a:r>
            <a:br>
              <a:rPr lang="en-US" sz="2500" smtClean="0"/>
            </a:br>
            <a:r>
              <a:rPr lang="en-US" sz="2500" smtClean="0"/>
              <a:t>Students will use two or more steps to solve a linear equation.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91440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500" smtClean="0"/>
              <a:t>Example 1:  Solve a Linear Equation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500" smtClean="0"/>
              <a:t>Solve 2x – 4 = -18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500" b="1" smtClean="0"/>
              <a:t>Solution</a:t>
            </a: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500" smtClean="0"/>
              <a:t>To isolate the variable, undo the </a:t>
            </a:r>
            <a:r>
              <a:rPr lang="en-US" sz="2500" u="sng" smtClean="0"/>
              <a:t>		</a:t>
            </a:r>
            <a:r>
              <a:rPr lang="en-US" sz="2500" smtClean="0"/>
              <a:t> and then the </a:t>
            </a:r>
            <a:r>
              <a:rPr lang="en-US" sz="2500" u="sng" smtClean="0"/>
              <a:t>			</a:t>
            </a:r>
            <a:r>
              <a:rPr lang="en-US" sz="250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500" b="1" smtClean="0"/>
          </a:p>
        </p:txBody>
      </p:sp>
      <p:graphicFrame>
        <p:nvGraphicFramePr>
          <p:cNvPr id="13333" name="Group 21"/>
          <p:cNvGraphicFramePr>
            <a:graphicFrameLocks noGrp="1"/>
          </p:cNvGraphicFramePr>
          <p:nvPr>
            <p:ph sz="half" idx="2"/>
          </p:nvPr>
        </p:nvGraphicFramePr>
        <p:xfrm>
          <a:off x="152400" y="3886200"/>
          <a:ext cx="8991600" cy="3246120"/>
        </p:xfrm>
        <a:graphic>
          <a:graphicData uri="http://schemas.openxmlformats.org/drawingml/2006/table">
            <a:tbl>
              <a:tblPr/>
              <a:tblGrid>
                <a:gridCol w="4495800"/>
                <a:gridCol w="4495800"/>
              </a:tblGrid>
              <a:tr h="201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2x – 4 = -18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2x – 4 +   = -18 + </a:t>
                      </a:r>
                      <a:r>
                        <a:rPr kumimoji="0" lang="en-US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2x =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x =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Write the original equation.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Add    to each side to undo the subtraction.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Simplify both sides.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Divide each side by      to undo the multiplication.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Simplify.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~PP2031.WAV">
            <a:hlinkClick r:id="" action="ppaction://media"/>
          </p:cNvPr>
          <p:cNvPicPr>
            <a:picLocks noRot="1" noChangeAspect="1"/>
          </p:cNvPicPr>
          <p:nvPr>
            <a:wavAudioFile r:embed="rId2" name="~PP203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8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inkTgt spid="_x0000_s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inkTgt spid="_x0000_s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inkTgt spid="_x0000_s4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inkTgt spid="_x0000_s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inkTgt spid="_x0000_s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inkTgt spid="_x0000_s41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inkTgt spid="_x0000_s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inkTgt spid="_x0000_s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inkTgt spid="_x0000_s4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inkTgt spid="_x0000_s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inkTgt spid="_x0000_s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inkTgt spid="_x0000_s41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500" dirty="0" smtClean="0"/>
              <a:t>3.3 p. 54:  Example 2</a:t>
            </a:r>
            <a:br>
              <a:rPr lang="en-US" sz="2500" dirty="0" smtClean="0"/>
            </a:br>
            <a:r>
              <a:rPr lang="en-US" sz="2500" dirty="0" smtClean="0"/>
              <a:t>Students will use two or more steps to solve a linear equation.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Combine Like Terms First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Solve 8x – 5x +16 = -29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smtClean="0"/>
              <a:t>Solution:</a:t>
            </a:r>
            <a:endParaRPr 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  </a:t>
            </a:r>
          </a:p>
        </p:txBody>
      </p:sp>
      <p:graphicFrame>
        <p:nvGraphicFramePr>
          <p:cNvPr id="15382" name="Group 22"/>
          <p:cNvGraphicFramePr>
            <a:graphicFrameLocks noGrp="1"/>
          </p:cNvGraphicFramePr>
          <p:nvPr>
            <p:ph sz="half" idx="2"/>
          </p:nvPr>
        </p:nvGraphicFramePr>
        <p:xfrm>
          <a:off x="152400" y="3200400"/>
          <a:ext cx="8991600" cy="3505200"/>
        </p:xfrm>
        <a:graphic>
          <a:graphicData uri="http://schemas.openxmlformats.org/drawingml/2006/table">
            <a:tbl>
              <a:tblPr/>
              <a:tblGrid>
                <a:gridCol w="4495800"/>
                <a:gridCol w="4495800"/>
              </a:tblGrid>
              <a:tr h="350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8x – 5x + 16 = -29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+ 16 = -29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+ 16 -    = -29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x =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Write original equation.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Combine like terms: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Subtract    from each side to undo the addition.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Simplify both sides.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Divide each side by   to undo the multiplication.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Simplify.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~PP3037.WAV">
            <a:hlinkClick r:id="" action="ppaction://media"/>
          </p:cNvPr>
          <p:cNvPicPr>
            <a:picLocks noRot="1" noChangeAspect="1"/>
          </p:cNvPicPr>
          <p:nvPr>
            <a:wavAudioFile r:embed="rId2" name="~PP303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inkTgt spid="_x0000_s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inkTgt spid="_x0000_s5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inkTgt spid="_x0000_s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inkTgt spid="_x0000_s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inkTgt spid="_x0000_s5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inkTgt spid="_x0000_s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inkTgt spid="_x0000_s5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inkTgt spid="_x0000_s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500" dirty="0" smtClean="0"/>
              <a:t>3.3 p. 54:  Example 2</a:t>
            </a:r>
            <a:br>
              <a:rPr lang="en-US" sz="2500" dirty="0" smtClean="0"/>
            </a:br>
            <a:r>
              <a:rPr lang="en-US" sz="2500" dirty="0" smtClean="0"/>
              <a:t>Students will use two or more steps to solve a linear equation.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2x – 5 = 9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dirty="0" smtClean="0"/>
                    </a:p>
                    <a:p>
                      <a:pPr marL="342900" indent="-342900">
                        <a:buAutoNum type="arabicPeriod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r>
                        <a:rPr lang="en-US" dirty="0" smtClean="0"/>
                        <a:t>3 – 4a = 19</a:t>
                      </a:r>
                    </a:p>
                    <a:p>
                      <a:pPr marL="342900" indent="-342900">
                        <a:buAutoNum type="arabicPeriod" startAt="2"/>
                      </a:pPr>
                      <a:endParaRPr lang="en-US" dirty="0" smtClean="0"/>
                    </a:p>
                    <a:p>
                      <a:pPr marL="342900" indent="-342900">
                        <a:buAutoNum type="arabicPeriod" startAt="2"/>
                      </a:pPr>
                      <a:endParaRPr lang="en-US" dirty="0" smtClean="0"/>
                    </a:p>
                    <a:p>
                      <a:pPr marL="342900" indent="-342900">
                        <a:buAutoNum type="arabicPeriod" startAt="2"/>
                      </a:pPr>
                      <a:endParaRPr lang="en-US" dirty="0" smtClean="0"/>
                    </a:p>
                    <a:p>
                      <a:pPr marL="342900" indent="-342900">
                        <a:buAutoNum type="arabicPeriod" startAt="2"/>
                      </a:pPr>
                      <a:endParaRPr lang="en-US" dirty="0" smtClean="0"/>
                    </a:p>
                    <a:p>
                      <a:pPr marL="342900" indent="-342900">
                        <a:buAutoNum type="arabicPeriod" startAt="2"/>
                      </a:pPr>
                      <a:endParaRPr lang="en-US" dirty="0" smtClean="0"/>
                    </a:p>
                    <a:p>
                      <a:pPr marL="342900" indent="-342900">
                        <a:buAutoNum type="arabicPeriod" startAt="2"/>
                      </a:pPr>
                      <a:endParaRPr lang="en-US" dirty="0" smtClean="0"/>
                    </a:p>
                    <a:p>
                      <a:pPr marL="342900" indent="-342900">
                        <a:buNone/>
                      </a:pPr>
                      <a:endParaRPr lang="en-US" dirty="0" smtClean="0"/>
                    </a:p>
                    <a:p>
                      <a:pPr marL="342900" indent="-342900">
                        <a:buNone/>
                      </a:pP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 12m  - 4m + 3 = -29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en-US" dirty="0" smtClean="0"/>
                        <a:t>35 = 7y + 13y – 5</a:t>
                      </a:r>
                    </a:p>
                    <a:p>
                      <a:pPr marL="342900" indent="-342900">
                        <a:buAutoNum type="arabicPeriod" startAt="4"/>
                      </a:pPr>
                      <a:endParaRPr lang="en-US" dirty="0" smtClean="0"/>
                    </a:p>
                    <a:p>
                      <a:pPr marL="342900" indent="-342900">
                        <a:buAutoNum type="arabicPeriod" startAt="4"/>
                      </a:pPr>
                      <a:endParaRPr lang="en-US" dirty="0" smtClean="0"/>
                    </a:p>
                    <a:p>
                      <a:pPr marL="342900" indent="-342900">
                        <a:buAutoNum type="arabicPeriod" startAt="4"/>
                      </a:pPr>
                      <a:endParaRPr lang="en-US" dirty="0" smtClean="0"/>
                    </a:p>
                    <a:p>
                      <a:pPr marL="342900" indent="-342900">
                        <a:buAutoNum type="arabicPeriod" startAt="4"/>
                      </a:pPr>
                      <a:endParaRPr lang="en-US" dirty="0" smtClean="0"/>
                    </a:p>
                    <a:p>
                      <a:pPr marL="342900" indent="-342900">
                        <a:buAutoNum type="arabicPeriod" startAt="4"/>
                      </a:pPr>
                      <a:endParaRPr lang="en-US" dirty="0" smtClean="0"/>
                    </a:p>
                    <a:p>
                      <a:pPr marL="342900" indent="-342900">
                        <a:buAutoNum type="arabicPeriod" startAt="4"/>
                      </a:pPr>
                      <a:endParaRPr lang="en-US" dirty="0" smtClean="0"/>
                    </a:p>
                    <a:p>
                      <a:pPr marL="342900" indent="-342900">
                        <a:buNone/>
                      </a:pPr>
                      <a:endParaRPr lang="en-US" dirty="0" smtClean="0"/>
                    </a:p>
                    <a:p>
                      <a:pPr marL="342900" indent="-342900">
                        <a:buNone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~PP1825.WAV">
            <a:hlinkClick r:id="" action="ppaction://media"/>
          </p:cNvPr>
          <p:cNvPicPr>
            <a:picLocks noRot="1" noChangeAspect="1"/>
          </p:cNvPicPr>
          <p:nvPr>
            <a:wavAudioFile r:embed="rId2" name="~PP1825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inkTgt spid="_x0000_s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inkTgt spid="_x0000_s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inkTgt spid="_x0000_s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inkTgt spid="_x0000_s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inkTgt spid="_x0000_s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inkTgt spid="_x0000_s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inkTgt spid="_x0000_s61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inkTgt spid="_x0000_s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inkTgt spid="_x0000_s61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inkTgt spid="_x0000_s61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inkTgt spid="_x0000_s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inkTgt spid="_x0000_s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inkTgt spid="_x0000_s61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inkTgt spid="_x0000_s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500" dirty="0" smtClean="0"/>
              <a:t>3.3 p. 55:  Example 3</a:t>
            </a:r>
            <a:br>
              <a:rPr lang="en-US" sz="2500" dirty="0" smtClean="0"/>
            </a:br>
            <a:r>
              <a:rPr lang="en-US" sz="2500" dirty="0" smtClean="0"/>
              <a:t>Students will use two or more steps to solve a linear equation.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8686800" cy="2667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Use the Distributive Property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Solve 9x – 5(x + 6) = -14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graphicFrame>
        <p:nvGraphicFramePr>
          <p:cNvPr id="17426" name="Group 18"/>
          <p:cNvGraphicFramePr>
            <a:graphicFrameLocks noGrp="1"/>
          </p:cNvGraphicFramePr>
          <p:nvPr>
            <p:ph sz="half" idx="2"/>
          </p:nvPr>
        </p:nvGraphicFramePr>
        <p:xfrm>
          <a:off x="0" y="2362200"/>
          <a:ext cx="9144000" cy="4495800"/>
        </p:xfrm>
        <a:graphic>
          <a:graphicData uri="http://schemas.openxmlformats.org/drawingml/2006/table">
            <a:tbl>
              <a:tblPr/>
              <a:tblGrid>
                <a:gridCol w="4495800"/>
                <a:gridCol w="4648200"/>
              </a:tblGrid>
              <a:tr h="449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9x – 5(x + 6) = -14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9x                  = -14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= -14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= -14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=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Write original equation.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Use distributive property.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Combine like terms     and      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Add       to each side to undo the subtraction.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Simplify.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Divide each side by     to undo the multiplication.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Simplify.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~PP1318.WAV">
            <a:hlinkClick r:id="" action="ppaction://media"/>
          </p:cNvPr>
          <p:cNvPicPr>
            <a:picLocks noRot="1" noChangeAspect="1"/>
          </p:cNvPicPr>
          <p:nvPr>
            <a:wavAudioFile r:embed="rId2" name="~PP1318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inkTgt spid="_x0000_s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inkTgt spid="_x0000_s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inkTgt spid="_x0000_s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inkTgt spid="_x0000_s71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inkTgt spid="_x0000_s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inkTgt spid="_x0000_s71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inkTgt spid="_x0000_s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inkTgt spid="_x0000_s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inkTgt spid="_x0000_s71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500" dirty="0" smtClean="0"/>
              <a:t>3.3 p. 56:  Example 4:  Multiply by the Reciprocal First</a:t>
            </a:r>
            <a:br>
              <a:rPr lang="en-US" sz="2500" dirty="0" smtClean="0"/>
            </a:br>
            <a:r>
              <a:rPr lang="en-US" sz="2500" dirty="0" smtClean="0"/>
              <a:t>Students will use two or more steps to solve a linear equation.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716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500" b="1" dirty="0" smtClean="0"/>
              <a:t>Solve 24 = </a:t>
            </a:r>
            <a:r>
              <a:rPr lang="en-US" sz="2500" b="1" u="sng" dirty="0" smtClean="0"/>
              <a:t>3</a:t>
            </a:r>
            <a:r>
              <a:rPr lang="en-US" sz="2500" b="1" dirty="0" smtClean="0"/>
              <a:t> (x + 7)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500" b="1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533400" y="2438400"/>
          <a:ext cx="9906000" cy="398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5257800"/>
              </a:tblGrid>
              <a:tr h="39878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24 = </a:t>
                      </a:r>
                      <a:r>
                        <a:rPr lang="en-US" sz="2500" u="sng" dirty="0" smtClean="0"/>
                        <a:t>3</a:t>
                      </a:r>
                      <a:r>
                        <a:rPr lang="en-US" sz="2500" u="none" dirty="0" smtClean="0"/>
                        <a:t> (x + 7)</a:t>
                      </a:r>
                    </a:p>
                    <a:p>
                      <a:pPr algn="ctr"/>
                      <a:endParaRPr lang="en-US" sz="2500" u="none" dirty="0" smtClean="0"/>
                    </a:p>
                    <a:p>
                      <a:pPr algn="ctr"/>
                      <a:r>
                        <a:rPr lang="en-US" sz="2500" u="none" dirty="0" smtClean="0"/>
                        <a:t>(24) =     </a:t>
                      </a:r>
                      <a:r>
                        <a:rPr lang="en-US" sz="2500" u="sng" dirty="0" smtClean="0"/>
                        <a:t>3</a:t>
                      </a:r>
                      <a:r>
                        <a:rPr lang="en-US" sz="2500" u="none" dirty="0" smtClean="0"/>
                        <a:t>(x</a:t>
                      </a:r>
                      <a:r>
                        <a:rPr lang="en-US" sz="2500" u="none" baseline="0" dirty="0" smtClean="0"/>
                        <a:t> + 7)</a:t>
                      </a:r>
                    </a:p>
                    <a:p>
                      <a:pPr algn="ctr"/>
                      <a:endParaRPr lang="en-US" sz="2500" u="none" baseline="0" dirty="0" smtClean="0"/>
                    </a:p>
                    <a:p>
                      <a:pPr algn="ctr"/>
                      <a:endParaRPr lang="en-US" sz="2500" u="none" baseline="0" dirty="0" smtClean="0"/>
                    </a:p>
                    <a:p>
                      <a:pPr algn="ctr"/>
                      <a:r>
                        <a:rPr lang="en-US" sz="2500" b="1" u="sng" dirty="0" smtClean="0"/>
                        <a:t> 	</a:t>
                      </a:r>
                      <a:r>
                        <a:rPr lang="en-US" sz="2500" b="1" u="none" baseline="0" dirty="0" smtClean="0"/>
                        <a:t>  </a:t>
                      </a:r>
                      <a:r>
                        <a:rPr lang="en-US" sz="2500" u="none" baseline="0" dirty="0" smtClean="0"/>
                        <a:t>=  </a:t>
                      </a:r>
                      <a:r>
                        <a:rPr lang="en-US" sz="2500" b="1" u="sng" dirty="0" smtClean="0"/>
                        <a:t> 	 	</a:t>
                      </a:r>
                    </a:p>
                    <a:p>
                      <a:pPr algn="ctr"/>
                      <a:endParaRPr lang="en-US" sz="2500" b="1" u="none" dirty="0" smtClean="0"/>
                    </a:p>
                    <a:p>
                      <a:pPr algn="ctr"/>
                      <a:r>
                        <a:rPr lang="en-US" sz="2500" b="1" u="sng" dirty="0" smtClean="0"/>
                        <a:t> 	</a:t>
                      </a:r>
                      <a:r>
                        <a:rPr lang="en-US" sz="2500" b="1" u="none" dirty="0" smtClean="0"/>
                        <a:t>  =  </a:t>
                      </a:r>
                      <a:r>
                        <a:rPr lang="en-US" sz="2500" b="1" u="sng" dirty="0" smtClean="0"/>
                        <a:t> 	 	</a:t>
                      </a:r>
                    </a:p>
                    <a:p>
                      <a:pPr algn="ctr"/>
                      <a:endParaRPr lang="en-US" sz="2500" b="1" u="sng" dirty="0" smtClean="0"/>
                    </a:p>
                    <a:p>
                      <a:pPr algn="l"/>
                      <a:r>
                        <a:rPr lang="en-US" sz="2500" b="1" u="none" dirty="0" smtClean="0"/>
                        <a:t>         </a:t>
                      </a:r>
                      <a:r>
                        <a:rPr lang="en-US" sz="2500" b="1" u="none" baseline="0" dirty="0" smtClean="0"/>
                        <a:t>  </a:t>
                      </a:r>
                      <a:r>
                        <a:rPr lang="en-US" sz="2500" b="1" u="none" dirty="0" smtClean="0"/>
                        <a:t> </a:t>
                      </a:r>
                      <a:r>
                        <a:rPr lang="en-US" sz="2500" b="1" u="sng" dirty="0" smtClean="0"/>
                        <a:t>    	</a:t>
                      </a:r>
                      <a:r>
                        <a:rPr lang="en-US" sz="2500" b="1" u="none" baseline="0" dirty="0" smtClean="0"/>
                        <a:t>  =   x                       </a:t>
                      </a:r>
                      <a:r>
                        <a:rPr lang="en-US" sz="2500" u="none" baseline="0" dirty="0" smtClean="0"/>
                        <a:t>       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500" dirty="0" smtClean="0"/>
                        <a:t>Write original equation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5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500" dirty="0" smtClean="0"/>
                        <a:t>Multiply</a:t>
                      </a:r>
                      <a:r>
                        <a:rPr lang="en-US" sz="2500" baseline="0" dirty="0" smtClean="0"/>
                        <a:t> each side by </a:t>
                      </a:r>
                      <a:r>
                        <a:rPr lang="en-US" sz="2500" b="1" u="sng" dirty="0" smtClean="0"/>
                        <a:t> 	 	</a:t>
                      </a:r>
                      <a:r>
                        <a:rPr lang="en-US" sz="2500" baseline="0" dirty="0" smtClean="0"/>
                        <a:t>, the reciprocal of </a:t>
                      </a:r>
                      <a:r>
                        <a:rPr lang="en-US" sz="2500" u="sng" baseline="0" dirty="0" smtClean="0"/>
                        <a:t>3</a:t>
                      </a:r>
                      <a:r>
                        <a:rPr lang="en-US" sz="2500" baseline="0" dirty="0" smtClean="0"/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5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500" dirty="0" smtClean="0"/>
                        <a:t>Simplify.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5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500" dirty="0" smtClean="0"/>
                        <a:t>Subtract</a:t>
                      </a:r>
                      <a:r>
                        <a:rPr lang="en-US" sz="2500" baseline="0" dirty="0" smtClean="0"/>
                        <a:t>     from each side.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5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500" baseline="0" dirty="0" smtClean="0"/>
                        <a:t>Simplify both sides.</a:t>
                      </a:r>
                      <a:endParaRPr lang="en-US" sz="2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04" name="TextBox 6"/>
          <p:cNvSpPr txBox="1">
            <a:spLocks noChangeArrowheads="1"/>
          </p:cNvSpPr>
          <p:nvPr/>
        </p:nvSpPr>
        <p:spPr bwMode="auto">
          <a:xfrm>
            <a:off x="1612900" y="1701800"/>
            <a:ext cx="381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/>
              <a:t>4</a:t>
            </a:r>
          </a:p>
        </p:txBody>
      </p:sp>
      <p:sp>
        <p:nvSpPr>
          <p:cNvPr id="8205" name="TextBox 7"/>
          <p:cNvSpPr txBox="1">
            <a:spLocks noChangeArrowheads="1"/>
          </p:cNvSpPr>
          <p:nvPr/>
        </p:nvSpPr>
        <p:spPr bwMode="auto">
          <a:xfrm>
            <a:off x="6667500" y="3905250"/>
            <a:ext cx="38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/>
              <a:t>4</a:t>
            </a:r>
          </a:p>
        </p:txBody>
      </p:sp>
      <p:sp>
        <p:nvSpPr>
          <p:cNvPr id="8206" name="TextBox 8"/>
          <p:cNvSpPr txBox="1">
            <a:spLocks noChangeArrowheads="1"/>
          </p:cNvSpPr>
          <p:nvPr/>
        </p:nvSpPr>
        <p:spPr bwMode="auto">
          <a:xfrm>
            <a:off x="1765300" y="3524250"/>
            <a:ext cx="38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/>
              <a:t>4</a:t>
            </a:r>
          </a:p>
        </p:txBody>
      </p:sp>
      <p:sp>
        <p:nvSpPr>
          <p:cNvPr id="8207" name="TextBox 9"/>
          <p:cNvSpPr txBox="1">
            <a:spLocks noChangeArrowheads="1"/>
          </p:cNvSpPr>
          <p:nvPr/>
        </p:nvSpPr>
        <p:spPr bwMode="auto">
          <a:xfrm>
            <a:off x="1447800" y="2787650"/>
            <a:ext cx="381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/>
              <a:t>4</a:t>
            </a:r>
          </a:p>
        </p:txBody>
      </p:sp>
      <p:pic>
        <p:nvPicPr>
          <p:cNvPr id="9" name="~PP2433.WAV">
            <a:hlinkClick r:id="" action="ppaction://media"/>
          </p:cNvPr>
          <p:cNvPicPr>
            <a:picLocks noRot="1" noChangeAspect="1"/>
          </p:cNvPicPr>
          <p:nvPr>
            <a:wavAudioFile r:embed="rId2" name="~PP243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inkTgt spid="_x0000_s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inkTgt spid="_x0000_s82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inkTgt spid="_x0000_s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inkTgt spid="_x0000_s8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 -2(3 – k) = 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6"/>
                      </a:pPr>
                      <a:r>
                        <a:rPr lang="en-US" dirty="0" smtClean="0"/>
                        <a:t>-38 = 4(n – 2) + 2n</a:t>
                      </a:r>
                    </a:p>
                    <a:p>
                      <a:pPr marL="342900" indent="-342900">
                        <a:buAutoNum type="arabicPeriod" startAt="6"/>
                      </a:pPr>
                      <a:endParaRPr lang="en-US" dirty="0" smtClean="0"/>
                    </a:p>
                    <a:p>
                      <a:pPr marL="342900" indent="-342900">
                        <a:buAutoNum type="arabicPeriod" startAt="6"/>
                      </a:pPr>
                      <a:endParaRPr lang="en-US" dirty="0" smtClean="0"/>
                    </a:p>
                    <a:p>
                      <a:pPr marL="342900" indent="-342900">
                        <a:buAutoNum type="arabicPeriod" startAt="6"/>
                      </a:pPr>
                      <a:endParaRPr lang="en-US" dirty="0" smtClean="0"/>
                    </a:p>
                    <a:p>
                      <a:pPr marL="342900" indent="-342900">
                        <a:buAutoNum type="arabicPeriod" startAt="6"/>
                      </a:pPr>
                      <a:endParaRPr lang="en-US" dirty="0" smtClean="0"/>
                    </a:p>
                    <a:p>
                      <a:pPr marL="342900" indent="-342900">
                        <a:buAutoNum type="arabicPeriod" startAt="6"/>
                      </a:pPr>
                      <a:endParaRPr lang="en-US" dirty="0" smtClean="0"/>
                    </a:p>
                    <a:p>
                      <a:pPr marL="342900" indent="-342900">
                        <a:buAutoNum type="arabicPeriod" startAt="6"/>
                      </a:pPr>
                      <a:endParaRPr lang="en-US" dirty="0" smtClean="0"/>
                    </a:p>
                    <a:p>
                      <a:pPr marL="342900" indent="-342900">
                        <a:buAutoNum type="arabicPeriod" startAt="6"/>
                      </a:pPr>
                      <a:endParaRPr lang="en-US" dirty="0" smtClean="0"/>
                    </a:p>
                    <a:p>
                      <a:pPr marL="342900" indent="-342900">
                        <a:buAutoNum type="arabicPeriod" startAt="6"/>
                      </a:pP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u="sng" baseline="0" dirty="0" smtClean="0"/>
                        <a:t>2</a:t>
                      </a:r>
                      <a:r>
                        <a:rPr lang="en-US" u="none" baseline="0" dirty="0" smtClean="0"/>
                        <a:t> (j + 23) =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8"/>
                      </a:pPr>
                      <a:r>
                        <a:rPr lang="en-US" dirty="0" smtClean="0"/>
                        <a:t>12 = </a:t>
                      </a:r>
                      <a:r>
                        <a:rPr lang="en-US" u="sng" dirty="0" smtClean="0"/>
                        <a:t>1</a:t>
                      </a:r>
                      <a:r>
                        <a:rPr lang="en-US" u="none" dirty="0" smtClean="0"/>
                        <a:t>(g + 2)</a:t>
                      </a:r>
                    </a:p>
                    <a:p>
                      <a:pPr marL="342900" indent="-342900">
                        <a:buAutoNum type="arabicPeriod" startAt="8"/>
                      </a:pPr>
                      <a:endParaRPr lang="en-US" u="none" dirty="0" smtClean="0"/>
                    </a:p>
                    <a:p>
                      <a:pPr marL="342900" indent="-342900">
                        <a:buAutoNum type="arabicPeriod" startAt="8"/>
                      </a:pPr>
                      <a:endParaRPr lang="en-US" u="none" dirty="0" smtClean="0"/>
                    </a:p>
                    <a:p>
                      <a:pPr marL="342900" indent="-342900">
                        <a:buAutoNum type="arabicPeriod" startAt="8"/>
                      </a:pPr>
                      <a:endParaRPr lang="en-US" u="none" dirty="0" smtClean="0"/>
                    </a:p>
                    <a:p>
                      <a:pPr marL="342900" indent="-342900">
                        <a:buAutoNum type="arabicPeriod" startAt="8"/>
                      </a:pPr>
                      <a:endParaRPr lang="en-US" u="none" dirty="0" smtClean="0"/>
                    </a:p>
                    <a:p>
                      <a:pPr marL="342900" indent="-342900">
                        <a:buAutoNum type="arabicPeriod" startAt="8"/>
                      </a:pPr>
                      <a:endParaRPr lang="en-US" u="none" dirty="0" smtClean="0"/>
                    </a:p>
                    <a:p>
                      <a:pPr marL="342900" indent="-342900">
                        <a:buAutoNum type="arabicPeriod" startAt="8"/>
                      </a:pPr>
                      <a:endParaRPr lang="en-US" u="none" dirty="0" smtClean="0"/>
                    </a:p>
                    <a:p>
                      <a:pPr marL="342900" indent="-342900">
                        <a:buAutoNum type="arabicPeriod" startAt="8"/>
                      </a:pPr>
                      <a:endParaRPr lang="en-US" u="none" dirty="0" smtClean="0"/>
                    </a:p>
                    <a:p>
                      <a:pPr marL="342900" indent="-342900">
                        <a:buAutoNum type="arabicPeriod" startAt="8"/>
                      </a:pPr>
                      <a:endParaRPr lang="en-US" u="none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500" dirty="0" smtClean="0"/>
              <a:t>3.3 p. 56:  Checkpoint:  Solve the equation.  Check your solution in the original equation.</a:t>
            </a:r>
            <a:br>
              <a:rPr lang="en-US" sz="2500" dirty="0" smtClean="0"/>
            </a:br>
            <a:r>
              <a:rPr lang="en-US" sz="2500" dirty="0" smtClean="0"/>
              <a:t>Students will use two or more steps to solve a linear equation.</a:t>
            </a:r>
          </a:p>
        </p:txBody>
      </p:sp>
      <p:sp>
        <p:nvSpPr>
          <p:cNvPr id="9230" name="TextBox 6"/>
          <p:cNvSpPr txBox="1">
            <a:spLocks noChangeArrowheads="1"/>
          </p:cNvSpPr>
          <p:nvPr/>
        </p:nvSpPr>
        <p:spPr bwMode="auto">
          <a:xfrm>
            <a:off x="762000" y="44180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231" name="TextBox 7"/>
          <p:cNvSpPr txBox="1">
            <a:spLocks noChangeArrowheads="1"/>
          </p:cNvSpPr>
          <p:nvPr/>
        </p:nvSpPr>
        <p:spPr bwMode="auto">
          <a:xfrm>
            <a:off x="5422900" y="4422775"/>
            <a:ext cx="30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" name="~PP1816.WAV">
            <a:hlinkClick r:id="" action="ppaction://media"/>
          </p:cNvPr>
          <p:cNvPicPr>
            <a:picLocks noRot="1" noChangeAspect="1"/>
          </p:cNvPicPr>
          <p:nvPr>
            <a:wavAudioFile r:embed="rId2" name="~PP181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inkTgt spid="_x0000_s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inkTgt spid="_x0000_s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198</TotalTime>
  <Words>408</Words>
  <Application>Microsoft Office PowerPoint</Application>
  <PresentationFormat>On-screen Show (4:3)</PresentationFormat>
  <Paragraphs>116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Beam</vt:lpstr>
      <vt:lpstr>Chapter 3 Section 3 Solving Multi-Step Equations</vt:lpstr>
      <vt:lpstr>3.3 p. 54:  Example 1 Students will use two or more steps to solve a linear equation.</vt:lpstr>
      <vt:lpstr>3.3 p. 54:  Example 2 Students will use two or more steps to solve a linear equation.</vt:lpstr>
      <vt:lpstr>3.3 p. 54:  Example 2 Students will use two or more steps to solve a linear equation.</vt:lpstr>
      <vt:lpstr>3.3 p. 55:  Example 3 Students will use two or more steps to solve a linear equation.</vt:lpstr>
      <vt:lpstr>3.3 p. 56:  Example 4:  Multiply by the Reciprocal First Students will use two or more steps to solve a linear equation.</vt:lpstr>
      <vt:lpstr>3.3 p. 56:  Checkpoint:  Solve the equation.  Check your solution in the original equation. Students will use two or more steps to solve a linear equation.</vt:lpstr>
    </vt:vector>
  </TitlesOfParts>
  <Company>ESASD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Section 3 Solving Multi-Step Equations</dc:title>
  <dc:creator>Trish</dc:creator>
  <cp:lastModifiedBy>teacher</cp:lastModifiedBy>
  <cp:revision>17</cp:revision>
  <dcterms:created xsi:type="dcterms:W3CDTF">2009-12-07T12:10:14Z</dcterms:created>
  <dcterms:modified xsi:type="dcterms:W3CDTF">2010-11-30T15:45:28Z</dcterms:modified>
</cp:coreProperties>
</file>