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-387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E1A896-5A91-49BD-9C82-8B3B05A48537}" type="datetimeFigureOut">
              <a:rPr lang="en-US" smtClean="0"/>
              <a:pPr/>
              <a:t>2/9/2012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27B57B-16E2-4EB9-9856-948F4159A38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5934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AF220-3468-4880-A7DC-218D0269ABC8}" type="datetimeFigureOut">
              <a:rPr lang="en-US" smtClean="0"/>
              <a:pPr/>
              <a:t>2/9/2012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B98C38-29DC-40BE-9BEA-6B6D8F2C3E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952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B98C38-29DC-40BE-9BEA-6B6D8F2C3EE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F5AC3-3C90-4A8A-89E9-153B25AD93BF}" type="datetimeFigureOut">
              <a:rPr lang="en-US" smtClean="0"/>
              <a:pPr/>
              <a:t>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4A569-8CA5-40A3-966F-408608DF6D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edge/>
    <p:sndAc>
      <p:stSnd>
        <p:snd r:embed="rId1" name="voltag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F5AC3-3C90-4A8A-89E9-153B25AD93BF}" type="datetimeFigureOut">
              <a:rPr lang="en-US" smtClean="0"/>
              <a:pPr/>
              <a:t>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4A569-8CA5-40A3-966F-408608DF6D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edge/>
    <p:sndAc>
      <p:stSnd>
        <p:snd r:embed="rId1" name="voltag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F5AC3-3C90-4A8A-89E9-153B25AD93BF}" type="datetimeFigureOut">
              <a:rPr lang="en-US" smtClean="0"/>
              <a:pPr/>
              <a:t>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4A569-8CA5-40A3-966F-408608DF6D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edge/>
    <p:sndAc>
      <p:stSnd>
        <p:snd r:embed="rId1" name="voltag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F5AC3-3C90-4A8A-89E9-153B25AD93BF}" type="datetimeFigureOut">
              <a:rPr lang="en-US" smtClean="0"/>
              <a:pPr/>
              <a:t>2/9/2012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D4A569-8CA5-40A3-966F-408608DF6D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med">
    <p:wedge/>
    <p:sndAc>
      <p:stSnd>
        <p:snd r:embed="rId1" name="voltag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F5AC3-3C90-4A8A-89E9-153B25AD93BF}" type="datetimeFigureOut">
              <a:rPr lang="en-US" smtClean="0"/>
              <a:pPr/>
              <a:t>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4A569-8CA5-40A3-966F-408608DF6D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edge/>
    <p:sndAc>
      <p:stSnd>
        <p:snd r:embed="rId1" name="voltag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F5AC3-3C90-4A8A-89E9-153B25AD93BF}" type="datetimeFigureOut">
              <a:rPr lang="en-US" smtClean="0"/>
              <a:pPr/>
              <a:t>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4A569-8CA5-40A3-966F-408608DF6D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edge/>
    <p:sndAc>
      <p:stSnd>
        <p:snd r:embed="rId1" name="voltag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F5AC3-3C90-4A8A-89E9-153B25AD93BF}" type="datetimeFigureOut">
              <a:rPr lang="en-US" smtClean="0"/>
              <a:pPr/>
              <a:t>2/9/2012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4A569-8CA5-40A3-966F-408608DF6D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edge/>
    <p:sndAc>
      <p:stSnd>
        <p:snd r:embed="rId1" name="voltag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F5AC3-3C90-4A8A-89E9-153B25AD93BF}" type="datetimeFigureOut">
              <a:rPr lang="en-US" smtClean="0"/>
              <a:pPr/>
              <a:t>2/9/2012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4A569-8CA5-40A3-966F-408608DF6D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edge/>
    <p:sndAc>
      <p:stSnd>
        <p:snd r:embed="rId1" name="voltag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F5AC3-3C90-4A8A-89E9-153B25AD93BF}" type="datetimeFigureOut">
              <a:rPr lang="en-US" smtClean="0"/>
              <a:pPr/>
              <a:t>2/9/2012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4A569-8CA5-40A3-966F-408608DF6D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edge/>
    <p:sndAc>
      <p:stSnd>
        <p:snd r:embed="rId1" name="voltag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F5AC3-3C90-4A8A-89E9-153B25AD93BF}" type="datetimeFigureOut">
              <a:rPr lang="en-US" smtClean="0"/>
              <a:pPr/>
              <a:t>2/9/2012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4A569-8CA5-40A3-966F-408608DF6D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edge/>
    <p:sndAc>
      <p:stSnd>
        <p:snd r:embed="rId1" name="voltag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F5AC3-3C90-4A8A-89E9-153B25AD93BF}" type="datetimeFigureOut">
              <a:rPr lang="en-US" smtClean="0"/>
              <a:pPr/>
              <a:t>2/9/2012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4A569-8CA5-40A3-966F-408608DF6D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>
    <p:wedge/>
    <p:sndAc>
      <p:stSnd>
        <p:snd r:embed="rId1" name="voltag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2BDF5AC3-3C90-4A8A-89E9-153B25AD93BF}" type="datetimeFigureOut">
              <a:rPr lang="en-US" smtClean="0"/>
              <a:pPr/>
              <a:t>2/9/2012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12D4A569-8CA5-40A3-966F-408608DF6D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edge/>
    <p:sndAc>
      <p:stSnd>
        <p:snd r:embed="rId1" name="voltage.wav"/>
      </p:stSnd>
    </p:sndAc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.wav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BDF5AC3-3C90-4A8A-89E9-153B25AD93BF}" type="datetimeFigureOut">
              <a:rPr lang="en-US" smtClean="0"/>
              <a:pPr/>
              <a:t>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2D4A569-8CA5-40A3-966F-408608DF6D3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  <p:sldLayoutId id="2147483974" r:id="rId12"/>
  </p:sldLayoutIdLst>
  <p:transition spd="med">
    <p:wedge/>
    <p:sndAc>
      <p:stSnd>
        <p:snd r:embed="rId14" name="voltage.wav"/>
      </p:stSnd>
    </p:sndAc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4.5 The Slope of a Line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p. 89 – 91</a:t>
            </a:r>
          </a:p>
          <a:p>
            <a:r>
              <a:rPr lang="en-US" dirty="0" smtClean="0"/>
              <a:t>Students will find the slope of a line.</a:t>
            </a:r>
            <a:endParaRPr lang="en-US" dirty="0"/>
          </a:p>
        </p:txBody>
      </p:sp>
    </p:spTree>
  </p:cSld>
  <p:clrMapOvr>
    <a:masterClrMapping/>
  </p:clrMapOvr>
  <p:transition spd="med">
    <p:wedge/>
    <p:sndAc>
      <p:stSnd>
        <p:snd r:embed="rId2" name="voltag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p. 89</a:t>
            </a:r>
            <a:br>
              <a:rPr lang="en-US" dirty="0" smtClean="0"/>
            </a:br>
            <a:r>
              <a:rPr lang="en-US" dirty="0" err="1" smtClean="0"/>
              <a:t>Vocabualry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5082809"/>
          </a:xfrm>
        </p:spPr>
        <p:txBody>
          <a:bodyPr>
            <a:normAutofit/>
          </a:bodyPr>
          <a:lstStyle/>
          <a:p>
            <a:r>
              <a:rPr lang="en-US" sz="3000" b="1" dirty="0" smtClean="0"/>
              <a:t>Slope:  “</a:t>
            </a:r>
            <a:r>
              <a:rPr lang="en-US" sz="3000" b="1" i="1" dirty="0" smtClean="0"/>
              <a:t>m”</a:t>
            </a:r>
            <a:endParaRPr lang="en-US" sz="3000" b="1" dirty="0" smtClean="0"/>
          </a:p>
          <a:p>
            <a:pPr lvl="1"/>
            <a:r>
              <a:rPr lang="en-US" sz="3000" dirty="0" smtClean="0"/>
              <a:t>The ratio of the vertical rise to the horizontal run between any two points on the line.</a:t>
            </a:r>
          </a:p>
          <a:p>
            <a:pPr lvl="1"/>
            <a:r>
              <a:rPr lang="en-US" sz="3000" u="sng" dirty="0" smtClean="0"/>
              <a:t>Rise</a:t>
            </a:r>
          </a:p>
          <a:p>
            <a:pPr lvl="1"/>
            <a:endParaRPr lang="en-US" sz="3000" u="sng" dirty="0" smtClean="0"/>
          </a:p>
          <a:p>
            <a:pPr lvl="1"/>
            <a:r>
              <a:rPr lang="en-US" sz="3000" i="1" dirty="0" smtClean="0"/>
              <a:t>y</a:t>
            </a:r>
            <a:r>
              <a:rPr lang="en-US" sz="3000" i="1" baseline="-25000" dirty="0" smtClean="0"/>
              <a:t>2</a:t>
            </a:r>
            <a:r>
              <a:rPr lang="en-US" sz="3000" i="1" dirty="0" smtClean="0"/>
              <a:t> – y</a:t>
            </a:r>
            <a:r>
              <a:rPr lang="en-US" sz="3000" i="1" baseline="-25000" dirty="0" smtClean="0"/>
              <a:t>1</a:t>
            </a:r>
            <a:r>
              <a:rPr lang="en-US" sz="3000" i="1" dirty="0" smtClean="0"/>
              <a:t> </a:t>
            </a:r>
            <a:endParaRPr lang="en-US" sz="3000" dirty="0" smtClean="0"/>
          </a:p>
          <a:p>
            <a:pPr>
              <a:buNone/>
            </a:pPr>
            <a:endParaRPr lang="en-US" sz="30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13096" y="3505200"/>
            <a:ext cx="2667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Run</a:t>
            </a:r>
            <a:endParaRPr lang="en-US" sz="30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713096" y="4759656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50544" y="4648200"/>
            <a:ext cx="2667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3000" i="1" dirty="0"/>
              <a:t>x</a:t>
            </a:r>
            <a:r>
              <a:rPr lang="en-US" sz="3000" i="1" baseline="-25000" dirty="0" smtClean="0"/>
              <a:t>2</a:t>
            </a:r>
            <a:r>
              <a:rPr lang="en-US" sz="3000" i="1" dirty="0" smtClean="0"/>
              <a:t> – x</a:t>
            </a:r>
            <a:r>
              <a:rPr lang="en-US" sz="3000" i="1" baseline="-25000" dirty="0"/>
              <a:t>1</a:t>
            </a:r>
            <a:r>
              <a:rPr lang="en-US" sz="3000" i="1" dirty="0" smtClean="0"/>
              <a:t> </a:t>
            </a:r>
            <a:endParaRPr lang="en-US" sz="3000" dirty="0" smtClean="0"/>
          </a:p>
          <a:p>
            <a:endParaRPr lang="en-US" sz="3000" dirty="0"/>
          </a:p>
        </p:txBody>
      </p:sp>
    </p:spTree>
  </p:cSld>
  <p:clrMapOvr>
    <a:masterClrMapping/>
  </p:clrMapOvr>
  <p:transition spd="med">
    <p:wedge/>
    <p:sndAc>
      <p:stSnd>
        <p:snd r:embed="rId2" name="voltage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p. 89</a:t>
            </a:r>
            <a:br>
              <a:rPr lang="en-US" dirty="0" smtClean="0"/>
            </a:br>
            <a:r>
              <a:rPr lang="en-US" dirty="0" smtClean="0"/>
              <a:t>Example 1  </a:t>
            </a:r>
            <a:r>
              <a:rPr lang="en-US" i="1" dirty="0" smtClean="0"/>
              <a:t>The Slope Ratio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800601"/>
          </a:xfrm>
          <a:ln w="25400">
            <a:noFill/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b="1" i="1" dirty="0" smtClean="0"/>
              <a:t>Find the slope of a ramp that has a vertical rise of 3 feet and a horizontal run of 18 feet.  </a:t>
            </a:r>
          </a:p>
          <a:p>
            <a:pPr>
              <a:buNone/>
            </a:pPr>
            <a:endParaRPr lang="en-US" b="1" i="1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b="1" dirty="0" smtClean="0"/>
              <a:t>Solution</a:t>
            </a:r>
            <a:endParaRPr lang="en-US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i="1" dirty="0" smtClean="0"/>
              <a:t>m</a:t>
            </a:r>
            <a:r>
              <a:rPr lang="en-US" b="1" dirty="0" smtClean="0"/>
              <a:t> =			=  	  = </a:t>
            </a:r>
            <a:r>
              <a:rPr lang="en-US" b="1" u="sng" dirty="0" smtClean="0"/>
              <a:t>		</a:t>
            </a:r>
            <a:endParaRPr lang="en-US" b="1" dirty="0" smtClean="0"/>
          </a:p>
          <a:p>
            <a:pPr>
              <a:buNone/>
            </a:pPr>
            <a:endParaRPr lang="en-US" i="1" dirty="0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1600200" y="2971800"/>
            <a:ext cx="281940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3886200" y="3429000"/>
            <a:ext cx="914400" cy="0"/>
          </a:xfrm>
          <a:prstGeom prst="line">
            <a:avLst/>
          </a:prstGeom>
          <a:ln w="31750">
            <a:solidFill>
              <a:schemeClr val="tx1">
                <a:lumMod val="95000"/>
                <a:lumOff val="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600200" y="3886200"/>
            <a:ext cx="2743200" cy="152400"/>
          </a:xfrm>
          <a:prstGeom prst="line">
            <a:avLst/>
          </a:prstGeom>
          <a:ln w="3175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572000" y="32766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Vertical Rise = 3 feet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676400" y="4050268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Horizontal Run = 18 feet</a:t>
            </a:r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931980" y="5334000"/>
            <a:ext cx="1811220" cy="58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124200" y="5334000"/>
            <a:ext cx="609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143000" y="4800600"/>
            <a:ext cx="152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Rise</a:t>
            </a:r>
            <a:endParaRPr lang="en-US" sz="3000" dirty="0"/>
          </a:p>
        </p:txBody>
      </p:sp>
      <p:sp>
        <p:nvSpPr>
          <p:cNvPr id="27" name="TextBox 26"/>
          <p:cNvSpPr txBox="1"/>
          <p:nvPr/>
        </p:nvSpPr>
        <p:spPr>
          <a:xfrm>
            <a:off x="1125415" y="5257800"/>
            <a:ext cx="146538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Run</a:t>
            </a:r>
            <a:endParaRPr lang="en-US" sz="3000" dirty="0"/>
          </a:p>
        </p:txBody>
      </p:sp>
      <p:sp>
        <p:nvSpPr>
          <p:cNvPr id="31" name="TextBox 30"/>
          <p:cNvSpPr txBox="1"/>
          <p:nvPr/>
        </p:nvSpPr>
        <p:spPr>
          <a:xfrm>
            <a:off x="152400" y="6096000"/>
            <a:ext cx="8991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/>
              <a:t>Answer</a:t>
            </a:r>
            <a:r>
              <a:rPr lang="en-US" sz="3000" dirty="0" smtClean="0"/>
              <a:t>  The slope of the ramp is </a:t>
            </a:r>
            <a:r>
              <a:rPr lang="en-US" sz="3000" u="sng" dirty="0" smtClean="0"/>
              <a:t>		</a:t>
            </a:r>
            <a:r>
              <a:rPr lang="en-US" sz="3000" dirty="0" smtClean="0"/>
              <a:t>.</a:t>
            </a:r>
            <a:endParaRPr lang="en-US" sz="3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3276600" y="48006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3</a:t>
            </a:r>
            <a:endParaRPr lang="en-US" sz="3000" dirty="0"/>
          </a:p>
        </p:txBody>
      </p:sp>
      <p:sp>
        <p:nvSpPr>
          <p:cNvPr id="18" name="TextBox 17"/>
          <p:cNvSpPr txBox="1"/>
          <p:nvPr/>
        </p:nvSpPr>
        <p:spPr>
          <a:xfrm>
            <a:off x="3200400" y="5237202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18</a:t>
            </a:r>
            <a:endParaRPr lang="en-US" sz="3000" dirty="0"/>
          </a:p>
        </p:txBody>
      </p:sp>
      <p:sp>
        <p:nvSpPr>
          <p:cNvPr id="20" name="TextBox 19"/>
          <p:cNvSpPr txBox="1"/>
          <p:nvPr/>
        </p:nvSpPr>
        <p:spPr>
          <a:xfrm>
            <a:off x="4482152" y="4648200"/>
            <a:ext cx="60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 3</a:t>
            </a:r>
            <a:r>
              <a:rPr lang="en-US" sz="3000" u="sng" dirty="0" smtClean="0"/>
              <a:t> </a:t>
            </a:r>
            <a:endParaRPr lang="en-US" sz="3000" dirty="0" smtClean="0"/>
          </a:p>
          <a:p>
            <a:r>
              <a:rPr lang="en-US" sz="3000" dirty="0" smtClean="0"/>
              <a:t>18</a:t>
            </a:r>
            <a:endParaRPr lang="en-US" sz="3000" dirty="0"/>
          </a:p>
        </p:txBody>
      </p:sp>
      <p:cxnSp>
        <p:nvCxnSpPr>
          <p:cNvPr id="29" name="Straight Connector 28"/>
          <p:cNvCxnSpPr/>
          <p:nvPr/>
        </p:nvCxnSpPr>
        <p:spPr>
          <a:xfrm rot="10800000" flipH="1">
            <a:off x="4454856" y="5183328"/>
            <a:ext cx="609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638800" y="5613737"/>
            <a:ext cx="60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 3</a:t>
            </a:r>
            <a:r>
              <a:rPr lang="en-US" sz="3000" u="sng" dirty="0" smtClean="0"/>
              <a:t> </a:t>
            </a:r>
            <a:endParaRPr lang="en-US" sz="3000" dirty="0" smtClean="0"/>
          </a:p>
          <a:p>
            <a:r>
              <a:rPr lang="en-US" sz="3000" dirty="0" smtClean="0"/>
              <a:t>18</a:t>
            </a:r>
            <a:endParaRPr lang="en-US" sz="3000" dirty="0"/>
          </a:p>
        </p:txBody>
      </p:sp>
      <p:cxnSp>
        <p:nvCxnSpPr>
          <p:cNvPr id="32" name="Straight Connector 31"/>
          <p:cNvCxnSpPr/>
          <p:nvPr/>
        </p:nvCxnSpPr>
        <p:spPr>
          <a:xfrm rot="10800000" flipH="1">
            <a:off x="5611504" y="6172199"/>
            <a:ext cx="609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edge/>
    <p:sndAc>
      <p:stSnd>
        <p:snd r:embed="rId2" name="voltag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26" grpId="0"/>
      <p:bldP spid="27" grpId="0"/>
      <p:bldP spid="14" grpId="0"/>
      <p:bldP spid="18" grpId="0"/>
      <p:bldP spid="20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p. 89</a:t>
            </a:r>
            <a:br>
              <a:rPr lang="en-US" dirty="0" smtClean="0"/>
            </a:br>
            <a:r>
              <a:rPr lang="en-US" dirty="0" smtClean="0"/>
              <a:t>THE SLOPE OF A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None/>
            </a:pPr>
            <a:r>
              <a:rPr lang="en-US" dirty="0" smtClean="0"/>
              <a:t>The slope </a:t>
            </a:r>
            <a:r>
              <a:rPr lang="en-US" i="1" dirty="0" smtClean="0"/>
              <a:t>m</a:t>
            </a:r>
            <a:r>
              <a:rPr lang="en-US" dirty="0" smtClean="0"/>
              <a:t> of a line that passes through the points (</a:t>
            </a:r>
            <a:r>
              <a:rPr lang="en-US" sz="3000" i="1" dirty="0" smtClean="0"/>
              <a:t>x</a:t>
            </a:r>
            <a:r>
              <a:rPr lang="en-US" sz="3000" i="1" baseline="-25000" dirty="0" smtClean="0"/>
              <a:t>1</a:t>
            </a:r>
            <a:r>
              <a:rPr lang="en-US" sz="3000" i="1" dirty="0" smtClean="0"/>
              <a:t> , y</a:t>
            </a:r>
            <a:r>
              <a:rPr lang="en-US" sz="3000" i="1" baseline="-25000" dirty="0" smtClean="0"/>
              <a:t>1</a:t>
            </a:r>
            <a:r>
              <a:rPr lang="en-US" sz="3000" i="1" dirty="0" smtClean="0"/>
              <a:t> ) </a:t>
            </a:r>
            <a:r>
              <a:rPr lang="en-US" sz="3000" dirty="0" smtClean="0"/>
              <a:t>and (</a:t>
            </a:r>
            <a:r>
              <a:rPr lang="en-US" sz="3000" i="1" dirty="0" smtClean="0"/>
              <a:t>x</a:t>
            </a:r>
            <a:r>
              <a:rPr lang="en-US" sz="3000" i="1" baseline="-25000" dirty="0" smtClean="0"/>
              <a:t>2</a:t>
            </a:r>
            <a:r>
              <a:rPr lang="en-US" sz="3000" i="1" dirty="0" smtClean="0"/>
              <a:t> , y</a:t>
            </a:r>
            <a:r>
              <a:rPr lang="en-US" sz="3000" i="1" baseline="-25000" dirty="0" smtClean="0"/>
              <a:t>2</a:t>
            </a:r>
            <a:r>
              <a:rPr lang="en-US" sz="3000" i="1" dirty="0" smtClean="0"/>
              <a:t>) is </a:t>
            </a:r>
          </a:p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None/>
            </a:pPr>
            <a:endParaRPr lang="en-US" sz="3000" i="1" dirty="0" smtClean="0"/>
          </a:p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None/>
            </a:pPr>
            <a:r>
              <a:rPr lang="en-US" sz="3200" b="1" dirty="0" smtClean="0"/>
              <a:t>=  		</a:t>
            </a:r>
          </a:p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None/>
            </a:pPr>
            <a:endParaRPr lang="en-US" sz="3000" i="1" dirty="0" smtClean="0"/>
          </a:p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None/>
            </a:pPr>
            <a:r>
              <a:rPr lang="en-US" sz="3000" i="1" dirty="0" smtClean="0"/>
              <a:t>      </a:t>
            </a:r>
          </a:p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None/>
            </a:pPr>
            <a:r>
              <a:rPr lang="en-US" sz="3000" i="1" dirty="0" smtClean="0"/>
              <a:t>      = 					</a:t>
            </a:r>
          </a:p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None/>
            </a:pPr>
            <a:endParaRPr lang="en-US" sz="3000" dirty="0" smtClean="0"/>
          </a:p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None/>
            </a:pPr>
            <a:endParaRPr lang="en-US" sz="3000" dirty="0" smtClean="0"/>
          </a:p>
          <a:p>
            <a:pPr>
              <a:buNone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371600" y="3429000"/>
            <a:ext cx="1676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733800" y="3429000"/>
            <a:ext cx="289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524000" y="2971800"/>
            <a:ext cx="1371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Rise</a:t>
            </a:r>
            <a:endParaRPr lang="en-US" sz="3000" dirty="0"/>
          </a:p>
        </p:txBody>
      </p:sp>
      <p:sp>
        <p:nvSpPr>
          <p:cNvPr id="9" name="TextBox 8"/>
          <p:cNvSpPr txBox="1"/>
          <p:nvPr/>
        </p:nvSpPr>
        <p:spPr>
          <a:xfrm>
            <a:off x="1524000" y="3332202"/>
            <a:ext cx="1219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Ru</a:t>
            </a:r>
            <a:r>
              <a:rPr lang="en-US" sz="2800" dirty="0" smtClean="0"/>
              <a:t>n</a:t>
            </a:r>
            <a:endParaRPr lang="en-US" sz="3000" dirty="0"/>
          </a:p>
        </p:txBody>
      </p:sp>
      <p:sp>
        <p:nvSpPr>
          <p:cNvPr id="10" name="TextBox 9"/>
          <p:cNvSpPr txBox="1"/>
          <p:nvPr/>
        </p:nvSpPr>
        <p:spPr>
          <a:xfrm>
            <a:off x="3810000" y="2895600"/>
            <a:ext cx="4114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Change in </a:t>
            </a:r>
            <a:r>
              <a:rPr lang="en-US" sz="3000" u="sng" dirty="0" smtClean="0"/>
              <a:t>		</a:t>
            </a:r>
            <a:endParaRPr lang="en-US" sz="3000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676400" y="5334000"/>
            <a:ext cx="2667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600200" y="4724400"/>
            <a:ext cx="2971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3000" i="1" dirty="0" smtClean="0"/>
              <a:t>y</a:t>
            </a:r>
            <a:r>
              <a:rPr lang="en-US" sz="3000" i="1" baseline="-25000" dirty="0" smtClean="0"/>
              <a:t>2</a:t>
            </a:r>
            <a:r>
              <a:rPr lang="en-US" sz="3000" i="1" dirty="0" smtClean="0"/>
              <a:t> – y</a:t>
            </a:r>
            <a:r>
              <a:rPr lang="en-US" sz="3000" i="1" baseline="-25000" dirty="0" smtClean="0"/>
              <a:t>1</a:t>
            </a:r>
            <a:r>
              <a:rPr lang="en-US" sz="3000" i="1" dirty="0" smtClean="0"/>
              <a:t> </a:t>
            </a:r>
            <a:endParaRPr lang="en-US" sz="3000" dirty="0" smtClean="0"/>
          </a:p>
        </p:txBody>
      </p:sp>
      <p:sp>
        <p:nvSpPr>
          <p:cNvPr id="16" name="TextBox 15"/>
          <p:cNvSpPr txBox="1"/>
          <p:nvPr/>
        </p:nvSpPr>
        <p:spPr>
          <a:xfrm>
            <a:off x="2022230" y="5257800"/>
            <a:ext cx="2971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3000" i="1" dirty="0" smtClean="0"/>
              <a:t>x</a:t>
            </a:r>
            <a:r>
              <a:rPr lang="en-US" sz="3000" i="1" baseline="-25000" dirty="0" smtClean="0"/>
              <a:t>2</a:t>
            </a:r>
            <a:r>
              <a:rPr lang="en-US" sz="3000" i="1" dirty="0" smtClean="0"/>
              <a:t> – x</a:t>
            </a:r>
            <a:r>
              <a:rPr lang="en-US" sz="3000" i="1" baseline="-25000" dirty="0" smtClean="0"/>
              <a:t>1</a:t>
            </a:r>
            <a:r>
              <a:rPr lang="en-US" sz="3000" i="1" dirty="0" smtClean="0"/>
              <a:t> </a:t>
            </a:r>
            <a:endParaRPr lang="en-US" sz="3000" dirty="0" smtClean="0"/>
          </a:p>
        </p:txBody>
      </p:sp>
      <p:pic>
        <p:nvPicPr>
          <p:cNvPr id="17" name="Picture 16" descr="10x10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43600" y="3657600"/>
            <a:ext cx="3200400" cy="32004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810000" y="3352800"/>
            <a:ext cx="441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Change in </a:t>
            </a:r>
            <a:r>
              <a:rPr lang="en-US" sz="3000" u="sng" dirty="0" smtClean="0"/>
              <a:t>		</a:t>
            </a:r>
            <a:endParaRPr lang="en-US" sz="3000" dirty="0"/>
          </a:p>
        </p:txBody>
      </p:sp>
      <p:sp>
        <p:nvSpPr>
          <p:cNvPr id="18" name="TextBox 17"/>
          <p:cNvSpPr txBox="1"/>
          <p:nvPr/>
        </p:nvSpPr>
        <p:spPr>
          <a:xfrm>
            <a:off x="5791200" y="2896610"/>
            <a:ext cx="1371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i="1" dirty="0" smtClean="0"/>
              <a:t>y</a:t>
            </a:r>
            <a:endParaRPr lang="en-US" sz="3000" i="1" dirty="0"/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6324600" y="3962400"/>
            <a:ext cx="2362200" cy="1752600"/>
          </a:xfrm>
          <a:prstGeom prst="straightConnector1">
            <a:avLst/>
          </a:prstGeom>
          <a:ln w="254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7516504" y="4738048"/>
            <a:ext cx="45719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8142937" y="4329752"/>
            <a:ext cx="45719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Arrow Connector 23"/>
          <p:cNvCxnSpPr/>
          <p:nvPr/>
        </p:nvCxnSpPr>
        <p:spPr>
          <a:xfrm rot="5400000" flipH="1" flipV="1">
            <a:off x="7891319" y="4423865"/>
            <a:ext cx="2489" cy="674072"/>
          </a:xfrm>
          <a:prstGeom prst="straightConnector1">
            <a:avLst/>
          </a:prstGeom>
          <a:ln w="25400">
            <a:solidFill>
              <a:srgbClr val="7030A0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 flipH="1" flipV="1">
            <a:off x="7975922" y="4597078"/>
            <a:ext cx="394648" cy="12397"/>
          </a:xfrm>
          <a:prstGeom prst="straightConnector1">
            <a:avLst/>
          </a:prstGeom>
          <a:ln w="34925">
            <a:solidFill>
              <a:schemeClr val="accent4">
                <a:lumMod val="50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755944" y="3256002"/>
            <a:ext cx="1371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i="1" dirty="0" smtClean="0"/>
              <a:t>x</a:t>
            </a:r>
            <a:endParaRPr lang="en-US" sz="3000" i="1" dirty="0"/>
          </a:p>
        </p:txBody>
      </p:sp>
    </p:spTree>
  </p:cSld>
  <p:clrMapOvr>
    <a:masterClrMapping/>
  </p:clrMapOvr>
  <p:transition spd="med">
    <p:wedge/>
    <p:sndAc>
      <p:stSnd>
        <p:snd r:embed="rId2" name="voltag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8" dur="1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5" grpId="0"/>
      <p:bldP spid="16" grpId="0"/>
      <p:bldP spid="11" grpId="0"/>
      <p:bldP spid="18" grpId="0"/>
      <p:bldP spid="21" grpId="0" animBg="1"/>
      <p:bldP spid="22" grpId="0" animBg="1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p. 90</a:t>
            </a:r>
            <a:br>
              <a:rPr lang="en-US" dirty="0" smtClean="0"/>
            </a:br>
            <a:r>
              <a:rPr lang="en-US" dirty="0" smtClean="0"/>
              <a:t>Example 2	</a:t>
            </a:r>
            <a:r>
              <a:rPr lang="en-US" b="0" dirty="0" smtClean="0"/>
              <a:t>Positive Slope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53340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3000" dirty="0" smtClean="0"/>
              <a:t>Find the slope of the line that passes through the points (1,2) and (-2,-3).</a:t>
            </a:r>
          </a:p>
          <a:p>
            <a:pPr>
              <a:buNone/>
            </a:pPr>
            <a:endParaRPr lang="en-US" sz="3000" dirty="0" smtClean="0"/>
          </a:p>
          <a:p>
            <a:pPr>
              <a:buNone/>
            </a:pPr>
            <a:r>
              <a:rPr lang="en-US" sz="10400" b="1" dirty="0" smtClean="0"/>
              <a:t>Solution </a:t>
            </a:r>
            <a:r>
              <a:rPr lang="en-US" sz="10400" dirty="0" smtClean="0"/>
              <a:t>	Let (</a:t>
            </a:r>
            <a:r>
              <a:rPr lang="en-US" sz="10400" i="1" dirty="0" smtClean="0"/>
              <a:t>x</a:t>
            </a:r>
            <a:r>
              <a:rPr lang="en-US" sz="10400" i="1" baseline="-25000" dirty="0" smtClean="0"/>
              <a:t>1</a:t>
            </a:r>
            <a:r>
              <a:rPr lang="en-US" sz="10400" i="1" dirty="0" smtClean="0"/>
              <a:t> , y</a:t>
            </a:r>
            <a:r>
              <a:rPr lang="en-US" sz="10400" i="1" baseline="-25000" dirty="0" smtClean="0"/>
              <a:t>1</a:t>
            </a:r>
            <a:r>
              <a:rPr lang="en-US" sz="10400" i="1" dirty="0" smtClean="0"/>
              <a:t> ) = (1,2) </a:t>
            </a:r>
            <a:r>
              <a:rPr lang="en-US" sz="10400" dirty="0" smtClean="0"/>
              <a:t>and (</a:t>
            </a:r>
            <a:r>
              <a:rPr lang="en-US" sz="10400" i="1" dirty="0" smtClean="0"/>
              <a:t>x</a:t>
            </a:r>
            <a:r>
              <a:rPr lang="en-US" sz="10400" i="1" baseline="-25000" dirty="0" smtClean="0"/>
              <a:t>2</a:t>
            </a:r>
            <a:r>
              <a:rPr lang="en-US" sz="10400" i="1" dirty="0" smtClean="0"/>
              <a:t> , y</a:t>
            </a:r>
            <a:r>
              <a:rPr lang="en-US" sz="10400" i="1" baseline="-25000" dirty="0" smtClean="0"/>
              <a:t>2</a:t>
            </a:r>
            <a:r>
              <a:rPr lang="en-US" sz="10400" i="1" dirty="0" smtClean="0"/>
              <a:t>) = (-2,-3)</a:t>
            </a:r>
          </a:p>
          <a:p>
            <a:pPr>
              <a:buNone/>
            </a:pPr>
            <a:endParaRPr lang="en-US" sz="10400" i="1" dirty="0" smtClean="0"/>
          </a:p>
          <a:p>
            <a:pPr>
              <a:buNone/>
            </a:pPr>
            <a:endParaRPr lang="en-US" sz="10400" i="1" dirty="0" smtClean="0"/>
          </a:p>
          <a:p>
            <a:pPr>
              <a:buNone/>
            </a:pPr>
            <a:r>
              <a:rPr lang="en-US" sz="10400" b="1" i="1" dirty="0" smtClean="0"/>
              <a:t>m</a:t>
            </a:r>
            <a:r>
              <a:rPr lang="en-US" sz="10400" b="1" dirty="0" smtClean="0"/>
              <a:t> = 				Formula for Slope</a:t>
            </a:r>
          </a:p>
          <a:p>
            <a:pPr>
              <a:buNone/>
            </a:pPr>
            <a:endParaRPr lang="en-US" sz="10400" b="1" dirty="0" smtClean="0"/>
          </a:p>
          <a:p>
            <a:pPr>
              <a:buNone/>
            </a:pPr>
            <a:r>
              <a:rPr lang="en-US" sz="10400" b="1" dirty="0" smtClean="0"/>
              <a:t>    </a:t>
            </a:r>
          </a:p>
          <a:p>
            <a:pPr>
              <a:buNone/>
            </a:pPr>
            <a:r>
              <a:rPr lang="en-US" sz="10400" b="1" dirty="0" smtClean="0"/>
              <a:t>    =  				Substitute values.</a:t>
            </a:r>
          </a:p>
          <a:p>
            <a:pPr>
              <a:buNone/>
            </a:pPr>
            <a:endParaRPr lang="en-US" sz="10400" b="1" dirty="0" smtClean="0"/>
          </a:p>
          <a:p>
            <a:pPr>
              <a:buNone/>
            </a:pPr>
            <a:endParaRPr lang="en-US" sz="10400" b="1" dirty="0" smtClean="0"/>
          </a:p>
          <a:p>
            <a:pPr>
              <a:buNone/>
            </a:pPr>
            <a:r>
              <a:rPr lang="en-US" sz="10400" b="1" dirty="0" smtClean="0"/>
              <a:t>    =  </a:t>
            </a:r>
            <a:r>
              <a:rPr lang="en-US" sz="10400" b="1" u="sng" dirty="0" smtClean="0"/>
              <a:t>			</a:t>
            </a:r>
            <a:r>
              <a:rPr lang="en-US" sz="10400" b="1" dirty="0" smtClean="0"/>
              <a:t>	Simplify.</a:t>
            </a:r>
          </a:p>
          <a:p>
            <a:pPr>
              <a:buNone/>
            </a:pPr>
            <a:endParaRPr lang="en-US" sz="10400" b="1" dirty="0" smtClean="0"/>
          </a:p>
          <a:p>
            <a:pPr>
              <a:buNone/>
            </a:pPr>
            <a:r>
              <a:rPr lang="en-US" sz="10400" b="1" dirty="0" smtClean="0"/>
              <a:t>    =   </a:t>
            </a:r>
            <a:r>
              <a:rPr lang="en-US" sz="10400" b="1" u="sng" dirty="0" smtClean="0"/>
              <a:t>		</a:t>
            </a:r>
            <a:r>
              <a:rPr lang="en-US" sz="10400" b="1" dirty="0" smtClean="0"/>
              <a:t>		Slope is </a:t>
            </a:r>
            <a:r>
              <a:rPr lang="en-US" sz="10400" b="1" u="sng" dirty="0" smtClean="0"/>
              <a:t>			</a:t>
            </a:r>
            <a:r>
              <a:rPr lang="en-US" sz="10400" b="1" dirty="0" smtClean="0"/>
              <a:t>.</a:t>
            </a:r>
          </a:p>
          <a:p>
            <a:pPr>
              <a:buNone/>
            </a:pPr>
            <a:endParaRPr lang="en-US" sz="10400" b="1" dirty="0" smtClean="0"/>
          </a:p>
          <a:p>
            <a:pPr>
              <a:buNone/>
            </a:pPr>
            <a:endParaRPr lang="en-US" sz="10400" b="1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57200" y="2722602"/>
            <a:ext cx="2971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3000" i="1" dirty="0" smtClean="0"/>
              <a:t>y</a:t>
            </a:r>
            <a:r>
              <a:rPr lang="en-US" sz="3000" i="1" baseline="-25000" dirty="0" smtClean="0"/>
              <a:t>2</a:t>
            </a:r>
            <a:r>
              <a:rPr lang="en-US" sz="3000" i="1" dirty="0" smtClean="0"/>
              <a:t> – y</a:t>
            </a:r>
            <a:r>
              <a:rPr lang="en-US" sz="3000" i="1" baseline="-25000" dirty="0" smtClean="0"/>
              <a:t>1</a:t>
            </a:r>
            <a:r>
              <a:rPr lang="en-US" sz="3000" i="1" dirty="0" smtClean="0"/>
              <a:t> </a:t>
            </a:r>
            <a:endParaRPr lang="en-US" sz="30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914400" y="3179802"/>
            <a:ext cx="119936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sz="3000" i="1" dirty="0" smtClean="0"/>
              <a:t>x</a:t>
            </a:r>
            <a:r>
              <a:rPr lang="en-US" sz="3000" i="1" baseline="-25000" dirty="0" smtClean="0"/>
              <a:t>2</a:t>
            </a:r>
            <a:r>
              <a:rPr lang="en-US" sz="3000" i="1" dirty="0" smtClean="0"/>
              <a:t> – x</a:t>
            </a:r>
            <a:r>
              <a:rPr lang="en-US" sz="3000" i="1" baseline="-25000" dirty="0" smtClean="0"/>
              <a:t>1</a:t>
            </a:r>
            <a:r>
              <a:rPr lang="en-US" sz="3000" i="1" dirty="0" smtClean="0"/>
              <a:t> </a:t>
            </a:r>
            <a:endParaRPr lang="en-US" sz="3000" dirty="0" smtClean="0"/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3276600"/>
            <a:ext cx="1676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62000" y="4191000"/>
            <a:ext cx="1676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xe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48400" y="2619375"/>
            <a:ext cx="2795805" cy="2638425"/>
          </a:xfrm>
          <a:prstGeom prst="rect">
            <a:avLst/>
          </a:prstGeom>
        </p:spPr>
      </p:pic>
      <p:cxnSp>
        <p:nvCxnSpPr>
          <p:cNvPr id="11" name="Straight Arrow Connector 10"/>
          <p:cNvCxnSpPr/>
          <p:nvPr/>
        </p:nvCxnSpPr>
        <p:spPr>
          <a:xfrm rot="5400000" flipH="1" flipV="1">
            <a:off x="6369524" y="3141828"/>
            <a:ext cx="2438400" cy="1586552"/>
          </a:xfrm>
          <a:prstGeom prst="straightConnector1">
            <a:avLst/>
          </a:prstGeom>
          <a:ln w="38100">
            <a:solidFill>
              <a:schemeClr val="accent3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848600" y="3200400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</a:rPr>
              <a:t>(1,2)</a:t>
            </a:r>
            <a:endParaRPr lang="en-US" sz="3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72200" y="3886200"/>
            <a:ext cx="16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</a:rPr>
              <a:t>(-2,-3)</a:t>
            </a:r>
            <a:endParaRPr lang="en-US" sz="3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7772400" y="3581400"/>
            <a:ext cx="76200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7252648" y="4401177"/>
            <a:ext cx="76200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 rot="5400000" flipH="1" flipV="1">
            <a:off x="7418696" y="4038600"/>
            <a:ext cx="762000" cy="1588"/>
          </a:xfrm>
          <a:prstGeom prst="straightConnector1">
            <a:avLst/>
          </a:prstGeom>
          <a:ln w="38100">
            <a:solidFill>
              <a:srgbClr val="7030A0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6" idx="7"/>
          </p:cNvCxnSpPr>
          <p:nvPr/>
        </p:nvCxnSpPr>
        <p:spPr>
          <a:xfrm rot="16200000" flipH="1">
            <a:off x="7539180" y="4186381"/>
            <a:ext cx="11728" cy="454711"/>
          </a:xfrm>
          <a:prstGeom prst="straightConnector1">
            <a:avLst/>
          </a:prstGeom>
          <a:ln w="38100">
            <a:solidFill>
              <a:srgbClr val="00206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85800" y="36576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</a:rPr>
              <a:t>-3</a:t>
            </a:r>
            <a:endParaRPr lang="en-US" sz="3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143000" y="3939570"/>
            <a:ext cx="5334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 smtClean="0">
                <a:solidFill>
                  <a:srgbClr val="FF0000"/>
                </a:solidFill>
              </a:rPr>
              <a:t>-</a:t>
            </a:r>
            <a:endParaRPr lang="en-US" sz="4500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447800" y="36576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</a:rPr>
              <a:t>2</a:t>
            </a:r>
            <a:endParaRPr lang="en-US" sz="3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85800" y="4014521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</a:rPr>
              <a:t>-2</a:t>
            </a:r>
            <a:endParaRPr lang="en-US" sz="3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447800" y="4024952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</a:rPr>
              <a:t>1</a:t>
            </a:r>
            <a:endParaRPr lang="en-US" sz="3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219200" y="43434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</a:rPr>
              <a:t>-5</a:t>
            </a:r>
            <a:endParaRPr lang="en-US" sz="3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235120" y="47244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</a:rPr>
              <a:t>-3</a:t>
            </a:r>
            <a:endParaRPr lang="en-US" sz="3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62000" y="5094982"/>
            <a:ext cx="533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smtClean="0">
                <a:solidFill>
                  <a:schemeClr val="accent4">
                    <a:lumMod val="50000"/>
                  </a:schemeClr>
                </a:solidFill>
              </a:rPr>
              <a:t>5</a:t>
            </a:r>
            <a:endParaRPr lang="en-US" sz="3200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</a:rPr>
              <a:t>3</a:t>
            </a:r>
            <a:endParaRPr lang="en-US" sz="3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257800" y="4495800"/>
            <a:ext cx="533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smtClean="0">
                <a:solidFill>
                  <a:schemeClr val="accent4">
                    <a:lumMod val="50000"/>
                  </a:schemeClr>
                </a:solidFill>
              </a:rPr>
              <a:t>5</a:t>
            </a:r>
            <a:endParaRPr lang="en-US" sz="3200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</a:rPr>
              <a:t>3</a:t>
            </a:r>
            <a:endParaRPr lang="en-US" sz="3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143000" y="3581400"/>
            <a:ext cx="5334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 smtClean="0">
                <a:solidFill>
                  <a:srgbClr val="FF0000"/>
                </a:solidFill>
              </a:rPr>
              <a:t>-</a:t>
            </a:r>
            <a:endParaRPr lang="en-US" sz="45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wedge/>
    <p:sndAc>
      <p:stSnd>
        <p:snd r:embed="rId3" name="voltag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2" dur="1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22" grpId="0"/>
      <p:bldP spid="23" grpId="0"/>
      <p:bldP spid="24" grpId="0"/>
      <p:bldP spid="25" grpId="0"/>
      <p:bldP spid="27" grpId="0"/>
      <p:bldP spid="28" grpId="0"/>
      <p:bldP spid="29" grpId="0"/>
      <p:bldP spid="30" grpId="0"/>
      <p:bldP spid="31" grpId="0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p. 90</a:t>
            </a:r>
            <a:br>
              <a:rPr lang="en-US" dirty="0" smtClean="0"/>
            </a:br>
            <a:r>
              <a:rPr lang="en-US" dirty="0" smtClean="0"/>
              <a:t>Example 3	</a:t>
            </a:r>
            <a:r>
              <a:rPr lang="en-US" i="1" dirty="0" smtClean="0"/>
              <a:t>ZERO SLOPE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5334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2800" dirty="0" smtClean="0"/>
              <a:t>Find the slope of the line passing through the points (-2,-3) and (4, -3).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b="1" dirty="0" smtClean="0"/>
              <a:t>Solution</a:t>
            </a:r>
            <a:r>
              <a:rPr lang="en-US" dirty="0" smtClean="0"/>
              <a:t>	Let (</a:t>
            </a:r>
            <a:r>
              <a:rPr lang="en-US" i="1" dirty="0" smtClean="0"/>
              <a:t>x</a:t>
            </a:r>
            <a:r>
              <a:rPr lang="en-US" i="1" baseline="-25000" dirty="0" smtClean="0"/>
              <a:t>1</a:t>
            </a:r>
            <a:r>
              <a:rPr lang="en-US" i="1" dirty="0" smtClean="0"/>
              <a:t> , y</a:t>
            </a:r>
            <a:r>
              <a:rPr lang="en-US" i="1" baseline="-25000" dirty="0" smtClean="0"/>
              <a:t>1</a:t>
            </a:r>
            <a:r>
              <a:rPr lang="en-US" i="1" dirty="0" smtClean="0"/>
              <a:t> ) = (-2,-3) and 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i="1" baseline="-25000" dirty="0" smtClean="0"/>
              <a:t>2</a:t>
            </a:r>
            <a:r>
              <a:rPr lang="en-US" i="1" dirty="0" smtClean="0"/>
              <a:t> , y</a:t>
            </a:r>
            <a:r>
              <a:rPr lang="en-US" i="1" baseline="-25000" dirty="0" smtClean="0"/>
              <a:t>2</a:t>
            </a:r>
            <a:r>
              <a:rPr lang="en-US" i="1" dirty="0" smtClean="0"/>
              <a:t>) = (4, -3).</a:t>
            </a:r>
          </a:p>
          <a:p>
            <a:pPr>
              <a:buNone/>
            </a:pPr>
            <a:endParaRPr lang="en-US" b="1" i="1" dirty="0" smtClean="0"/>
          </a:p>
          <a:p>
            <a:pPr>
              <a:buNone/>
            </a:pPr>
            <a:r>
              <a:rPr lang="en-US" b="1" i="1" dirty="0" smtClean="0"/>
              <a:t>m</a:t>
            </a:r>
            <a:r>
              <a:rPr lang="en-US" b="1" dirty="0" smtClean="0"/>
              <a:t> = 			      Formula for Slope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    </a:t>
            </a:r>
          </a:p>
          <a:p>
            <a:pPr>
              <a:buNone/>
            </a:pPr>
            <a:r>
              <a:rPr lang="en-US" b="1" dirty="0" smtClean="0"/>
              <a:t>    =  			      Substitute values.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    =  </a:t>
            </a:r>
            <a:r>
              <a:rPr lang="en-US" b="1" u="sng" dirty="0" smtClean="0"/>
              <a:t>		</a:t>
            </a:r>
            <a:r>
              <a:rPr lang="en-US" b="1" dirty="0" smtClean="0"/>
              <a:t>	      Simplify.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    =   </a:t>
            </a:r>
            <a:r>
              <a:rPr lang="en-US" b="1" u="sng" dirty="0" smtClean="0"/>
              <a:t>		</a:t>
            </a:r>
            <a:r>
              <a:rPr lang="en-US" b="1" dirty="0" smtClean="0"/>
              <a:t>	      Slope is </a:t>
            </a:r>
            <a:r>
              <a:rPr lang="en-US" b="1" u="sng" dirty="0" smtClean="0"/>
              <a:t>			</a:t>
            </a:r>
            <a:r>
              <a:rPr lang="en-US" b="1" dirty="0" smtClean="0"/>
              <a:t>.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Answer</a:t>
            </a:r>
            <a:r>
              <a:rPr lang="en-US" dirty="0" smtClean="0"/>
              <a:t>  The slope of the line is </a:t>
            </a:r>
            <a:r>
              <a:rPr lang="en-US" u="sng" dirty="0" smtClean="0"/>
              <a:t>		</a:t>
            </a:r>
            <a:r>
              <a:rPr lang="en-US" dirty="0" smtClean="0"/>
              <a:t>.  The line is </a:t>
            </a:r>
            <a:r>
              <a:rPr lang="en-US" u="sng" dirty="0" smtClean="0"/>
              <a:t>		         </a:t>
            </a:r>
            <a:r>
              <a:rPr lang="en-US" dirty="0" smtClean="0"/>
              <a:t>.</a:t>
            </a:r>
            <a:endParaRPr lang="en-US" b="1" dirty="0" smtClean="0"/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90600" y="2646402"/>
            <a:ext cx="2971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3000" i="1" dirty="0" smtClean="0"/>
              <a:t>y</a:t>
            </a:r>
            <a:r>
              <a:rPr lang="en-US" sz="3000" i="1" baseline="-25000" dirty="0" smtClean="0"/>
              <a:t>2</a:t>
            </a:r>
            <a:r>
              <a:rPr lang="en-US" sz="3000" i="1" dirty="0" smtClean="0"/>
              <a:t> – y</a:t>
            </a:r>
            <a:r>
              <a:rPr lang="en-US" sz="3000" i="1" baseline="-25000" dirty="0" smtClean="0"/>
              <a:t>1</a:t>
            </a:r>
            <a:r>
              <a:rPr lang="en-US" sz="3000" i="1" dirty="0" smtClean="0"/>
              <a:t> </a:t>
            </a:r>
            <a:endParaRPr lang="en-US" sz="3000" dirty="0" smtClean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371600" y="3200400"/>
            <a:ext cx="1600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1467633" y="3048000"/>
            <a:ext cx="119936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sz="3000" i="1" dirty="0" smtClean="0"/>
              <a:t>x</a:t>
            </a:r>
            <a:r>
              <a:rPr lang="en-US" sz="3000" i="1" baseline="-25000" dirty="0" smtClean="0"/>
              <a:t>2</a:t>
            </a:r>
            <a:r>
              <a:rPr lang="en-US" sz="3000" i="1" dirty="0" smtClean="0"/>
              <a:t> – x</a:t>
            </a:r>
            <a:r>
              <a:rPr lang="en-US" sz="3000" i="1" baseline="-25000" dirty="0" smtClean="0"/>
              <a:t>1</a:t>
            </a:r>
            <a:r>
              <a:rPr lang="en-US" sz="3000" i="1" dirty="0" smtClean="0"/>
              <a:t> </a:t>
            </a:r>
            <a:endParaRPr lang="en-US" sz="3000" dirty="0" smtClean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00" y="4038600"/>
            <a:ext cx="1600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x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67400" y="2771775"/>
            <a:ext cx="2795805" cy="2638425"/>
          </a:xfrm>
          <a:prstGeom prst="rect">
            <a:avLst/>
          </a:prstGeom>
        </p:spPr>
      </p:pic>
      <p:cxnSp>
        <p:nvCxnSpPr>
          <p:cNvPr id="11" name="Straight Arrow Connector 10"/>
          <p:cNvCxnSpPr/>
          <p:nvPr/>
        </p:nvCxnSpPr>
        <p:spPr>
          <a:xfrm>
            <a:off x="6019800" y="4572000"/>
            <a:ext cx="2514600" cy="1588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477000" y="4191000"/>
            <a:ext cx="1066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chemeClr val="accent1">
                    <a:lumMod val="50000"/>
                  </a:schemeClr>
                </a:solidFill>
              </a:rPr>
              <a:t>(-2,-3)</a:t>
            </a:r>
            <a:endParaRPr lang="en-US" sz="25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43800" y="4191000"/>
            <a:ext cx="1066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chemeClr val="accent1">
                    <a:lumMod val="50000"/>
                  </a:schemeClr>
                </a:solidFill>
              </a:rPr>
              <a:t>(4,-3)</a:t>
            </a:r>
            <a:endParaRPr lang="en-US" sz="25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620033" y="3547154"/>
            <a:ext cx="112242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sz="3000" i="1" dirty="0" smtClean="0"/>
              <a:t>-3</a:t>
            </a:r>
            <a:r>
              <a:rPr lang="en-US" sz="3000" i="1" dirty="0" smtClean="0">
                <a:solidFill>
                  <a:srgbClr val="FF0000"/>
                </a:solidFill>
              </a:rPr>
              <a:t> –</a:t>
            </a:r>
            <a:r>
              <a:rPr lang="en-US" sz="3000" i="1" dirty="0" smtClean="0"/>
              <a:t> -3</a:t>
            </a:r>
            <a:endParaRPr lang="en-US" sz="3000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1620033" y="3941802"/>
            <a:ext cx="1035861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sz="3000" i="1" dirty="0" smtClean="0"/>
              <a:t>4 </a:t>
            </a:r>
            <a:r>
              <a:rPr lang="en-US" sz="3000" i="1" dirty="0" smtClean="0">
                <a:solidFill>
                  <a:srgbClr val="FF0000"/>
                </a:solidFill>
              </a:rPr>
              <a:t>–</a:t>
            </a:r>
            <a:r>
              <a:rPr lang="en-US" sz="3000" i="1" dirty="0" smtClean="0"/>
              <a:t> -2</a:t>
            </a:r>
            <a:endParaRPr lang="en-US" sz="3000" dirty="0" smtClean="0"/>
          </a:p>
        </p:txBody>
      </p:sp>
      <p:sp>
        <p:nvSpPr>
          <p:cNvPr id="16" name="Rectangle 15"/>
          <p:cNvSpPr/>
          <p:nvPr/>
        </p:nvSpPr>
        <p:spPr>
          <a:xfrm>
            <a:off x="762000" y="4627602"/>
            <a:ext cx="1008609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sz="3000" i="1" dirty="0" smtClean="0"/>
              <a:t>-3 + 3</a:t>
            </a:r>
            <a:endParaRPr lang="en-US" sz="3000" dirty="0" smtClean="0"/>
          </a:p>
        </p:txBody>
      </p:sp>
      <p:sp>
        <p:nvSpPr>
          <p:cNvPr id="17" name="Rectangle 16"/>
          <p:cNvSpPr/>
          <p:nvPr/>
        </p:nvSpPr>
        <p:spPr>
          <a:xfrm>
            <a:off x="830737" y="5008602"/>
            <a:ext cx="92204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sz="3000" i="1" dirty="0" smtClean="0"/>
              <a:t>4 + 2</a:t>
            </a:r>
            <a:endParaRPr lang="en-US" sz="3000" dirty="0" smtClean="0"/>
          </a:p>
        </p:txBody>
      </p:sp>
      <p:sp>
        <p:nvSpPr>
          <p:cNvPr id="18" name="Rectangle 17"/>
          <p:cNvSpPr/>
          <p:nvPr/>
        </p:nvSpPr>
        <p:spPr>
          <a:xfrm>
            <a:off x="1069170" y="5313402"/>
            <a:ext cx="37863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sz="3000" i="1" dirty="0" smtClean="0">
                <a:solidFill>
                  <a:srgbClr val="FF0000"/>
                </a:solidFill>
              </a:rPr>
              <a:t>0</a:t>
            </a:r>
            <a:endParaRPr lang="en-US" sz="3000" dirty="0" smtClean="0">
              <a:solidFill>
                <a:srgbClr val="FF000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053152" y="5645498"/>
            <a:ext cx="3802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sz="3000" i="1" dirty="0" smtClean="0">
                <a:solidFill>
                  <a:srgbClr val="FF0000"/>
                </a:solidFill>
              </a:rPr>
              <a:t>6</a:t>
            </a:r>
            <a:endParaRPr lang="en-US" sz="3000" dirty="0" smtClean="0">
              <a:solidFill>
                <a:srgbClr val="FF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802970" y="4800600"/>
            <a:ext cx="37863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sz="3000" i="1" u="sng" dirty="0" smtClean="0">
                <a:solidFill>
                  <a:srgbClr val="FF0000"/>
                </a:solidFill>
              </a:rPr>
              <a:t>0</a:t>
            </a:r>
            <a:endParaRPr lang="en-US" sz="3000" i="1" dirty="0" smtClean="0">
              <a:solidFill>
                <a:srgbClr val="FF0000"/>
              </a:solidFill>
            </a:endParaRPr>
          </a:p>
          <a:p>
            <a:pPr marL="0" lvl="1"/>
            <a:r>
              <a:rPr lang="en-US" sz="3000" i="1" dirty="0" smtClean="0">
                <a:solidFill>
                  <a:srgbClr val="FF0000"/>
                </a:solidFill>
              </a:rPr>
              <a:t>6</a:t>
            </a:r>
            <a:endParaRPr lang="en-US" sz="3000" dirty="0" smtClean="0">
              <a:solidFill>
                <a:srgbClr val="FF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726770" y="5999202"/>
            <a:ext cx="37863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sz="3000" i="1" dirty="0" smtClean="0">
                <a:solidFill>
                  <a:srgbClr val="FF0000"/>
                </a:solidFill>
              </a:rPr>
              <a:t>0</a:t>
            </a:r>
            <a:endParaRPr lang="en-US" sz="3000" dirty="0" smtClean="0">
              <a:solidFill>
                <a:srgbClr val="FF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166203" y="5999202"/>
            <a:ext cx="174919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sz="3000" i="1" dirty="0" smtClean="0">
                <a:solidFill>
                  <a:srgbClr val="FF0000"/>
                </a:solidFill>
              </a:rPr>
              <a:t>horizontal</a:t>
            </a:r>
            <a:endParaRPr lang="en-US" sz="30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wedge/>
    <p:sndAc>
      <p:stSnd>
        <p:snd r:embed="rId2" name="voltag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3" grpId="0"/>
      <p:bldP spid="14" grpId="0"/>
      <p:bldP spid="12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dirty="0" smtClean="0"/>
              <a:t>p. 91</a:t>
            </a:r>
            <a:br>
              <a:rPr lang="en-US" sz="3800" dirty="0" smtClean="0"/>
            </a:br>
            <a:r>
              <a:rPr lang="en-US" sz="3800" dirty="0" smtClean="0"/>
              <a:t>Example 4	</a:t>
            </a:r>
            <a:r>
              <a:rPr lang="en-US" sz="3800" i="1" dirty="0" smtClean="0"/>
              <a:t>UNDEFINED SLOPE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5334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Find the slope of the line passing through the points (-1,-4) and (-1,-2).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Solution</a:t>
            </a:r>
            <a:r>
              <a:rPr lang="en-US" dirty="0" smtClean="0"/>
              <a:t>	Let (</a:t>
            </a:r>
            <a:r>
              <a:rPr lang="en-US" i="1" dirty="0" smtClean="0"/>
              <a:t>x</a:t>
            </a:r>
            <a:r>
              <a:rPr lang="en-US" i="1" baseline="-25000" dirty="0" smtClean="0"/>
              <a:t>1</a:t>
            </a:r>
            <a:r>
              <a:rPr lang="en-US" i="1" dirty="0" smtClean="0"/>
              <a:t> , y</a:t>
            </a:r>
            <a:r>
              <a:rPr lang="en-US" i="1" baseline="-25000" dirty="0" smtClean="0"/>
              <a:t>1</a:t>
            </a:r>
            <a:r>
              <a:rPr lang="en-US" i="1" dirty="0" smtClean="0"/>
              <a:t> ) = (-1,-4) and 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i="1" baseline="-25000" dirty="0" smtClean="0"/>
              <a:t>2</a:t>
            </a:r>
            <a:r>
              <a:rPr lang="en-US" i="1" dirty="0" smtClean="0"/>
              <a:t> , y</a:t>
            </a:r>
            <a:r>
              <a:rPr lang="en-US" i="1" baseline="-25000" dirty="0" smtClean="0"/>
              <a:t>2</a:t>
            </a:r>
            <a:r>
              <a:rPr lang="en-US" i="1" dirty="0" smtClean="0"/>
              <a:t>) = (-1,-2).</a:t>
            </a:r>
          </a:p>
          <a:p>
            <a:pPr>
              <a:buNone/>
            </a:pPr>
            <a:endParaRPr lang="en-US" b="1" i="1" dirty="0" smtClean="0"/>
          </a:p>
          <a:p>
            <a:pPr>
              <a:buNone/>
            </a:pPr>
            <a:r>
              <a:rPr lang="en-US" b="1" i="1" dirty="0" smtClean="0"/>
              <a:t>m</a:t>
            </a:r>
            <a:r>
              <a:rPr lang="en-US" b="1" dirty="0" smtClean="0"/>
              <a:t> = 				Formula for Slope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    </a:t>
            </a:r>
          </a:p>
          <a:p>
            <a:pPr>
              <a:buNone/>
            </a:pPr>
            <a:r>
              <a:rPr lang="en-US" b="1" dirty="0" smtClean="0"/>
              <a:t>    =  				Substitute values.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    =  </a:t>
            </a:r>
            <a:r>
              <a:rPr lang="en-US" b="1" u="sng" dirty="0" smtClean="0"/>
              <a:t>		</a:t>
            </a:r>
            <a:r>
              <a:rPr lang="en-US" b="1" dirty="0" smtClean="0"/>
              <a:t>		Division by </a:t>
            </a:r>
            <a:r>
              <a:rPr lang="en-US" b="1" u="sng" dirty="0" smtClean="0"/>
              <a:t>	      </a:t>
            </a:r>
            <a:r>
              <a:rPr lang="en-US" b="1" dirty="0" smtClean="0"/>
              <a:t> is </a:t>
            </a:r>
            <a:r>
              <a:rPr lang="en-US" b="1" u="sng" dirty="0" smtClean="0"/>
              <a:t>			         </a:t>
            </a:r>
            <a:r>
              <a:rPr lang="en-US" b="1" dirty="0" smtClean="0"/>
              <a:t>.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Answer</a:t>
            </a:r>
            <a:r>
              <a:rPr lang="en-US" dirty="0" smtClean="0"/>
              <a:t>  Because division by </a:t>
            </a:r>
            <a:r>
              <a:rPr lang="en-US" u="sng" dirty="0" smtClean="0"/>
              <a:t>	</a:t>
            </a:r>
            <a:r>
              <a:rPr lang="en-US" dirty="0" smtClean="0"/>
              <a:t> is </a:t>
            </a:r>
            <a:r>
              <a:rPr lang="en-US" u="sng" dirty="0" smtClean="0"/>
              <a:t>			</a:t>
            </a:r>
            <a:r>
              <a:rPr lang="en-US" dirty="0" smtClean="0"/>
              <a:t>, the slope  is </a:t>
            </a:r>
            <a:r>
              <a:rPr lang="en-US" u="sng" dirty="0" smtClean="0"/>
              <a:t>			</a:t>
            </a:r>
            <a:r>
              <a:rPr lang="en-US" dirty="0" smtClean="0"/>
              <a:t>.  The line is </a:t>
            </a:r>
            <a:r>
              <a:rPr lang="en-US" u="sng" dirty="0" smtClean="0"/>
              <a:t>			</a:t>
            </a:r>
            <a:r>
              <a:rPr lang="en-US" dirty="0" smtClean="0"/>
              <a:t>.</a:t>
            </a:r>
            <a:endParaRPr lang="en-US" b="1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143000" y="3352800"/>
            <a:ext cx="129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914400" y="4419600"/>
            <a:ext cx="129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838200" y="2819400"/>
            <a:ext cx="2971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3000" i="1" dirty="0" smtClean="0"/>
              <a:t>y</a:t>
            </a:r>
            <a:r>
              <a:rPr lang="en-US" sz="3000" i="1" baseline="-25000" dirty="0" smtClean="0"/>
              <a:t>2</a:t>
            </a:r>
            <a:r>
              <a:rPr lang="en-US" sz="3000" i="1" dirty="0" smtClean="0"/>
              <a:t> – y</a:t>
            </a:r>
            <a:r>
              <a:rPr lang="en-US" sz="3000" i="1" baseline="-25000" dirty="0" smtClean="0"/>
              <a:t>1</a:t>
            </a:r>
            <a:r>
              <a:rPr lang="en-US" sz="3000" i="1" dirty="0" smtClean="0"/>
              <a:t> </a:t>
            </a:r>
            <a:endParaRPr lang="en-US" sz="3000" dirty="0" smtClean="0"/>
          </a:p>
        </p:txBody>
      </p:sp>
      <p:sp>
        <p:nvSpPr>
          <p:cNvPr id="8" name="Rectangle 7"/>
          <p:cNvSpPr/>
          <p:nvPr/>
        </p:nvSpPr>
        <p:spPr>
          <a:xfrm>
            <a:off x="1315233" y="3200400"/>
            <a:ext cx="119936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sz="3000" i="1" dirty="0" smtClean="0"/>
              <a:t>x</a:t>
            </a:r>
            <a:r>
              <a:rPr lang="en-US" sz="3000" i="1" baseline="-25000" dirty="0" smtClean="0"/>
              <a:t>2</a:t>
            </a:r>
            <a:r>
              <a:rPr lang="en-US" sz="3000" i="1" dirty="0" smtClean="0"/>
              <a:t> – x</a:t>
            </a:r>
            <a:r>
              <a:rPr lang="en-US" sz="3000" i="1" baseline="-25000" dirty="0" smtClean="0"/>
              <a:t>1</a:t>
            </a:r>
            <a:r>
              <a:rPr lang="en-US" sz="3000" i="1" dirty="0" smtClean="0"/>
              <a:t> </a:t>
            </a:r>
            <a:endParaRPr lang="en-US" sz="3000" dirty="0" smtClean="0"/>
          </a:p>
        </p:txBody>
      </p:sp>
      <p:sp>
        <p:nvSpPr>
          <p:cNvPr id="11" name="Rectangle 10"/>
          <p:cNvSpPr/>
          <p:nvPr/>
        </p:nvSpPr>
        <p:spPr>
          <a:xfrm>
            <a:off x="914400" y="3865602"/>
            <a:ext cx="123623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sz="3000" i="1" dirty="0" smtClean="0"/>
              <a:t>-2 </a:t>
            </a:r>
            <a:r>
              <a:rPr lang="en-US" sz="3000" i="1" dirty="0" smtClean="0">
                <a:solidFill>
                  <a:srgbClr val="FF0000"/>
                </a:solidFill>
              </a:rPr>
              <a:t>– </a:t>
            </a:r>
            <a:r>
              <a:rPr lang="en-US" sz="3000" i="1" dirty="0" smtClean="0"/>
              <a:t>-4 </a:t>
            </a:r>
            <a:endParaRPr lang="en-US" sz="3000" dirty="0" smtClean="0"/>
          </a:p>
        </p:txBody>
      </p:sp>
      <p:sp>
        <p:nvSpPr>
          <p:cNvPr id="12" name="Rectangle 11"/>
          <p:cNvSpPr/>
          <p:nvPr/>
        </p:nvSpPr>
        <p:spPr>
          <a:xfrm>
            <a:off x="990600" y="4294496"/>
            <a:ext cx="112242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sz="3000" i="1" dirty="0" smtClean="0"/>
              <a:t>-1 </a:t>
            </a:r>
            <a:r>
              <a:rPr lang="en-US" sz="3000" i="1" dirty="0" smtClean="0">
                <a:solidFill>
                  <a:srgbClr val="FF0000"/>
                </a:solidFill>
              </a:rPr>
              <a:t>–</a:t>
            </a:r>
            <a:r>
              <a:rPr lang="en-US" sz="3000" i="1" dirty="0" smtClean="0"/>
              <a:t> -1</a:t>
            </a:r>
            <a:endParaRPr lang="en-US" sz="3000" dirty="0" smtClean="0"/>
          </a:p>
        </p:txBody>
      </p:sp>
      <p:sp>
        <p:nvSpPr>
          <p:cNvPr id="13" name="Rectangle 12"/>
          <p:cNvSpPr/>
          <p:nvPr/>
        </p:nvSpPr>
        <p:spPr>
          <a:xfrm>
            <a:off x="1143000" y="4607256"/>
            <a:ext cx="50206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sz="3000" i="1" u="sng" dirty="0" smtClean="0"/>
              <a:t>-2</a:t>
            </a:r>
            <a:endParaRPr lang="en-US" sz="3000" i="1" dirty="0" smtClean="0"/>
          </a:p>
          <a:p>
            <a:pPr marL="0" lvl="1"/>
            <a:r>
              <a:rPr lang="en-US" sz="3000" i="1" dirty="0" smtClean="0"/>
              <a:t> 0</a:t>
            </a:r>
            <a:endParaRPr lang="en-US" sz="3000" dirty="0" smtClean="0"/>
          </a:p>
        </p:txBody>
      </p:sp>
      <p:sp>
        <p:nvSpPr>
          <p:cNvPr id="14" name="Rectangle 13"/>
          <p:cNvSpPr/>
          <p:nvPr/>
        </p:nvSpPr>
        <p:spPr>
          <a:xfrm>
            <a:off x="5412570" y="5008602"/>
            <a:ext cx="37863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sz="3000" i="1" dirty="0" smtClean="0">
                <a:solidFill>
                  <a:srgbClr val="7030A0"/>
                </a:solidFill>
              </a:rPr>
              <a:t>0</a:t>
            </a:r>
            <a:endParaRPr lang="en-US" sz="3000" dirty="0" smtClean="0">
              <a:solidFill>
                <a:srgbClr val="7030A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319409" y="4953000"/>
            <a:ext cx="261481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sz="4000" i="1" dirty="0" smtClean="0">
                <a:solidFill>
                  <a:srgbClr val="002060"/>
                </a:solidFill>
              </a:rPr>
              <a:t>not possible</a:t>
            </a:r>
            <a:endParaRPr lang="en-US" sz="4000" dirty="0" smtClean="0">
              <a:solidFill>
                <a:srgbClr val="00206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191000" y="5743306"/>
            <a:ext cx="37863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sz="3000" i="1" dirty="0" smtClean="0">
                <a:solidFill>
                  <a:srgbClr val="7030A0"/>
                </a:solidFill>
              </a:rPr>
              <a:t>0</a:t>
            </a:r>
            <a:endParaRPr lang="en-US" sz="3000" dirty="0" smtClean="0">
              <a:solidFill>
                <a:srgbClr val="7030A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876800" y="5616714"/>
            <a:ext cx="261481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sz="4000" i="1" dirty="0" smtClean="0">
                <a:solidFill>
                  <a:srgbClr val="002060"/>
                </a:solidFill>
              </a:rPr>
              <a:t>not possible</a:t>
            </a:r>
            <a:endParaRPr lang="en-US" sz="4000" dirty="0" smtClean="0">
              <a:solidFill>
                <a:srgbClr val="00206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66491" y="6044625"/>
            <a:ext cx="193033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sz="3200" b="1" i="1" dirty="0" smtClean="0">
                <a:solidFill>
                  <a:srgbClr val="7030A0"/>
                </a:solidFill>
              </a:rPr>
              <a:t>undefined</a:t>
            </a:r>
            <a:endParaRPr lang="en-US" sz="3200" b="1" dirty="0" smtClean="0">
              <a:solidFill>
                <a:srgbClr val="7030A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621660" y="6044625"/>
            <a:ext cx="150073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sz="3200" b="1" i="1" dirty="0" smtClean="0">
                <a:solidFill>
                  <a:schemeClr val="accent5">
                    <a:lumMod val="50000"/>
                  </a:schemeClr>
                </a:solidFill>
              </a:rPr>
              <a:t>vertical</a:t>
            </a:r>
            <a:endParaRPr lang="en-US" sz="3200" b="1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20" name="Picture 19" descr="10x10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05600" y="2971800"/>
            <a:ext cx="2057400" cy="2057400"/>
          </a:xfrm>
          <a:prstGeom prst="rect">
            <a:avLst/>
          </a:prstGeom>
        </p:spPr>
      </p:pic>
      <p:cxnSp>
        <p:nvCxnSpPr>
          <p:cNvPr id="22" name="Straight Arrow Connector 21"/>
          <p:cNvCxnSpPr/>
          <p:nvPr/>
        </p:nvCxnSpPr>
        <p:spPr>
          <a:xfrm rot="5400000">
            <a:off x="6770202" y="4000500"/>
            <a:ext cx="1753394" cy="794"/>
          </a:xfrm>
          <a:prstGeom prst="straightConnector1">
            <a:avLst/>
          </a:prstGeom>
          <a:ln w="22225">
            <a:solidFill>
              <a:schemeClr val="accent2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edge/>
    <p:sndAc>
      <p:stSnd>
        <p:snd r:embed="rId2" name="voltag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47800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p. </a:t>
            </a:r>
            <a:r>
              <a:rPr lang="en-US" sz="3200" b="1" smtClean="0"/>
              <a:t>91						Checkpoint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2500" i="1" dirty="0" smtClean="0"/>
              <a:t>Find the slope of the line passing through the points.  Then state whether the slope of the line is positive, negative, zero, or undefined.</a:t>
            </a:r>
            <a:endParaRPr lang="en-US" sz="2500" i="1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1524000"/>
          <a:ext cx="9144000" cy="533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266700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1.  (-5,2) and (7,-2)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2.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</a:rPr>
                        <a:t>  (0,0) and (-9,0)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66700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3.  (-7,-8) and (-7,8)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4.  (2,-4) and (8,6)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3820615" y="2133600"/>
            <a:ext cx="68480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sz="4000" i="1" u="sng" dirty="0" smtClean="0">
                <a:solidFill>
                  <a:srgbClr val="002060"/>
                </a:solidFill>
              </a:rPr>
              <a:t> -1</a:t>
            </a:r>
            <a:endParaRPr lang="en-US" sz="4000" i="1" dirty="0" smtClean="0">
              <a:solidFill>
                <a:srgbClr val="002060"/>
              </a:solidFill>
            </a:endParaRPr>
          </a:p>
          <a:p>
            <a:pPr marL="0" lvl="1"/>
            <a:r>
              <a:rPr lang="en-US" sz="4000" i="1" dirty="0" smtClean="0">
                <a:solidFill>
                  <a:srgbClr val="002060"/>
                </a:solidFill>
              </a:rPr>
              <a:t>  3</a:t>
            </a:r>
            <a:endParaRPr lang="en-US" sz="4000" dirty="0" smtClean="0">
              <a:solidFill>
                <a:srgbClr val="00206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86000" y="3352800"/>
            <a:ext cx="195919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sz="4000" i="1" dirty="0" smtClean="0"/>
              <a:t>negative</a:t>
            </a:r>
            <a:endParaRPr lang="en-US" sz="4000" dirty="0" smtClean="0"/>
          </a:p>
        </p:txBody>
      </p:sp>
      <p:sp>
        <p:nvSpPr>
          <p:cNvPr id="9" name="Rectangle 8"/>
          <p:cNvSpPr/>
          <p:nvPr/>
        </p:nvSpPr>
        <p:spPr>
          <a:xfrm>
            <a:off x="8014306" y="3406914"/>
            <a:ext cx="105349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sz="4000" i="1" dirty="0" smtClean="0"/>
              <a:t>zero</a:t>
            </a:r>
            <a:endParaRPr lang="en-US" sz="4000" dirty="0" smtClean="0"/>
          </a:p>
        </p:txBody>
      </p:sp>
      <p:sp>
        <p:nvSpPr>
          <p:cNvPr id="10" name="Rectangle 9"/>
          <p:cNvSpPr/>
          <p:nvPr/>
        </p:nvSpPr>
        <p:spPr>
          <a:xfrm>
            <a:off x="8392615" y="2133600"/>
            <a:ext cx="609462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sz="4000" i="1" u="sng" dirty="0" smtClean="0">
                <a:solidFill>
                  <a:srgbClr val="002060"/>
                </a:solidFill>
              </a:rPr>
              <a:t> 0</a:t>
            </a:r>
            <a:endParaRPr lang="en-US" sz="4000" i="1" dirty="0" smtClean="0">
              <a:solidFill>
                <a:srgbClr val="002060"/>
              </a:solidFill>
            </a:endParaRPr>
          </a:p>
          <a:p>
            <a:pPr marL="0" lvl="1"/>
            <a:r>
              <a:rPr lang="en-US" sz="4000" i="1" dirty="0" smtClean="0">
                <a:solidFill>
                  <a:srgbClr val="002060"/>
                </a:solidFill>
              </a:rPr>
              <a:t>-9</a:t>
            </a:r>
            <a:endParaRPr lang="en-US" sz="4000" dirty="0" smtClean="0">
              <a:solidFill>
                <a:srgbClr val="00206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20615" y="4620161"/>
            <a:ext cx="77938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sz="4000" i="1" u="sng" dirty="0" smtClean="0">
                <a:solidFill>
                  <a:srgbClr val="002060"/>
                </a:solidFill>
              </a:rPr>
              <a:t> 16</a:t>
            </a:r>
            <a:endParaRPr lang="en-US" sz="4000" i="1" dirty="0" smtClean="0">
              <a:solidFill>
                <a:srgbClr val="002060"/>
              </a:solidFill>
            </a:endParaRPr>
          </a:p>
          <a:p>
            <a:pPr marL="0" lvl="1"/>
            <a:r>
              <a:rPr lang="en-US" sz="4000" i="1" dirty="0" smtClean="0">
                <a:solidFill>
                  <a:srgbClr val="002060"/>
                </a:solidFill>
              </a:rPr>
              <a:t>0</a:t>
            </a:r>
            <a:endParaRPr lang="en-US" sz="4000" dirty="0" smtClean="0">
              <a:solidFill>
                <a:srgbClr val="00206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09800" y="6073914"/>
            <a:ext cx="22365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sz="4000" i="1" dirty="0" smtClean="0"/>
              <a:t>undefined</a:t>
            </a:r>
            <a:endParaRPr lang="en-US" sz="4000" dirty="0" smtClean="0"/>
          </a:p>
        </p:txBody>
      </p:sp>
      <p:sp>
        <p:nvSpPr>
          <p:cNvPr id="13" name="Rectangle 12"/>
          <p:cNvSpPr/>
          <p:nvPr/>
        </p:nvSpPr>
        <p:spPr>
          <a:xfrm>
            <a:off x="8382000" y="4239161"/>
            <a:ext cx="537327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sz="4000" i="1" u="sng" dirty="0" smtClean="0">
                <a:solidFill>
                  <a:srgbClr val="002060"/>
                </a:solidFill>
              </a:rPr>
              <a:t> 5</a:t>
            </a:r>
            <a:endParaRPr lang="en-US" sz="4000" i="1" dirty="0" smtClean="0">
              <a:solidFill>
                <a:srgbClr val="002060"/>
              </a:solidFill>
            </a:endParaRPr>
          </a:p>
          <a:p>
            <a:pPr marL="0" lvl="1"/>
            <a:r>
              <a:rPr lang="en-US" sz="4000" i="1" dirty="0" smtClean="0">
                <a:solidFill>
                  <a:srgbClr val="002060"/>
                </a:solidFill>
              </a:rPr>
              <a:t> 3</a:t>
            </a:r>
            <a:endParaRPr lang="en-US" sz="4000" dirty="0" smtClean="0">
              <a:solidFill>
                <a:srgbClr val="00206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907490" y="6074392"/>
            <a:ext cx="176522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sz="4000" i="1" smtClean="0"/>
              <a:t>positive</a:t>
            </a:r>
            <a:endParaRPr lang="en-US" sz="4000" dirty="0" smtClean="0"/>
          </a:p>
        </p:txBody>
      </p:sp>
    </p:spTree>
  </p:cSld>
  <p:clrMapOvr>
    <a:masterClrMapping/>
  </p:clrMapOvr>
  <p:transition spd="med">
    <p:wedge/>
    <p:sndAc>
      <p:stSnd>
        <p:snd r:embed="rId2" name="voltag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303</TotalTime>
  <Words>387</Words>
  <Application>Microsoft Office PowerPoint</Application>
  <PresentationFormat>On-screen Show (4:3)</PresentationFormat>
  <Paragraphs>151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Module</vt:lpstr>
      <vt:lpstr>4.5 The Slope of a Line</vt:lpstr>
      <vt:lpstr>p. 89 Vocabualry</vt:lpstr>
      <vt:lpstr>p. 89 Example 1  The Slope Ratio </vt:lpstr>
      <vt:lpstr>p. 89 THE SLOPE OF A LINE</vt:lpstr>
      <vt:lpstr>p. 90 Example 2 Positive Slope</vt:lpstr>
      <vt:lpstr>p. 90 Example 3 ZERO SLOPE</vt:lpstr>
      <vt:lpstr>p. 91 Example 4 UNDEFINED SLOPE</vt:lpstr>
      <vt:lpstr>p. 91      Checkpoint Find the slope of the line passing through the points.  Then state whether the slope of the line is positive, negative, zero, or undefined.</vt:lpstr>
    </vt:vector>
  </TitlesOfParts>
  <Company>ESASD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4.5 The Slope of a Line</dc:title>
  <dc:creator>teacher</dc:creator>
  <cp:lastModifiedBy>Trisha Angell</cp:lastModifiedBy>
  <cp:revision>49</cp:revision>
  <dcterms:created xsi:type="dcterms:W3CDTF">2010-11-09T15:14:22Z</dcterms:created>
  <dcterms:modified xsi:type="dcterms:W3CDTF">2012-02-09T12:09:10Z</dcterms:modified>
</cp:coreProperties>
</file>