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0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DB08C-24B9-43F1-901B-194196C8945E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C20EA-1A37-4039-8A4F-93232D3E9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942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DB08C-24B9-43F1-901B-194196C8945E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C20EA-1A37-4039-8A4F-93232D3E9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789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DB08C-24B9-43F1-901B-194196C8945E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C20EA-1A37-4039-8A4F-93232D3E9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05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DB08C-24B9-43F1-901B-194196C8945E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C20EA-1A37-4039-8A4F-93232D3E9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33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DB08C-24B9-43F1-901B-194196C8945E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C20EA-1A37-4039-8A4F-93232D3E9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365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DB08C-24B9-43F1-901B-194196C8945E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C20EA-1A37-4039-8A4F-93232D3E9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974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DB08C-24B9-43F1-901B-194196C8945E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C20EA-1A37-4039-8A4F-93232D3E9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097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DB08C-24B9-43F1-901B-194196C8945E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C20EA-1A37-4039-8A4F-93232D3E9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666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DB08C-24B9-43F1-901B-194196C8945E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C20EA-1A37-4039-8A4F-93232D3E9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359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DB08C-24B9-43F1-901B-194196C8945E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C20EA-1A37-4039-8A4F-93232D3E9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255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DB08C-24B9-43F1-901B-194196C8945E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C20EA-1A37-4039-8A4F-93232D3E9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371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4DB08C-24B9-43F1-901B-194196C8945E}" type="datetimeFigureOut">
              <a:rPr lang="en-US" smtClean="0"/>
              <a:t>10/29/2014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C20EA-1A37-4039-8A4F-93232D3E9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87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HIV/AIDS</a:t>
            </a:r>
            <a:endParaRPr lang="en-US" sz="8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Glencoe Health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087566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9.	HIV is a fragile virus and cannot live </a:t>
            </a:r>
            <a:r>
              <a:rPr lang="en-US" sz="4400" u="sng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outside</a:t>
            </a: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 the human body.</a:t>
            </a:r>
            <a:endParaRPr lang="en-US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201462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10.	Ways HIV Cannot be spread:</a:t>
            </a:r>
            <a:endParaRPr lang="en-US" sz="5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Airborne transmission</a:t>
            </a:r>
          </a:p>
          <a:p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Insect bites</a:t>
            </a:r>
          </a:p>
          <a:p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Casual contact:</a:t>
            </a:r>
          </a:p>
          <a:p>
            <a:pPr lvl="1"/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Shaking hands</a:t>
            </a:r>
          </a:p>
          <a:p>
            <a:pPr lvl="1"/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Hugging</a:t>
            </a:r>
          </a:p>
        </p:txBody>
      </p:sp>
    </p:spTree>
    <p:extLst>
      <p:ext uri="{BB962C8B-B14F-4D97-AF65-F5344CB8AC3E}">
        <p14:creationId xmlns:p14="http://schemas.microsoft.com/office/powerpoint/2010/main" val="364951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11.	HIV is transmitted among humans only when one person’s infected </a:t>
            </a:r>
            <a:r>
              <a:rPr lang="en-US" sz="4400" u="sng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blood</a:t>
            </a: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, </a:t>
            </a:r>
            <a:r>
              <a:rPr lang="en-US" sz="4400" u="sng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semen</a:t>
            </a: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 or </a:t>
            </a:r>
            <a:r>
              <a:rPr lang="en-US" sz="4400" u="sng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vaginal</a:t>
            </a: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 secretions comes in contact with another person’s broken skin or mucous membranes.</a:t>
            </a:r>
            <a:endParaRPr lang="en-US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804105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12.	Ways HIV is spread:</a:t>
            </a:r>
            <a:endParaRPr lang="en-US" sz="5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Sexual intercourse</a:t>
            </a:r>
          </a:p>
          <a:p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Sharing needles</a:t>
            </a:r>
          </a:p>
          <a:p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Mother to baby</a:t>
            </a:r>
            <a:endParaRPr lang="en-US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728507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13.	Lymphocytes</a:t>
            </a:r>
            <a:endParaRPr lang="en-US" sz="5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Specialized white blood cells that perform many immune functions like fighting pathogens</a:t>
            </a:r>
          </a:p>
        </p:txBody>
      </p:sp>
    </p:spTree>
    <p:extLst>
      <p:ext uri="{BB962C8B-B14F-4D97-AF65-F5344CB8AC3E}">
        <p14:creationId xmlns:p14="http://schemas.microsoft.com/office/powerpoint/2010/main" val="1170295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14.	AIDS-Opportunistic Illnesses</a:t>
            </a:r>
            <a:endParaRPr lang="en-US" sz="5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Infections the body could fight off if the immune system were healthy</a:t>
            </a:r>
            <a:endParaRPr lang="en-US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254284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15.	Stages of HIV Infection</a:t>
            </a:r>
            <a:endParaRPr lang="en-US" sz="5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Asymptomatic stage</a:t>
            </a:r>
          </a:p>
          <a:p>
            <a:pPr lvl="1"/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Lymph nodes, takes over Helper T cells</a:t>
            </a:r>
            <a:endParaRPr lang="en-US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481306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15.	Stages of HIV Infection</a:t>
            </a:r>
            <a:endParaRPr lang="en-US" sz="5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Middle Stage</a:t>
            </a:r>
          </a:p>
          <a:p>
            <a:pPr lvl="1"/>
            <a:r>
              <a:rPr lang="en-US" sz="4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fever</a:t>
            </a:r>
          </a:p>
          <a:p>
            <a:pPr lvl="1"/>
            <a:r>
              <a:rPr lang="en-US" sz="4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Headaches</a:t>
            </a:r>
          </a:p>
          <a:p>
            <a:pPr lvl="1"/>
            <a:r>
              <a:rPr lang="en-US" sz="4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Sore throat</a:t>
            </a:r>
          </a:p>
          <a:p>
            <a:pPr lvl="1"/>
            <a:r>
              <a:rPr lang="en-US" sz="4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Rash</a:t>
            </a:r>
          </a:p>
          <a:p>
            <a:pPr lvl="1"/>
            <a:r>
              <a:rPr lang="en-US" sz="4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Diarrhea</a:t>
            </a:r>
          </a:p>
          <a:p>
            <a:pPr lvl="1"/>
            <a:r>
              <a:rPr lang="en-US" sz="4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Enlarged lymph nodes</a:t>
            </a:r>
          </a:p>
        </p:txBody>
      </p:sp>
    </p:spTree>
    <p:extLst>
      <p:ext uri="{BB962C8B-B14F-4D97-AF65-F5344CB8AC3E}">
        <p14:creationId xmlns:p14="http://schemas.microsoft.com/office/powerpoint/2010/main" val="382369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686800" cy="1143000"/>
          </a:xfrm>
        </p:spPr>
        <p:txBody>
          <a:bodyPr>
            <a:noAutofit/>
          </a:bodyPr>
          <a:lstStyle/>
          <a:p>
            <a:r>
              <a:rPr lang="en-US" sz="5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15.	Stages of HIV Infection</a:t>
            </a:r>
            <a:endParaRPr lang="en-US" sz="5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Symptomatic stage</a:t>
            </a:r>
          </a:p>
          <a:p>
            <a:pPr lvl="1"/>
            <a:r>
              <a:rPr lang="en-US" sz="3200" dirty="0" smtClean="0">
                <a:latin typeface="Aharoni" panose="02010803020104030203" pitchFamily="2" charset="-79"/>
                <a:cs typeface="Aharoni" panose="02010803020104030203" pitchFamily="2" charset="-79"/>
              </a:rPr>
              <a:t>Flu-like symptoms</a:t>
            </a:r>
          </a:p>
          <a:p>
            <a:pPr lvl="2"/>
            <a:r>
              <a:rPr lang="en-US" sz="3200" dirty="0" smtClean="0">
                <a:latin typeface="Aharoni" panose="02010803020104030203" pitchFamily="2" charset="-79"/>
                <a:cs typeface="Aharoni" panose="02010803020104030203" pitchFamily="2" charset="-79"/>
              </a:rPr>
              <a:t>Headache</a:t>
            </a:r>
          </a:p>
          <a:p>
            <a:pPr lvl="2"/>
            <a:r>
              <a:rPr lang="en-US" sz="3200" dirty="0" smtClean="0">
                <a:latin typeface="Aharoni" panose="02010803020104030203" pitchFamily="2" charset="-79"/>
                <a:cs typeface="Aharoni" panose="02010803020104030203" pitchFamily="2" charset="-79"/>
              </a:rPr>
              <a:t>Fever</a:t>
            </a:r>
          </a:p>
          <a:p>
            <a:pPr lvl="2"/>
            <a:r>
              <a:rPr lang="en-US" sz="3200" dirty="0" smtClean="0">
                <a:latin typeface="Aharoni" panose="02010803020104030203" pitchFamily="2" charset="-79"/>
                <a:cs typeface="Aharoni" panose="02010803020104030203" pitchFamily="2" charset="-79"/>
              </a:rPr>
              <a:t>Body aches</a:t>
            </a:r>
          </a:p>
          <a:p>
            <a:pPr lvl="2"/>
            <a:r>
              <a:rPr lang="en-US" sz="3200" dirty="0" smtClean="0">
                <a:latin typeface="Aharoni" panose="02010803020104030203" pitchFamily="2" charset="-79"/>
                <a:cs typeface="Aharoni" panose="02010803020104030203" pitchFamily="2" charset="-79"/>
              </a:rPr>
              <a:t>Swollen glands</a:t>
            </a:r>
          </a:p>
          <a:p>
            <a:pPr lvl="2"/>
            <a:r>
              <a:rPr lang="en-US" sz="3200" dirty="0" smtClean="0">
                <a:latin typeface="Aharoni" panose="02010803020104030203" pitchFamily="2" charset="-79"/>
                <a:cs typeface="Aharoni" panose="02010803020104030203" pitchFamily="2" charset="-79"/>
              </a:rPr>
              <a:t>Diminished appetite</a:t>
            </a:r>
          </a:p>
          <a:p>
            <a:pPr lvl="2"/>
            <a:r>
              <a:rPr lang="en-US" sz="3200" dirty="0" smtClean="0">
                <a:latin typeface="Aharoni" panose="02010803020104030203" pitchFamily="2" charset="-79"/>
                <a:cs typeface="Aharoni" panose="02010803020104030203" pitchFamily="2" charset="-79"/>
              </a:rPr>
              <a:t>Weight loss</a:t>
            </a:r>
          </a:p>
          <a:p>
            <a:pPr lvl="2"/>
            <a:r>
              <a:rPr lang="en-US" sz="3200" dirty="0" smtClean="0">
                <a:latin typeface="Aharoni" panose="02010803020104030203" pitchFamily="2" charset="-79"/>
                <a:cs typeface="Aharoni" panose="02010803020104030203" pitchFamily="2" charset="-79"/>
              </a:rPr>
              <a:t>Skin rashes</a:t>
            </a:r>
            <a:endParaRPr lang="en-US" sz="32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518689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638"/>
            <a:ext cx="8763000" cy="1143000"/>
          </a:xfrm>
        </p:spPr>
        <p:txBody>
          <a:bodyPr>
            <a:noAutofit/>
          </a:bodyPr>
          <a:lstStyle/>
          <a:p>
            <a:r>
              <a:rPr lang="en-US" sz="5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15.	Stages of HIV Infection</a:t>
            </a:r>
            <a:endParaRPr lang="en-US" sz="5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AIDS stage</a:t>
            </a:r>
          </a:p>
          <a:p>
            <a:pPr lvl="1"/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Helper T cells drop to less than 200</a:t>
            </a:r>
          </a:p>
          <a:p>
            <a:pPr lvl="1"/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Can die from opportunistic illness</a:t>
            </a:r>
            <a:endParaRPr lang="en-US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28982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1.  HIV is an acronym for </a:t>
            </a:r>
            <a:r>
              <a:rPr lang="en-US" sz="4400" u="sng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Human Immunodeficiency Virus</a:t>
            </a: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.</a:t>
            </a:r>
            <a:endParaRPr lang="en-US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980936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16.	Healthful Behaviors to protect you against HIV Infection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Practice abstinence</a:t>
            </a:r>
          </a:p>
          <a:p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Do not share needles</a:t>
            </a:r>
          </a:p>
          <a:p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Avoid situations with drugs &amp; alcohol</a:t>
            </a:r>
          </a:p>
          <a:p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Use refusal skills when you feel pressured to engage in risky behaviors</a:t>
            </a:r>
            <a:endParaRPr lang="en-US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664544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17.	Common lab tests</a:t>
            </a:r>
            <a:endParaRPr lang="en-US" sz="5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EIA Test</a:t>
            </a:r>
          </a:p>
          <a:p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Western Blot</a:t>
            </a:r>
          </a:p>
          <a:p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Rapid Test</a:t>
            </a:r>
          </a:p>
          <a:p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Home testing kits</a:t>
            </a:r>
            <a:endParaRPr lang="en-US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196516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2.	HIV</a:t>
            </a:r>
            <a:endParaRPr lang="en-US" sz="6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 virus that attacks the immune system</a:t>
            </a:r>
            <a:endParaRPr lang="en-US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86079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3.	AIDS is an acronym for </a:t>
            </a:r>
            <a:r>
              <a:rPr lang="en-US" sz="4400" u="sng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Acquired Immunodeficiency Syndrome</a:t>
            </a: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.</a:t>
            </a:r>
            <a:endParaRPr lang="en-US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59949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4.	AIDS</a:t>
            </a:r>
            <a:endParaRPr lang="en-US" sz="6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 disease in which the immune system is weakened</a:t>
            </a:r>
            <a:endParaRPr lang="en-US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244903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5.	AIDS has become one of the world’s </a:t>
            </a:r>
            <a:r>
              <a:rPr lang="en-US" sz="4400" u="sng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deadliest</a:t>
            </a: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 diseases in human history.</a:t>
            </a:r>
            <a:endParaRPr lang="en-US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98105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6.	More than </a:t>
            </a:r>
            <a:r>
              <a:rPr lang="en-US" sz="4400" u="sng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25</a:t>
            </a: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 million people around the world have dies of this disease, including more than </a:t>
            </a:r>
            <a:r>
              <a:rPr lang="en-US" sz="4400" u="sng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500,000</a:t>
            </a: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 Americans.</a:t>
            </a:r>
            <a:endParaRPr lang="en-US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09750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7.	Each day, about </a:t>
            </a:r>
            <a:r>
              <a:rPr lang="en-US" sz="4400" u="sng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7,000</a:t>
            </a:r>
            <a:r>
              <a:rPr lang="en-US" sz="4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 young people become infected.</a:t>
            </a:r>
            <a:endParaRPr lang="en-US" sz="4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50452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8.	Pandemic</a:t>
            </a:r>
            <a:endParaRPr lang="en-US" sz="6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 global outbreak of infectious disease</a:t>
            </a:r>
            <a:endParaRPr lang="en-US" sz="4400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45097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200</Words>
  <Application>Microsoft Office PowerPoint</Application>
  <PresentationFormat>On-screen Show (4:3)</PresentationFormat>
  <Paragraphs>64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HIV/AIDS</vt:lpstr>
      <vt:lpstr>PowerPoint Presentation</vt:lpstr>
      <vt:lpstr>2. HIV</vt:lpstr>
      <vt:lpstr>PowerPoint Presentation</vt:lpstr>
      <vt:lpstr>4. AIDS</vt:lpstr>
      <vt:lpstr>PowerPoint Presentation</vt:lpstr>
      <vt:lpstr>PowerPoint Presentation</vt:lpstr>
      <vt:lpstr>PowerPoint Presentation</vt:lpstr>
      <vt:lpstr>8. Pandemic</vt:lpstr>
      <vt:lpstr>PowerPoint Presentation</vt:lpstr>
      <vt:lpstr>10. Ways HIV Cannot be spread:</vt:lpstr>
      <vt:lpstr>PowerPoint Presentation</vt:lpstr>
      <vt:lpstr>12. Ways HIV is spread:</vt:lpstr>
      <vt:lpstr>13. Lymphocytes</vt:lpstr>
      <vt:lpstr>14. AIDS-Opportunistic Illnesses</vt:lpstr>
      <vt:lpstr>15. Stages of HIV Infection</vt:lpstr>
      <vt:lpstr>15. Stages of HIV Infection</vt:lpstr>
      <vt:lpstr>15. Stages of HIV Infection</vt:lpstr>
      <vt:lpstr>15. Stages of HIV Infection</vt:lpstr>
      <vt:lpstr>16. Healthful Behaviors to protect you against HIV Infection</vt:lpstr>
      <vt:lpstr>17. Common lab tests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HIV/AIDS</dc:title>
  <dc:creator>Holly Lokuta</dc:creator>
  <cp:lastModifiedBy>Holly Lokuta</cp:lastModifiedBy>
  <cp:revision>4</cp:revision>
  <dcterms:created xsi:type="dcterms:W3CDTF">2014-10-29T13:30:39Z</dcterms:created>
  <dcterms:modified xsi:type="dcterms:W3CDTF">2014-10-29T14:06:02Z</dcterms:modified>
</cp:coreProperties>
</file>