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73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0" r:id="rId15"/>
    <p:sldId id="271" r:id="rId16"/>
    <p:sldId id="267" r:id="rId17"/>
    <p:sldId id="268" r:id="rId18"/>
    <p:sldId id="269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04876-5D39-475B-B795-BBBA4015741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BBCA-9007-48AD-A0A3-3A782CAA0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78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04876-5D39-475B-B795-BBBA4015741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BBCA-9007-48AD-A0A3-3A782CAA0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65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04876-5D39-475B-B795-BBBA4015741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BBCA-9007-48AD-A0A3-3A782CAA0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8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04876-5D39-475B-B795-BBBA4015741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BBCA-9007-48AD-A0A3-3A782CAA0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2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04876-5D39-475B-B795-BBBA4015741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BBCA-9007-48AD-A0A3-3A782CAA0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6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04876-5D39-475B-B795-BBBA4015741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BBCA-9007-48AD-A0A3-3A782CAA0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6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04876-5D39-475B-B795-BBBA4015741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BBCA-9007-48AD-A0A3-3A782CAA0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3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04876-5D39-475B-B795-BBBA4015741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BBCA-9007-48AD-A0A3-3A782CAA0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34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04876-5D39-475B-B795-BBBA4015741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BBCA-9007-48AD-A0A3-3A782CAA0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04876-5D39-475B-B795-BBBA4015741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BBCA-9007-48AD-A0A3-3A782CAA0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78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04876-5D39-475B-B795-BBBA4015741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BBCA-9007-48AD-A0A3-3A782CAA0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7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04876-5D39-475B-B795-BBBA4015741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9BBCA-9007-48AD-A0A3-3A782CAA0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77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b="1" dirty="0" smtClean="0"/>
              <a:t>Male Reproductive System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87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8.	Ejaculation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penis becomes erect, semen can be ejected from the body at the height of sexual arousal</a:t>
            </a:r>
          </a:p>
          <a:p>
            <a:r>
              <a:rPr lang="en-US" dirty="0" smtClean="0"/>
              <a:t>Series of muscular contractions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55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9.	Fertilization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Joining of male sperm cell &amp; </a:t>
            </a:r>
            <a:r>
              <a:rPr lang="en-US" dirty="0"/>
              <a:t>f</a:t>
            </a:r>
            <a:r>
              <a:rPr lang="en-US" dirty="0" smtClean="0"/>
              <a:t>emale egg cell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164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10.	Foreskin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Thin, loose skin present at birth at tip of penis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373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11.	Circumcision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Surgical removal of the foreskin</a:t>
            </a:r>
          </a:p>
          <a:p>
            <a:r>
              <a:rPr lang="en-US" dirty="0" smtClean="0"/>
              <a:t>Parents choose</a:t>
            </a:r>
          </a:p>
          <a:p>
            <a:r>
              <a:rPr lang="en-US" dirty="0" smtClean="0"/>
              <a:t>Done for cultural or religious reasons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532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12.	Internal Reproductive Organ</a:t>
            </a:r>
            <a:br>
              <a:rPr lang="en-US" dirty="0" smtClean="0"/>
            </a:br>
            <a:r>
              <a:rPr lang="en-US" b="1" dirty="0" smtClean="0"/>
              <a:t>Urethra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Passageway through which semen &amp; urine leave the male body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895600"/>
            <a:ext cx="3926179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798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13.	Internal Reproductive Organ</a:t>
            </a:r>
            <a:br>
              <a:rPr lang="en-US" dirty="0" smtClean="0"/>
            </a:br>
            <a:r>
              <a:rPr lang="en-US" b="1" dirty="0" smtClean="0"/>
              <a:t>Epididymis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Larger coiled tube where sperm mature &amp; are stored</a:t>
            </a:r>
          </a:p>
          <a:p>
            <a:r>
              <a:rPr lang="en-US" dirty="0" smtClean="0"/>
              <a:t>The tubes in each testis join the epididymis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276600"/>
            <a:ext cx="3233737" cy="3051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639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14.	Internal Reproductive Organ</a:t>
            </a:r>
            <a:br>
              <a:rPr lang="en-US" dirty="0" smtClean="0"/>
            </a:br>
            <a:r>
              <a:rPr lang="en-US" b="1" dirty="0" smtClean="0"/>
              <a:t>Vas Deferens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Tubes that extend from each epididymis to the urethra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2971800"/>
            <a:ext cx="3764691" cy="355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156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15.	Internal Reproductive Organ</a:t>
            </a:r>
            <a:br>
              <a:rPr lang="en-US" dirty="0" smtClean="0"/>
            </a:br>
            <a:r>
              <a:rPr lang="en-US" b="1" dirty="0" smtClean="0"/>
              <a:t>Seminal Vesicle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Produces a fluid</a:t>
            </a:r>
          </a:p>
          <a:p>
            <a:r>
              <a:rPr lang="en-US" dirty="0" smtClean="0"/>
              <a:t>Fluid contains nutrients to nourish the sperm</a:t>
            </a:r>
          </a:p>
          <a:p>
            <a:r>
              <a:rPr lang="en-US" dirty="0" smtClean="0"/>
              <a:t>Fluid makes the sperm mobile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3429000"/>
            <a:ext cx="3522459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731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16.	Internal Reproductive Organ</a:t>
            </a:r>
            <a:br>
              <a:rPr lang="en-US" dirty="0" smtClean="0"/>
            </a:br>
            <a:r>
              <a:rPr lang="en-US" b="1" dirty="0" smtClean="0"/>
              <a:t>Prostate Gland &amp; Cowper’s Gland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Makes secretions</a:t>
            </a:r>
          </a:p>
          <a:p>
            <a:r>
              <a:rPr lang="en-US" dirty="0" smtClean="0"/>
              <a:t>Combine with the sperm-containing fluid to make semen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276600"/>
            <a:ext cx="3360971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078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17.	</a:t>
            </a:r>
            <a:r>
              <a:rPr lang="en-US" b="1" dirty="0" smtClean="0"/>
              <a:t>Maintaining Reproductive Health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Bathe regularly</a:t>
            </a:r>
          </a:p>
          <a:p>
            <a:r>
              <a:rPr lang="en-US" dirty="0" smtClean="0"/>
              <a:t>Practice abstinence</a:t>
            </a:r>
          </a:p>
          <a:p>
            <a:r>
              <a:rPr lang="en-US" dirty="0" smtClean="0"/>
              <a:t>Perform regular self-exams</a:t>
            </a:r>
          </a:p>
          <a:p>
            <a:r>
              <a:rPr lang="en-US" dirty="0" smtClean="0"/>
              <a:t>Get regular check-ups</a:t>
            </a:r>
            <a:endParaRPr lang="en-US" dirty="0"/>
          </a:p>
        </p:txBody>
      </p:sp>
      <p:pic>
        <p:nvPicPr>
          <p:cNvPr id="2050" name="Picture 2" descr="C:\Users\holly-eich\AppData\Local\Microsoft\Windows\Temporary Internet Files\Content.IE5\V19PENA6\MC90002269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724" y="2286000"/>
            <a:ext cx="2654909" cy="3321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49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81000"/>
            <a:ext cx="6540267" cy="6172200"/>
          </a:xfrm>
        </p:spPr>
      </p:pic>
    </p:spTree>
    <p:extLst>
      <p:ext uri="{BB962C8B-B14F-4D97-AF65-F5344CB8AC3E}">
        <p14:creationId xmlns:p14="http://schemas.microsoft.com/office/powerpoint/2010/main" val="3750010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	</a:t>
            </a:r>
            <a:r>
              <a:rPr lang="en-US" b="1" dirty="0" smtClean="0"/>
              <a:t>2 Main </a:t>
            </a:r>
            <a:r>
              <a:rPr lang="en-US" b="1" dirty="0"/>
              <a:t>F</a:t>
            </a:r>
            <a:r>
              <a:rPr lang="en-US" b="1" dirty="0" smtClean="0"/>
              <a:t>unctions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Produce sperm</a:t>
            </a:r>
          </a:p>
          <a:p>
            <a:r>
              <a:rPr lang="en-US" dirty="0" smtClean="0"/>
              <a:t>Store sperm</a:t>
            </a:r>
          </a:p>
        </p:txBody>
      </p:sp>
    </p:spTree>
    <p:extLst>
      <p:ext uri="{BB962C8B-B14F-4D97-AF65-F5344CB8AC3E}">
        <p14:creationId xmlns:p14="http://schemas.microsoft.com/office/powerpoint/2010/main" val="3196219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</a:t>
            </a:r>
            <a:r>
              <a:rPr lang="en-US" dirty="0" smtClean="0"/>
              <a:t>What is </a:t>
            </a:r>
            <a:r>
              <a:rPr lang="en-US" b="1" dirty="0" smtClean="0"/>
              <a:t>sperm</a:t>
            </a:r>
            <a:r>
              <a:rPr lang="en-US" dirty="0" smtClean="0"/>
              <a:t>?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Male reproductive cells transported to the female’s body during sexual intercourse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60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	Testosterone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Male sex hormone</a:t>
            </a:r>
          </a:p>
          <a:p>
            <a:r>
              <a:rPr lang="en-US" dirty="0" smtClean="0"/>
              <a:t>Ages 12-15 reaches maturity</a:t>
            </a:r>
          </a:p>
          <a:p>
            <a:pPr lvl="1"/>
            <a:r>
              <a:rPr lang="en-US" dirty="0" smtClean="0"/>
              <a:t>Broadening of shoulders</a:t>
            </a:r>
          </a:p>
          <a:p>
            <a:pPr lvl="1"/>
            <a:r>
              <a:rPr lang="en-US" dirty="0" smtClean="0"/>
              <a:t>Developments of muscles</a:t>
            </a:r>
          </a:p>
          <a:p>
            <a:pPr lvl="1"/>
            <a:r>
              <a:rPr lang="en-US" dirty="0" smtClean="0"/>
              <a:t>Facial hair &amp; other body hair</a:t>
            </a:r>
          </a:p>
          <a:p>
            <a:pPr lvl="1"/>
            <a:r>
              <a:rPr lang="en-US" dirty="0" smtClean="0"/>
              <a:t>Deepening of voice</a:t>
            </a:r>
          </a:p>
          <a:p>
            <a:pPr lvl="1"/>
            <a:r>
              <a:rPr lang="en-US" dirty="0" smtClean="0"/>
              <a:t>Controls production of sperm</a:t>
            </a:r>
          </a:p>
        </p:txBody>
      </p:sp>
      <p:pic>
        <p:nvPicPr>
          <p:cNvPr id="1026" name="Picture 2" descr="C:\Users\holly-eich\AppData\Local\Microsoft\Windows\Temporary Internet Files\Content.IE5\DVD6OK43\MC90019818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514600"/>
            <a:ext cx="1964602" cy="2092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351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4.	External Male Reproductive Organs</a:t>
            </a:r>
            <a:br>
              <a:rPr lang="en-US" dirty="0" smtClean="0"/>
            </a:br>
            <a:r>
              <a:rPr lang="en-US" b="1" dirty="0" smtClean="0"/>
              <a:t>Testes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/>
          <a:lstStyle/>
          <a:p>
            <a:r>
              <a:rPr lang="en-US" dirty="0" smtClean="0"/>
              <a:t>Testicles</a:t>
            </a:r>
          </a:p>
          <a:p>
            <a:r>
              <a:rPr lang="en-US" dirty="0" smtClean="0"/>
              <a:t>2 small glands that secrete testosterone &amp; produce sperm</a:t>
            </a:r>
          </a:p>
          <a:p>
            <a:r>
              <a:rPr lang="en-US" dirty="0" smtClean="0"/>
              <a:t>Located in the scrotum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112" y="3352800"/>
            <a:ext cx="3522459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987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5.	External Male Reproductive Organs</a:t>
            </a:r>
            <a:br>
              <a:rPr lang="en-US" dirty="0" smtClean="0"/>
            </a:br>
            <a:r>
              <a:rPr lang="en-US" dirty="0" smtClean="0"/>
              <a:t>Scrotum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4876800"/>
          </a:xfrm>
        </p:spPr>
        <p:txBody>
          <a:bodyPr/>
          <a:lstStyle/>
          <a:p>
            <a:r>
              <a:rPr lang="en-US" dirty="0" smtClean="0"/>
              <a:t>External skin sac</a:t>
            </a:r>
          </a:p>
          <a:p>
            <a:r>
              <a:rPr lang="en-US" dirty="0" smtClean="0"/>
              <a:t>Testes located in the scrotum</a:t>
            </a:r>
          </a:p>
          <a:p>
            <a:r>
              <a:rPr lang="en-US" dirty="0" smtClean="0"/>
              <a:t>Slightly below body temperature of 98.6 degrees/protects the sperm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3657600"/>
            <a:ext cx="3229761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26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6.	External Male Reproductive Organs</a:t>
            </a:r>
            <a:br>
              <a:rPr lang="en-US" dirty="0" smtClean="0"/>
            </a:br>
            <a:r>
              <a:rPr lang="en-US" b="1" dirty="0" smtClean="0"/>
              <a:t>Penis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r>
              <a:rPr lang="en-US" dirty="0" smtClean="0"/>
              <a:t>Tube shaped organ that extends from the trunk of the body just above the testes</a:t>
            </a:r>
          </a:p>
          <a:p>
            <a:r>
              <a:rPr lang="en-US" dirty="0" smtClean="0"/>
              <a:t>Spongy tissue</a:t>
            </a:r>
          </a:p>
          <a:p>
            <a:r>
              <a:rPr lang="en-US" dirty="0" smtClean="0"/>
              <a:t>Contains many blood vessels</a:t>
            </a:r>
          </a:p>
          <a:p>
            <a:r>
              <a:rPr lang="en-US" dirty="0" smtClean="0"/>
              <a:t>Blood flow increases= erection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5060" y="3581400"/>
            <a:ext cx="3088459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756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7.	Semen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Thick fluid containing sperm &amp; other secretions from male reproductive system</a:t>
            </a:r>
          </a:p>
        </p:txBody>
      </p:sp>
    </p:spTree>
    <p:extLst>
      <p:ext uri="{BB962C8B-B14F-4D97-AF65-F5344CB8AC3E}">
        <p14:creationId xmlns:p14="http://schemas.microsoft.com/office/powerpoint/2010/main" val="3125986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276</Words>
  <Application>Microsoft Office PowerPoint</Application>
  <PresentationFormat>On-screen Show (4:3)</PresentationFormat>
  <Paragraphs>59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Male Reproductive System</vt:lpstr>
      <vt:lpstr>PowerPoint Presentation</vt:lpstr>
      <vt:lpstr>1. 2 Main Functions</vt:lpstr>
      <vt:lpstr>2. What is sperm? </vt:lpstr>
      <vt:lpstr>3. Testosterone</vt:lpstr>
      <vt:lpstr>4. External Male Reproductive Organs Testes</vt:lpstr>
      <vt:lpstr>5. External Male Reproductive Organs Scrotum</vt:lpstr>
      <vt:lpstr>6. External Male Reproductive Organs Penis</vt:lpstr>
      <vt:lpstr>7. Semen</vt:lpstr>
      <vt:lpstr>8. Ejaculation</vt:lpstr>
      <vt:lpstr>9. Fertilization</vt:lpstr>
      <vt:lpstr>10. Foreskin</vt:lpstr>
      <vt:lpstr>11. Circumcision</vt:lpstr>
      <vt:lpstr>12. Internal Reproductive Organ Urethra</vt:lpstr>
      <vt:lpstr>13. Internal Reproductive Organ Epididymis</vt:lpstr>
      <vt:lpstr>14. Internal Reproductive Organ Vas Deferens</vt:lpstr>
      <vt:lpstr>15. Internal Reproductive Organ Seminal Vesicle</vt:lpstr>
      <vt:lpstr>16. Internal Reproductive Organ Prostate Gland &amp; Cowper’s Gland</vt:lpstr>
      <vt:lpstr>17. Maintaining Reproductive Health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Male Reproductive System</dc:title>
  <dc:creator>Holly Eich</dc:creator>
  <cp:lastModifiedBy>Holly Eich</cp:lastModifiedBy>
  <cp:revision>5</cp:revision>
  <dcterms:created xsi:type="dcterms:W3CDTF">2014-01-06T12:58:28Z</dcterms:created>
  <dcterms:modified xsi:type="dcterms:W3CDTF">2014-01-06T13:47:16Z</dcterms:modified>
</cp:coreProperties>
</file>