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'Sheet1'!$B$1</c:f>
              <c:strCache>
                <c:ptCount val="1"/>
                <c:pt idx="0">
                  <c:v>Altitude of an airplane</c:v>
                </c:pt>
              </c:strCache>
            </c:strRef>
          </c:tx>
          <c:cat>
            <c:numRef>
              <c:f>'Sheet1'!$A$2:$A$7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'Sheet1'!$B$2:$B$7</c:f>
              <c:numCache>
                <c:formatCode>#,##0</c:formatCode>
                <c:ptCount val="6"/>
                <c:pt idx="0">
                  <c:v>34000</c:v>
                </c:pt>
                <c:pt idx="1">
                  <c:v>34400</c:v>
                </c:pt>
                <c:pt idx="2">
                  <c:v>34800</c:v>
                </c:pt>
                <c:pt idx="3">
                  <c:v>35200</c:v>
                </c:pt>
                <c:pt idx="4">
                  <c:v>35600</c:v>
                </c:pt>
                <c:pt idx="5">
                  <c:v>36000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Series 2</c:v>
                </c:pt>
              </c:strCache>
            </c:strRef>
          </c:tx>
          <c:cat>
            <c:numRef>
              <c:f>'Sheet1'!$A$2:$A$7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'Sheet1'!$C$2:$C$7</c:f>
              <c:numCache>
                <c:formatCode>General</c:formatCode>
                <c:ptCount val="6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Series 3</c:v>
                </c:pt>
              </c:strCache>
            </c:strRef>
          </c:tx>
          <c:cat>
            <c:numRef>
              <c:f>'Sheet1'!$A$2:$A$7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cat>
          <c:val>
            <c:numRef>
              <c:f>'Sheet1'!$D$2:$D$7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marker val="1"/>
        <c:axId val="98006144"/>
        <c:axId val="98304384"/>
      </c:lineChart>
      <c:catAx>
        <c:axId val="98006144"/>
        <c:scaling>
          <c:orientation val="minMax"/>
        </c:scaling>
        <c:axPos val="b"/>
        <c:numFmt formatCode="General" sourceLinked="1"/>
        <c:tickLblPos val="nextTo"/>
        <c:crossAx val="98304384"/>
        <c:crosses val="autoZero"/>
        <c:auto val="1"/>
        <c:lblAlgn val="ctr"/>
        <c:lblOffset val="100"/>
      </c:catAx>
      <c:valAx>
        <c:axId val="98304384"/>
        <c:scaling>
          <c:orientation val="minMax"/>
        </c:scaling>
        <c:axPos val="l"/>
        <c:majorGridlines/>
        <c:numFmt formatCode="#,##0" sourceLinked="1"/>
        <c:tickLblPos val="nextTo"/>
        <c:crossAx val="9800614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20C27-40B9-47EA-8912-1130BE274E34}" type="datetimeFigureOut">
              <a:rPr lang="en-US" smtClean="0"/>
              <a:t>11/2/2009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1EF1D-7C8D-44F2-95A7-76DBA971CA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9E14D86-0D0E-4DD5-8B5B-8E513ED8478C}" type="datetimeFigureOut">
              <a:rPr lang="en-US" smtClean="0"/>
              <a:pPr/>
              <a:t>11/2/2009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6B0CC2-A98A-46B1-BEC7-2B05B2C8F2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76600"/>
            <a:ext cx="8943536" cy="2301240"/>
          </a:xfrm>
        </p:spPr>
        <p:txBody>
          <a:bodyPr/>
          <a:lstStyle/>
          <a:p>
            <a:pPr algn="l"/>
            <a:r>
              <a:rPr lang="en-US" dirty="0" smtClean="0"/>
              <a:t>1.8 An Introduction to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make connections to algebra.</a:t>
            </a:r>
            <a:endParaRPr lang="en-US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1.8:  An Introduction to Functions</a:t>
            </a:r>
            <a:br>
              <a:rPr lang="en-US" sz="3000" dirty="0" smtClean="0"/>
            </a:br>
            <a:r>
              <a:rPr lang="en-US" sz="3000" dirty="0" smtClean="0"/>
              <a:t>Students will use four different ways to represent functions.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VOCABULARY :  p. </a:t>
            </a:r>
            <a:r>
              <a:rPr lang="en-US" b="1" smtClean="0"/>
              <a:t>22</a:t>
            </a:r>
            <a:endParaRPr lang="en-US" dirty="0" smtClean="0"/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209800"/>
          <a:ext cx="91440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Function :  </a:t>
                      </a:r>
                      <a:r>
                        <a:rPr lang="en-US" b="0" dirty="0" smtClean="0"/>
                        <a:t>a rule that establishes</a:t>
                      </a:r>
                      <a:r>
                        <a:rPr lang="en-US" b="0" baseline="0" dirty="0" smtClean="0"/>
                        <a:t> a relationship between two quantities, called the input (x) and the output (y).  There is exactly one output for each input.</a:t>
                      </a:r>
                      <a:endParaRPr lang="en-US" b="0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 :  </a:t>
                      </a:r>
                      <a:r>
                        <a:rPr lang="en-US" b="0" dirty="0" smtClean="0"/>
                        <a:t>a</a:t>
                      </a:r>
                      <a:r>
                        <a:rPr lang="en-US" b="0" baseline="0" dirty="0" smtClean="0"/>
                        <a:t> value in the domain of a function.</a:t>
                      </a:r>
                      <a:endParaRPr lang="en-US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Output :</a:t>
                      </a:r>
                      <a:r>
                        <a:rPr lang="en-US" b="0" dirty="0" smtClean="0"/>
                        <a:t>  a value in the range of a function</a:t>
                      </a:r>
                      <a:endParaRPr lang="en-US" b="1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Input-output table :</a:t>
                      </a:r>
                      <a:r>
                        <a:rPr lang="en-US" b="0" dirty="0" smtClean="0"/>
                        <a:t>  a table used to describe a function by listing the outputs for several different inputs.</a:t>
                      </a:r>
                      <a:endParaRPr lang="en-US" b="1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Domain :</a:t>
                      </a:r>
                      <a:r>
                        <a:rPr lang="en-US" b="0" dirty="0" smtClean="0"/>
                        <a:t>  the</a:t>
                      </a:r>
                      <a:r>
                        <a:rPr lang="en-US" b="0" baseline="0" dirty="0" smtClean="0"/>
                        <a:t> collection of all input values of the function (x).</a:t>
                      </a:r>
                      <a:endParaRPr lang="en-US" b="1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Range :</a:t>
                      </a:r>
                      <a:r>
                        <a:rPr lang="en-US" b="0" dirty="0" smtClean="0"/>
                        <a:t>  the collection of all output values of the function (y).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417638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p. 22:  EXAMPLE 1:  </a:t>
            </a:r>
            <a:r>
              <a:rPr lang="en-US" sz="2500" i="1" dirty="0" smtClean="0"/>
              <a:t>Make an Input-Output Table</a:t>
            </a:r>
            <a:br>
              <a:rPr lang="en-US" sz="2500" i="1" dirty="0" smtClean="0"/>
            </a:br>
            <a:r>
              <a:rPr lang="en-US" sz="2500" i="1" dirty="0" smtClean="0"/>
              <a:t>Students will use four different ways to represent a function.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525963"/>
          </a:xfrm>
        </p:spPr>
        <p:txBody>
          <a:bodyPr>
            <a:normAutofit fontScale="92500" lnSpcReduction="20000"/>
          </a:bodyPr>
          <a:lstStyle/>
          <a:p>
            <a:pPr marL="550926" indent="-514350">
              <a:buFont typeface="+mj-lt"/>
              <a:buAutoNum type="alphaLcPeriod"/>
            </a:pPr>
            <a:r>
              <a:rPr lang="en-US" dirty="0" smtClean="0"/>
              <a:t>Make an input-output table for y = x</a:t>
            </a:r>
            <a:r>
              <a:rPr lang="en-US" baseline="30000" dirty="0" smtClean="0"/>
              <a:t>2 </a:t>
            </a:r>
            <a:r>
              <a:rPr lang="en-US" dirty="0" smtClean="0"/>
              <a:t>using x = 0, 1, 2, and 3.</a:t>
            </a:r>
          </a:p>
          <a:p>
            <a:pPr marL="550926" indent="-514350">
              <a:buFont typeface="+mj-lt"/>
              <a:buAutoNum type="alphaLcPeriod"/>
            </a:pPr>
            <a:r>
              <a:rPr lang="en-US" dirty="0" smtClean="0"/>
              <a:t>Does the table represent a function?  Justify your answer.</a:t>
            </a:r>
          </a:p>
          <a:p>
            <a:pPr marL="550926" indent="-514350"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 marL="550926" indent="-514350">
              <a:lnSpc>
                <a:spcPct val="150000"/>
              </a:lnSpc>
              <a:buFont typeface="+mj-lt"/>
              <a:buAutoNum type="alphaLcPeriod"/>
            </a:pPr>
            <a:r>
              <a:rPr lang="en-US" b="1" dirty="0" smtClean="0"/>
              <a:t>J</a:t>
            </a:r>
          </a:p>
          <a:p>
            <a:pPr marL="550926" indent="-514350">
              <a:lnSpc>
                <a:spcPct val="150000"/>
              </a:lnSpc>
              <a:buFont typeface="+mj-lt"/>
              <a:buAutoNum type="alphaLcPeriod"/>
            </a:pPr>
            <a:endParaRPr lang="en-US" b="1" dirty="0" smtClean="0"/>
          </a:p>
          <a:p>
            <a:pPr marL="550926" indent="-514350">
              <a:lnSpc>
                <a:spcPct val="150000"/>
              </a:lnSpc>
              <a:buFont typeface="+mj-lt"/>
              <a:buAutoNum type="alphaLcPeriod"/>
            </a:pPr>
            <a:r>
              <a:rPr lang="en-US" b="1" u="sng" dirty="0" smtClean="0"/>
              <a:t> </a:t>
            </a:r>
            <a:r>
              <a:rPr lang="en-US" b="1" u="sng" dirty="0" smtClean="0"/>
              <a:t>        </a:t>
            </a:r>
            <a:r>
              <a:rPr lang="en-US" b="1" dirty="0" smtClean="0"/>
              <a:t>, because for each </a:t>
            </a:r>
            <a:r>
              <a:rPr lang="en-US" b="1" u="sng" dirty="0" smtClean="0"/>
              <a:t>		</a:t>
            </a:r>
            <a:r>
              <a:rPr lang="en-US" b="1" dirty="0" smtClean="0"/>
              <a:t> there </a:t>
            </a:r>
            <a:r>
              <a:rPr lang="en-US" b="1" u="sng" dirty="0" smtClean="0"/>
              <a:t>	</a:t>
            </a:r>
            <a:r>
              <a:rPr lang="en-US" b="1" dirty="0" smtClean="0"/>
              <a:t> exactly one </a:t>
            </a:r>
            <a:r>
              <a:rPr lang="en-US" b="1" u="sng" dirty="0" smtClean="0"/>
              <a:t>			.</a:t>
            </a:r>
          </a:p>
          <a:p>
            <a:pPr marL="550926" indent="-514350">
              <a:buFont typeface="+mj-lt"/>
              <a:buAutoNum type="alphaLcPeriod"/>
            </a:pPr>
            <a:endParaRPr lang="en-US" b="1" dirty="0" smtClean="0"/>
          </a:p>
          <a:p>
            <a:pPr marL="550926" indent="-514350">
              <a:buNone/>
            </a:pPr>
            <a:endParaRPr lang="en-US" b="1" dirty="0" smtClean="0"/>
          </a:p>
          <a:p>
            <a:pPr marL="550926" indent="-514350">
              <a:buNone/>
            </a:pPr>
            <a:endParaRPr lang="en-US" b="1" dirty="0" smtClean="0"/>
          </a:p>
          <a:p>
            <a:pPr marL="550926" indent="-514350">
              <a:buFont typeface="+mj-lt"/>
              <a:buAutoNum type="alphaLcPeriod"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7338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 </a:t>
                      </a:r>
                      <a:r>
                        <a:rPr lang="en-US" b="1" i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i="1" baseline="0" dirty="0" smtClean="0"/>
                        <a:t>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4114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96200" y="4876800"/>
            <a:ext cx="76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</a:rPr>
              <a:t>is</a:t>
            </a:r>
            <a:endParaRPr lang="en-US" sz="25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4876800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</a:rPr>
              <a:t>input</a:t>
            </a:r>
            <a:endParaRPr lang="en-US" sz="25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4876800"/>
            <a:ext cx="121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</a:rPr>
              <a:t>Yes</a:t>
            </a:r>
            <a:endParaRPr lang="en-US" sz="25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0" y="5390346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C00000"/>
                </a:solidFill>
              </a:rPr>
              <a:t>output</a:t>
            </a:r>
            <a:endParaRPr lang="en-US" sz="25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i="1" dirty="0" smtClean="0"/>
              <a:t>p. 23:  Checkpoint</a:t>
            </a:r>
            <a:r>
              <a:rPr lang="en-US" sz="2500" dirty="0" smtClean="0"/>
              <a:t>  complete the following exercise.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Students will use four different ways to represent functions.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39200" cy="4525963"/>
          </a:xfrm>
        </p:spPr>
        <p:txBody>
          <a:bodyPr/>
          <a:lstStyle/>
          <a:p>
            <a:pPr marL="550926" indent="-514350">
              <a:buFont typeface="+mj-lt"/>
              <a:buAutoNum type="arabicPeriod"/>
            </a:pPr>
            <a:r>
              <a:rPr lang="en-US" dirty="0" smtClean="0"/>
              <a:t>Make an input-output table for y = 2x – 1 using x = 1, 2, 3, and 4.  Does the table represent a function?  Justify your answer.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601720"/>
          <a:ext cx="815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1630680"/>
                <a:gridCol w="1630680"/>
                <a:gridCol w="1630680"/>
                <a:gridCol w="1630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 </a:t>
                      </a:r>
                      <a:r>
                        <a:rPr lang="en-US" b="1" i="1" dirty="0" smtClean="0"/>
                        <a:t>x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Input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i="1" baseline="0" dirty="0" smtClean="0"/>
                        <a:t>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181600"/>
            <a:ext cx="830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Yes, because for each input there is exactly one output.</a:t>
            </a:r>
            <a:endParaRPr lang="en-US" sz="2500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68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p. 23:  EXMAMPLE 2:  </a:t>
            </a:r>
            <a:r>
              <a:rPr lang="en-US" sz="2000" i="1" dirty="0" smtClean="0"/>
              <a:t>Use a Table to Graph a function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Students will use four different ways to represent functions.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Airplane</a:t>
            </a:r>
            <a:r>
              <a:rPr lang="en-US" sz="2000" dirty="0" smtClean="0"/>
              <a:t> an airplane is at an altitude of 34,000 feet.  The pilot raises the airplane at a rate of 200 feet per minute for 10 minutes.  The altitude </a:t>
            </a:r>
            <a:r>
              <a:rPr lang="en-US" sz="2000" i="1" dirty="0" smtClean="0"/>
              <a:t> h</a:t>
            </a:r>
            <a:r>
              <a:rPr lang="en-US" sz="2000" dirty="0" smtClean="0"/>
              <a:t> in feet after the airplane has risen for </a:t>
            </a:r>
            <a:r>
              <a:rPr lang="en-US" sz="2000" i="1" dirty="0" smtClean="0"/>
              <a:t>t</a:t>
            </a:r>
            <a:r>
              <a:rPr lang="en-US" sz="2000" dirty="0" smtClean="0"/>
              <a:t> minutes is given by </a:t>
            </a:r>
            <a:r>
              <a:rPr lang="en-US" sz="2000" i="1" dirty="0" smtClean="0"/>
              <a:t>h </a:t>
            </a:r>
            <a:r>
              <a:rPr lang="en-US" sz="2000" dirty="0" smtClean="0"/>
              <a:t>= 34,000 + 200</a:t>
            </a:r>
            <a:r>
              <a:rPr lang="en-US" sz="2000" i="1" dirty="0" smtClean="0"/>
              <a:t>t</a:t>
            </a:r>
            <a:r>
              <a:rPr lang="en-US" sz="2000" dirty="0" smtClean="0"/>
              <a:t>, where </a:t>
            </a:r>
            <a:r>
              <a:rPr lang="en-US" sz="2000" i="1" dirty="0" smtClean="0"/>
              <a:t>t</a:t>
            </a:r>
            <a:r>
              <a:rPr lang="en-US" sz="2000" u="sng" dirty="0" smtClean="0"/>
              <a:t>&gt;</a:t>
            </a:r>
            <a:r>
              <a:rPr lang="en-US" sz="2000" dirty="0" smtClean="0"/>
              <a:t>0 and </a:t>
            </a:r>
            <a:r>
              <a:rPr lang="en-US" sz="2000" i="1" dirty="0" smtClean="0"/>
              <a:t>t</a:t>
            </a:r>
            <a:r>
              <a:rPr lang="en-US" sz="2000" u="sng" dirty="0" smtClean="0"/>
              <a:t>&lt;</a:t>
            </a:r>
            <a:r>
              <a:rPr lang="en-US" sz="2000" dirty="0" smtClean="0"/>
              <a:t>10.</a:t>
            </a:r>
          </a:p>
          <a:p>
            <a:pPr marL="550926" indent="-514350">
              <a:buFont typeface="+mj-lt"/>
              <a:buAutoNum type="alphaLcPeriod"/>
            </a:pPr>
            <a:r>
              <a:rPr lang="en-US" sz="2000" dirty="0" smtClean="0"/>
              <a:t>Make an input-output table for the function.</a:t>
            </a:r>
          </a:p>
          <a:p>
            <a:pPr marL="550926" indent="-514350">
              <a:buFont typeface="+mj-lt"/>
              <a:buAutoNum type="alphaLcPeriod"/>
            </a:pPr>
            <a:r>
              <a:rPr lang="en-US" sz="2000" dirty="0" smtClean="0"/>
              <a:t>Draw a graph that represents the function.</a:t>
            </a:r>
          </a:p>
          <a:p>
            <a:pPr marL="550926" indent="-514350">
              <a:buNone/>
            </a:pPr>
            <a:r>
              <a:rPr lang="en-US" sz="2000" b="1" dirty="0" smtClean="0"/>
              <a:t>SOLUTION</a:t>
            </a:r>
            <a:endParaRPr lang="en-US" sz="2000" dirty="0" smtClean="0"/>
          </a:p>
          <a:p>
            <a:pPr marL="550926" indent="-514350">
              <a:buNone/>
            </a:pPr>
            <a:r>
              <a:rPr lang="en-US" sz="2000" b="1" dirty="0" smtClean="0"/>
              <a:t>a.  </a:t>
            </a:r>
          </a:p>
          <a:p>
            <a:pPr marL="550926" indent="-514350">
              <a:buNone/>
            </a:pPr>
            <a:endParaRPr lang="en-US" sz="2000" b="1" dirty="0" smtClean="0"/>
          </a:p>
          <a:p>
            <a:pPr marL="550926" indent="-514350">
              <a:buNone/>
            </a:pPr>
            <a:endParaRPr lang="en-US" sz="2000" b="1" dirty="0" smtClean="0"/>
          </a:p>
          <a:p>
            <a:pPr marL="550926" indent="-514350">
              <a:buNone/>
            </a:pPr>
            <a:r>
              <a:rPr lang="en-US" sz="2000" dirty="0" smtClean="0"/>
              <a:t>SOLUTION:</a:t>
            </a:r>
          </a:p>
          <a:p>
            <a:pPr marL="550926" indent="-514350">
              <a:buNone/>
            </a:pPr>
            <a:r>
              <a:rPr lang="en-US" sz="2000" i="1" dirty="0" smtClean="0"/>
              <a:t>Next slide…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200400"/>
          <a:ext cx="8077202" cy="855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886"/>
                <a:gridCol w="1153886"/>
                <a:gridCol w="1153886"/>
                <a:gridCol w="1153886"/>
                <a:gridCol w="1153886"/>
                <a:gridCol w="1153886"/>
                <a:gridCol w="1153886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baseline="0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98793">
                <a:tc>
                  <a:txBody>
                    <a:bodyPr/>
                    <a:lstStyle/>
                    <a:p>
                      <a:r>
                        <a:rPr lang="en-US" dirty="0" smtClean="0"/>
                        <a:t>Output </a:t>
                      </a:r>
                      <a:r>
                        <a:rPr lang="en-US" i="1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3657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34,000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34,400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3657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34,800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3657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35,200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35,600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3657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36,000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p. 23:  EXMAMPLE 2:  </a:t>
            </a:r>
            <a:r>
              <a:rPr lang="en-US" sz="2000" i="1" dirty="0" smtClean="0"/>
              <a:t>Use a Table to Graph a function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Students will use four different ways to represent functions.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4267200" cy="5410200"/>
          </a:xfrm>
        </p:spPr>
        <p:txBody>
          <a:bodyPr>
            <a:normAutofit fontScale="70000" lnSpcReduction="20000"/>
          </a:bodyPr>
          <a:lstStyle/>
          <a:p>
            <a:pPr marL="550926" indent="-514350">
              <a:buAutoNum type="alphaLcPeriod" startAt="2"/>
            </a:pPr>
            <a:r>
              <a:rPr lang="en-US" sz="3200" dirty="0" smtClean="0"/>
              <a:t>Let the horizontal axis represent the </a:t>
            </a:r>
            <a:r>
              <a:rPr lang="en-US" sz="3200" u="sng" dirty="0" smtClean="0"/>
              <a:t>		</a:t>
            </a:r>
            <a:r>
              <a:rPr lang="en-US" sz="3200" dirty="0" smtClean="0"/>
              <a:t> (in minutes).  Label the axis from </a:t>
            </a:r>
            <a:r>
              <a:rPr lang="en-US" sz="3200" u="sng" dirty="0" smtClean="0"/>
              <a:t>	</a:t>
            </a:r>
            <a:r>
              <a:rPr lang="en-US" sz="3200" dirty="0" smtClean="0"/>
              <a:t> to </a:t>
            </a:r>
            <a:r>
              <a:rPr lang="en-US" sz="3200" u="sng" dirty="0" smtClean="0"/>
              <a:t>	</a:t>
            </a:r>
            <a:r>
              <a:rPr lang="en-US" sz="3200" dirty="0" smtClean="0"/>
              <a:t>.  Let the vertical axis represent the </a:t>
            </a:r>
            <a:r>
              <a:rPr lang="en-US" sz="3200" u="sng" dirty="0" smtClean="0"/>
              <a:t>		</a:t>
            </a:r>
            <a:r>
              <a:rPr lang="en-US" sz="3200" dirty="0" smtClean="0"/>
              <a:t> (in feet).  Label the axis from </a:t>
            </a:r>
            <a:r>
              <a:rPr lang="en-US" sz="3200" u="sng" dirty="0" smtClean="0"/>
              <a:t>	</a:t>
            </a:r>
            <a:r>
              <a:rPr lang="en-US" sz="3200" dirty="0" smtClean="0"/>
              <a:t> to </a:t>
            </a:r>
            <a:r>
              <a:rPr lang="en-US" sz="3200" u="sng" dirty="0" smtClean="0"/>
              <a:t>		</a:t>
            </a:r>
            <a:r>
              <a:rPr lang="en-US" sz="3200" dirty="0" smtClean="0"/>
              <a:t>.</a:t>
            </a:r>
          </a:p>
          <a:p>
            <a:pPr marL="550926" indent="-514350"/>
            <a:r>
              <a:rPr lang="en-US" sz="3200" dirty="0" smtClean="0"/>
              <a:t>Plot and connect the data points given in the table.</a:t>
            </a:r>
          </a:p>
          <a:p>
            <a:pPr marL="550926" indent="-514350"/>
            <a:r>
              <a:rPr lang="en-US" sz="3200" dirty="0" smtClean="0"/>
              <a:t>The graph shows that as the time </a:t>
            </a:r>
            <a:r>
              <a:rPr lang="en-US" sz="3200" u="sng" dirty="0" smtClean="0"/>
              <a:t>		</a:t>
            </a:r>
            <a:r>
              <a:rPr lang="en-US" sz="3200" dirty="0" smtClean="0"/>
              <a:t>, the height of the airplane </a:t>
            </a:r>
            <a:r>
              <a:rPr lang="en-US" sz="3200" u="sng" dirty="0" smtClean="0"/>
              <a:t>		</a:t>
            </a:r>
            <a:r>
              <a:rPr lang="en-US" sz="3200" dirty="0" smtClean="0"/>
              <a:t>.</a:t>
            </a:r>
          </a:p>
          <a:p>
            <a:pPr marL="550926" indent="-514350"/>
            <a:r>
              <a:rPr lang="en-US" sz="3200" dirty="0" smtClean="0"/>
              <a:t>The graph represents the </a:t>
            </a:r>
            <a:r>
              <a:rPr lang="en-US" sz="3200" dirty="0" smtClean="0"/>
              <a:t>function </a:t>
            </a:r>
            <a:r>
              <a:rPr lang="en-US" sz="3200" i="1" dirty="0" smtClean="0"/>
              <a:t>h </a:t>
            </a:r>
            <a:r>
              <a:rPr lang="en-US" sz="3200" dirty="0" smtClean="0"/>
              <a:t>= 34,000 + 200</a:t>
            </a:r>
            <a:r>
              <a:rPr lang="en-US" sz="3200" i="1" dirty="0" smtClean="0"/>
              <a:t>t, where t</a:t>
            </a:r>
            <a:r>
              <a:rPr lang="en-US" sz="3200" u="sng" dirty="0" smtClean="0"/>
              <a:t>&gt;</a:t>
            </a:r>
            <a:r>
              <a:rPr lang="en-US" sz="3200" dirty="0" smtClean="0"/>
              <a:t>0 and </a:t>
            </a:r>
            <a:r>
              <a:rPr lang="en-US" sz="3200" i="1" dirty="0" smtClean="0"/>
              <a:t>t</a:t>
            </a:r>
            <a:r>
              <a:rPr lang="en-US" sz="3200" u="sng" dirty="0" smtClean="0"/>
              <a:t>&lt;</a:t>
            </a:r>
            <a:r>
              <a:rPr lang="en-US" sz="3200" dirty="0" smtClean="0"/>
              <a:t>10.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191000" y="1752600"/>
          <a:ext cx="4953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p. </a:t>
            </a:r>
            <a:r>
              <a:rPr lang="en-US" sz="2000" dirty="0" smtClean="0"/>
              <a:t>24:  </a:t>
            </a:r>
            <a:r>
              <a:rPr lang="en-US" sz="2000" dirty="0" smtClean="0"/>
              <a:t>EXMAMPLE </a:t>
            </a:r>
            <a:r>
              <a:rPr lang="en-US" sz="2000" dirty="0" smtClean="0"/>
              <a:t>3:  </a:t>
            </a:r>
            <a:r>
              <a:rPr lang="en-US" sz="2000" i="1" dirty="0" smtClean="0"/>
              <a:t>Write an equation to represent a function.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Students will use four different ways to represent functions.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Auto Repair</a:t>
            </a:r>
            <a:r>
              <a:rPr lang="en-US" sz="2000" dirty="0" smtClean="0"/>
              <a:t>  To fix a car, a mechanic tells the owner that the parts will cost $270.  The cost for the mechanic to fix the car is $35 per hour.  Write an equation to represent the total cost of the repair </a:t>
            </a:r>
            <a:r>
              <a:rPr lang="en-US" sz="2000" i="1" dirty="0" smtClean="0"/>
              <a:t>C</a:t>
            </a:r>
            <a:r>
              <a:rPr lang="en-US" sz="2000" dirty="0" smtClean="0"/>
              <a:t> as a function of the hours </a:t>
            </a:r>
            <a:r>
              <a:rPr lang="en-US" sz="2000" i="1" dirty="0" smtClean="0"/>
              <a:t>h</a:t>
            </a:r>
            <a:r>
              <a:rPr lang="en-US" sz="2000" dirty="0" smtClean="0"/>
              <a:t> that it takes to fix the car. 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Verbal Model		    =                  +                    </a:t>
            </a:r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4114800"/>
          <a:ext cx="8077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7846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 = </a:t>
                      </a:r>
                      <a:r>
                        <a:rPr lang="en-US" i="1" dirty="0" smtClean="0"/>
                        <a:t>C</a:t>
                      </a:r>
                    </a:p>
                    <a:p>
                      <a:r>
                        <a:rPr lang="en-US" i="0" dirty="0" smtClean="0"/>
                        <a:t>Cost of parts =</a:t>
                      </a:r>
                    </a:p>
                    <a:p>
                      <a:r>
                        <a:rPr lang="en-US" i="0" dirty="0" smtClean="0"/>
                        <a:t>Cost per hour =</a:t>
                      </a:r>
                    </a:p>
                    <a:p>
                      <a:r>
                        <a:rPr lang="en-US" i="0" dirty="0" smtClean="0"/>
                        <a:t>Hours = </a:t>
                      </a:r>
                      <a:r>
                        <a:rPr lang="en-US" i="1" dirty="0" smtClean="0"/>
                        <a:t>h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(dollars)</a:t>
                      </a:r>
                    </a:p>
                    <a:p>
                      <a:r>
                        <a:rPr lang="en-US" dirty="0" smtClean="0"/>
                        <a:t>(dollars)</a:t>
                      </a:r>
                    </a:p>
                    <a:p>
                      <a:r>
                        <a:rPr lang="en-US" dirty="0" smtClean="0"/>
                        <a:t>(dollars)</a:t>
                      </a:r>
                    </a:p>
                    <a:p>
                      <a:r>
                        <a:rPr lang="en-US" dirty="0" smtClean="0"/>
                        <a:t>(dollars)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i="1" dirty="0" smtClean="0"/>
                        <a:t>C</a:t>
                      </a:r>
                      <a:r>
                        <a:rPr lang="en-US" i="0" baseline="0" dirty="0" smtClean="0"/>
                        <a:t> = </a:t>
                      </a:r>
                      <a:r>
                        <a:rPr lang="en-US" sz="1800" u="sng" dirty="0" smtClean="0"/>
                        <a:t> 	</a:t>
                      </a:r>
                      <a:r>
                        <a:rPr lang="en-US" sz="1800" u="none" baseline="0" dirty="0" smtClean="0"/>
                        <a:t> + </a:t>
                      </a:r>
                      <a:r>
                        <a:rPr lang="en-US" sz="1800" u="sng" dirty="0" smtClean="0"/>
                        <a:t> 	</a:t>
                      </a:r>
                      <a:r>
                        <a:rPr lang="en-US" sz="1800" i="1" u="none" dirty="0" smtClean="0"/>
                        <a:t>h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38400" y="3505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3505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0" y="3505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81800" y="3505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37338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14600" y="3446435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Cost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0" y="35930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Hours</a:t>
            </a:r>
            <a:endParaRPr lang="en-US" b="1" dirty="0"/>
          </a:p>
        </p:txBody>
      </p:sp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sz="2300" dirty="0" smtClean="0"/>
              <a:t>p. 24:  EXMAMPLE 3:  </a:t>
            </a:r>
            <a:r>
              <a:rPr lang="en-US" sz="2300" i="1" dirty="0" smtClean="0"/>
              <a:t>Write an equation to represent a function.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Students will use four different ways to represent functions.</a:t>
            </a:r>
            <a:endParaRPr lang="en-US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3776" indent="-457200">
              <a:buAutoNum type="arabicPeriod" startAt="2"/>
            </a:pPr>
            <a:r>
              <a:rPr lang="en-US" sz="2500" dirty="0" smtClean="0"/>
              <a:t>You are buying fabric to make costumes for the school play.  The cost for the fabric is $6.40 per yard.  Write an equation to represent the total cost of the fabric </a:t>
            </a:r>
            <a:r>
              <a:rPr lang="en-US" sz="2500" i="1" dirty="0" smtClean="0"/>
              <a:t>c</a:t>
            </a:r>
            <a:r>
              <a:rPr lang="en-US" sz="2500" dirty="0" smtClean="0"/>
              <a:t> as a function of the yards of fabric </a:t>
            </a:r>
            <a:r>
              <a:rPr lang="en-US" sz="2500" i="1" dirty="0" smtClean="0"/>
              <a:t>y</a:t>
            </a:r>
            <a:r>
              <a:rPr lang="en-US" sz="2500" dirty="0" smtClean="0"/>
              <a:t> that you buy.</a:t>
            </a:r>
          </a:p>
          <a:p>
            <a:pPr marL="493776" indent="-457200">
              <a:buAutoNum type="arabicPeriod" startAt="2"/>
            </a:pPr>
            <a:endParaRPr lang="en-US" sz="2500" dirty="0" smtClean="0"/>
          </a:p>
          <a:p>
            <a:pPr marL="493776" indent="-457200">
              <a:buNone/>
            </a:pPr>
            <a:r>
              <a:rPr lang="en-US" sz="2800" b="1" dirty="0" smtClean="0"/>
              <a:t>Verbal Model		</a:t>
            </a:r>
            <a:r>
              <a:rPr lang="en-US" sz="2800" b="1" dirty="0" smtClean="0"/>
              <a:t> </a:t>
            </a:r>
            <a:r>
              <a:rPr lang="en-US" sz="2800" b="1" dirty="0" smtClean="0"/>
              <a:t>=                  </a:t>
            </a:r>
            <a:r>
              <a:rPr lang="en-US" sz="2800" b="1" dirty="0" smtClean="0"/>
              <a:t>                    </a:t>
            </a:r>
            <a:endParaRPr lang="en-US" sz="2800" b="1" dirty="0" smtClean="0"/>
          </a:p>
          <a:p>
            <a:pPr marL="493776" indent="-457200">
              <a:buAutoNum type="arabicPeriod" startAt="2"/>
            </a:pPr>
            <a:endParaRPr lang="en-US" sz="2500" dirty="0"/>
          </a:p>
        </p:txBody>
      </p:sp>
      <p:sp>
        <p:nvSpPr>
          <p:cNvPr id="4" name="Rectangle 3"/>
          <p:cNvSpPr/>
          <p:nvPr/>
        </p:nvSpPr>
        <p:spPr>
          <a:xfrm>
            <a:off x="6248400" y="41148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1800" y="41148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41148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4343400"/>
            <a:ext cx="762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0" y="4078069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Total Cost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407806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Yards of fabric</a:t>
            </a:r>
            <a:endParaRPr lang="en-US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4800600"/>
          <a:ext cx="80772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784600"/>
                <a:gridCol w="269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Labels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cost = </a:t>
                      </a:r>
                      <a:r>
                        <a:rPr lang="en-US" i="1" dirty="0" smtClean="0"/>
                        <a:t>C</a:t>
                      </a:r>
                    </a:p>
                    <a:p>
                      <a:r>
                        <a:rPr lang="en-US" i="0" dirty="0" smtClean="0"/>
                        <a:t>Cost of fabric = </a:t>
                      </a:r>
                    </a:p>
                    <a:p>
                      <a:r>
                        <a:rPr lang="en-US" i="0" dirty="0" smtClean="0"/>
                        <a:t>Fabric= </a:t>
                      </a:r>
                      <a:r>
                        <a:rPr lang="en-US" i="1" dirty="0" smtClean="0"/>
                        <a:t>h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(dollars)</a:t>
                      </a:r>
                    </a:p>
                    <a:p>
                      <a:r>
                        <a:rPr lang="en-US" dirty="0" smtClean="0"/>
                        <a:t>(dollars)</a:t>
                      </a:r>
                    </a:p>
                    <a:p>
                      <a:r>
                        <a:rPr lang="en-US" dirty="0" smtClean="0"/>
                        <a:t>(yards)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i="1" dirty="0" smtClean="0"/>
                        <a:t>C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smtClean="0"/>
                        <a:t>= </a:t>
                      </a:r>
                      <a:r>
                        <a:rPr lang="en-US" sz="1800" u="sng" smtClean="0"/>
                        <a:t>	</a:t>
                      </a:r>
                      <a:r>
                        <a:rPr lang="en-US" sz="1800" i="1" u="none" dirty="0" smtClean="0"/>
                        <a:t>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94</TotalTime>
  <Words>590</Words>
  <Application>Microsoft Office PowerPoint</Application>
  <PresentationFormat>On-screen Show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1.8 An Introduction to functions</vt:lpstr>
      <vt:lpstr>1.8:  An Introduction to Functions Students will use four different ways to represent functions.</vt:lpstr>
      <vt:lpstr>p. 22:  EXAMPLE 1:  Make an Input-Output Table Students will use four different ways to represent a function.</vt:lpstr>
      <vt:lpstr>p. 23:  Checkpoint  complete the following exercise. Students will use four different ways to represent functions.</vt:lpstr>
      <vt:lpstr>p. 23:  EXMAMPLE 2:  Use a Table to Graph a function Students will use four different ways to represent functions.</vt:lpstr>
      <vt:lpstr>p. 23:  EXMAMPLE 2:  Use a Table to Graph a function Students will use four different ways to represent functions.</vt:lpstr>
      <vt:lpstr>p. 24:  EXMAMPLE 3:  Write an equation to represent a function. Students will use four different ways to represent functions.</vt:lpstr>
      <vt:lpstr>p. 24:  EXMAMPLE 3:  Write an equation to represent a function. Students will use four different ways to represent functions.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1.8 An Introduction to functions</dc:title>
  <dc:creator>Student</dc:creator>
  <cp:lastModifiedBy>Student</cp:lastModifiedBy>
  <cp:revision>20</cp:revision>
  <dcterms:created xsi:type="dcterms:W3CDTF">2009-10-29T00:54:25Z</dcterms:created>
  <dcterms:modified xsi:type="dcterms:W3CDTF">2009-11-03T04:26:20Z</dcterms:modified>
</cp:coreProperties>
</file>