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865D5A-4C97-40D2-B04B-308B4CE0AFE6}" type="datetimeFigureOut">
              <a:rPr lang="en-US" smtClean="0"/>
              <a:pPr/>
              <a:t>10/19/2009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89C71-6E19-4886-A4B4-EF601DB4FC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CEE6-2BDD-4CF3-9E5B-CB312E521B83}" type="datetime1">
              <a:rPr lang="en-US" smtClean="0"/>
              <a:pPr/>
              <a:t>10/19/2009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Students will model and solve real-life problems.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4474-7F82-4318-9D0C-3B4826FFD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CC838-31B1-4677-A474-37EF0584D3E6}" type="datetime1">
              <a:rPr lang="en-US" smtClean="0"/>
              <a:pPr/>
              <a:t>10/19/2009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Students will model and solve real-life problems.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4474-7F82-4318-9D0C-3B4826FFD7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364B2-EE3D-422C-9587-4277F8BB18AD}" type="datetime1">
              <a:rPr lang="en-US" smtClean="0"/>
              <a:pPr/>
              <a:t>10/19/2009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 smtClean="0"/>
              <a:t>Students will model and solve real-life problems.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4474-7F82-4318-9D0C-3B4826FFD7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7196-C256-4E85-85E9-85ABD430814C}" type="datetime1">
              <a:rPr lang="en-US" smtClean="0"/>
              <a:pPr/>
              <a:t>10/19/2009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Students will model and solve real-life problems.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4474-7F82-4318-9D0C-3B4826FFD7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EF66-E299-4D51-AAAD-3164B65F64EA}" type="datetime1">
              <a:rPr lang="en-US" smtClean="0"/>
              <a:pPr/>
              <a:t>10/19/2009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Students will model and solve real-life problems.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4474-7F82-4318-9D0C-3B4826FFD7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4CBEC-D5E8-477F-9B7B-BA668431F694}" type="datetime1">
              <a:rPr lang="en-US" smtClean="0"/>
              <a:pPr/>
              <a:t>10/19/2009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Students will model and solve real-life problems.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4474-7F82-4318-9D0C-3B4826FFD7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99042-EAB8-42BD-87E3-3C4F63F98F6A}" type="datetime1">
              <a:rPr lang="en-US" smtClean="0"/>
              <a:pPr/>
              <a:t>10/19/2009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Students will model and solve real-life problems.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4474-7F82-4318-9D0C-3B4826FFD7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85B14-9784-4049-AB68-36C472A2173F}" type="datetime1">
              <a:rPr lang="en-US" smtClean="0"/>
              <a:pPr/>
              <a:t>10/19/2009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Students will model and solve real-life problems.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4474-7F82-4318-9D0C-3B4826FFD7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D2C61-AC72-4132-B521-EA9F5BA87D36}" type="datetime1">
              <a:rPr lang="en-US" smtClean="0"/>
              <a:pPr/>
              <a:t>10/19/2009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Students will model and solve real-life problems.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4474-7F82-4318-9D0C-3B4826FFD7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3DA88-1ED0-4643-A6AB-F6D551856742}" type="datetime1">
              <a:rPr lang="en-US" smtClean="0"/>
              <a:pPr/>
              <a:t>10/19/2009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Students will model and solve real-life problems.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04474-7F82-4318-9D0C-3B4826FFD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66EFBB3-7440-4FF1-89D6-F0F2A94AE209}" type="datetime1">
              <a:rPr lang="en-US" smtClean="0"/>
              <a:pPr/>
              <a:t>10/19/2009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Students will model and solve real-life problems.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FB04474-7F82-4318-9D0C-3B4826FFD7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C4DA4F9-1870-424F-9ED9-AA78A0D3DCE0}" type="datetime1">
              <a:rPr lang="en-US" smtClean="0"/>
              <a:pPr/>
              <a:t>10/19/2009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US" smtClean="0"/>
              <a:t>Students will model and solve real-life problems.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FB04474-7F82-4318-9D0C-3B4826FFD7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450848"/>
            <a:ext cx="8763000" cy="1673352"/>
          </a:xfrm>
        </p:spPr>
        <p:txBody>
          <a:bodyPr>
            <a:normAutofit/>
          </a:bodyPr>
          <a:lstStyle/>
          <a:p>
            <a:r>
              <a:rPr lang="en-US" sz="3800" dirty="0" smtClean="0"/>
              <a:t>1.6 A Problem Solving Plan Using Models</a:t>
            </a:r>
            <a:endParaRPr lang="en-US" sz="3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996184"/>
            <a:ext cx="8077200" cy="1499616"/>
          </a:xfrm>
        </p:spPr>
        <p:txBody>
          <a:bodyPr>
            <a:normAutofit/>
          </a:bodyPr>
          <a:lstStyle/>
          <a:p>
            <a:r>
              <a:rPr lang="en-US" sz="3000" dirty="0" smtClean="0"/>
              <a:t>p. 16 – 18:</a:t>
            </a:r>
          </a:p>
          <a:p>
            <a:r>
              <a:rPr lang="en-US" sz="3000" dirty="0" smtClean="0"/>
              <a:t>Students will model and solve real-life problems.	</a:t>
            </a:r>
            <a:endParaRPr lang="en-US" sz="3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500" dirty="0" smtClean="0"/>
              <a:t>p. 16: </a:t>
            </a:r>
            <a:r>
              <a:rPr lang="en-US" sz="2500" i="1" dirty="0" smtClean="0"/>
              <a:t>Students will model and solve real-life problems.</a:t>
            </a:r>
            <a:endParaRPr lang="en-US" sz="2500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82296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000" b="0" dirty="0" smtClean="0"/>
                        <a:t>VOCABULARY</a:t>
                      </a:r>
                      <a:endParaRPr lang="en-US" sz="3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000" b="1" dirty="0" smtClean="0"/>
                        <a:t>Modeling:</a:t>
                      </a:r>
                    </a:p>
                    <a:p>
                      <a:r>
                        <a:rPr lang="en-US" sz="3000" b="0" i="1" dirty="0" smtClean="0"/>
                        <a:t>Representing</a:t>
                      </a:r>
                      <a:r>
                        <a:rPr lang="en-US" sz="3000" b="0" i="1" baseline="0" dirty="0" smtClean="0"/>
                        <a:t> real-life situations by means of equations or inequalities.</a:t>
                      </a:r>
                      <a:endParaRPr lang="en-US" sz="3000" b="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000" b="1" i="0" dirty="0" smtClean="0"/>
                        <a:t>Verbal Model:</a:t>
                      </a:r>
                      <a:endParaRPr lang="en-US" sz="3000" b="0" i="0" dirty="0" smtClean="0"/>
                    </a:p>
                    <a:p>
                      <a:r>
                        <a:rPr lang="en-US" sz="3000" b="0" i="1" dirty="0" smtClean="0"/>
                        <a:t>An</a:t>
                      </a:r>
                      <a:r>
                        <a:rPr lang="en-US" sz="3000" b="0" i="1" baseline="0" dirty="0" smtClean="0"/>
                        <a:t> expression that uses words to describe a real-life situation.</a:t>
                      </a:r>
                      <a:endParaRPr lang="en-US" sz="30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000" b="1" i="0" dirty="0" smtClean="0"/>
                        <a:t>Algebraic Model:</a:t>
                      </a:r>
                      <a:endParaRPr lang="en-US" sz="3000" b="0" i="0" dirty="0" smtClean="0"/>
                    </a:p>
                    <a:p>
                      <a:r>
                        <a:rPr lang="en-US" sz="3000" b="0" i="1" dirty="0" smtClean="0"/>
                        <a:t>An expression, equation or inequality that uses variables to represent a real-life situation.</a:t>
                      </a:r>
                      <a:endParaRPr lang="en-US" sz="3000" b="1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Students will model and solve real-life problems.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dirty="0" smtClean="0"/>
              <a:t>p. 16: </a:t>
            </a:r>
            <a:r>
              <a:rPr lang="en-US" sz="2700" i="1" dirty="0" smtClean="0"/>
              <a:t>Students will model and solve real-life problems.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686800" cy="4625609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A PROBLEM SOLVING PLAN USING MODELS</a:t>
            </a:r>
            <a:endParaRPr lang="en-US" b="1" u="sng" dirty="0" smtClean="0"/>
          </a:p>
          <a:p>
            <a:pPr>
              <a:buNone/>
            </a:pP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2133600"/>
          <a:ext cx="8229600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624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500" b="1" dirty="0" smtClean="0"/>
                        <a:t>Verbal Model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Ask yourself</a:t>
                      </a:r>
                      <a:r>
                        <a:rPr lang="en-US" sz="2500" baseline="0" dirty="0" smtClean="0"/>
                        <a:t> what you need to know to solve the problem.  Then write a </a:t>
                      </a:r>
                      <a:r>
                        <a:rPr lang="en-US" sz="2500" b="1" u="sng" dirty="0" smtClean="0"/>
                        <a:t>			</a:t>
                      </a:r>
                      <a:r>
                        <a:rPr lang="en-US" sz="2500" b="1" u="none" dirty="0" smtClean="0"/>
                        <a:t> that will give you what you need to know.</a:t>
                      </a:r>
                      <a:endParaRPr lang="en-US" sz="2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1" dirty="0" smtClean="0"/>
                        <a:t>Labels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Assign labels to each part of your verbal model.</a:t>
                      </a:r>
                      <a:endParaRPr lang="en-US" sz="2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1" dirty="0" smtClean="0"/>
                        <a:t>Algebraic Model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Use</a:t>
                      </a:r>
                      <a:r>
                        <a:rPr lang="en-US" sz="2500" baseline="0" dirty="0" smtClean="0"/>
                        <a:t> the labels to write an algebraic model based on your verbal model.</a:t>
                      </a:r>
                      <a:endParaRPr lang="en-US" sz="2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1" dirty="0" smtClean="0"/>
                        <a:t>Solve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Solve the algebraic</a:t>
                      </a:r>
                      <a:r>
                        <a:rPr lang="en-US" sz="2500" baseline="0" dirty="0" smtClean="0"/>
                        <a:t> model and answer the </a:t>
                      </a:r>
                      <a:r>
                        <a:rPr lang="en-US" sz="2500" b="1" u="sng" dirty="0" smtClean="0"/>
                        <a:t>		</a:t>
                      </a:r>
                      <a:r>
                        <a:rPr lang="en-US" sz="2500" b="1" u="none" baseline="0" dirty="0" smtClean="0"/>
                        <a:t> </a:t>
                      </a:r>
                      <a:r>
                        <a:rPr lang="en-US" sz="2500" b="0" u="none" baseline="0" dirty="0" smtClean="0"/>
                        <a:t>question.</a:t>
                      </a:r>
                      <a:endParaRPr lang="en-US" sz="25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1" dirty="0" smtClean="0"/>
                        <a:t>Check</a:t>
                      </a:r>
                      <a:endParaRPr lang="en-US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b="0" dirty="0" smtClean="0"/>
                        <a:t>Check</a:t>
                      </a:r>
                      <a:r>
                        <a:rPr lang="en-US" sz="2500" b="0" baseline="0" dirty="0" smtClean="0"/>
                        <a:t> that your answer is </a:t>
                      </a:r>
                      <a:r>
                        <a:rPr lang="en-US" sz="2500" b="1" u="sng" dirty="0" smtClean="0"/>
                        <a:t>			</a:t>
                      </a:r>
                      <a:r>
                        <a:rPr lang="en-US" sz="2500" b="1" u="none" dirty="0" smtClean="0"/>
                        <a:t>.</a:t>
                      </a:r>
                      <a:endParaRPr lang="en-US" sz="25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Students will model and solve real-life problems.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5448"/>
            <a:ext cx="8534400" cy="1252728"/>
          </a:xfrm>
        </p:spPr>
        <p:txBody>
          <a:bodyPr>
            <a:normAutofit/>
          </a:bodyPr>
          <a:lstStyle/>
          <a:p>
            <a:r>
              <a:rPr lang="en-US" sz="2700" dirty="0" smtClean="0">
                <a:latin typeface="Comic Sans MS" pitchFamily="66" charset="0"/>
              </a:rPr>
              <a:t>p. 17:    EXAMPLE 1:  Write an Algebraic Model</a:t>
            </a:r>
            <a:endParaRPr lang="en-US" sz="2700" b="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91600" cy="462560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500" dirty="0" smtClean="0"/>
          </a:p>
          <a:p>
            <a:pPr>
              <a:buNone/>
            </a:pPr>
            <a:r>
              <a:rPr lang="en-US" sz="2000" dirty="0" smtClean="0"/>
              <a:t>You go to a music store to buy music CDs on sale for $8 each.  You spend $42.40, including $2.40 for sales tax.  Use modeling to find the number of CDs you bought.</a:t>
            </a:r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1000" b="1" dirty="0" smtClean="0"/>
          </a:p>
          <a:p>
            <a:pPr>
              <a:buNone/>
            </a:pPr>
            <a:endParaRPr lang="en-US" sz="1000" b="1" dirty="0" smtClean="0"/>
          </a:p>
          <a:p>
            <a:pPr>
              <a:buNone/>
            </a:pPr>
            <a:r>
              <a:rPr lang="en-US" sz="2000" b="1" dirty="0" smtClean="0"/>
              <a:t>Verbal </a:t>
            </a:r>
          </a:p>
          <a:p>
            <a:pPr>
              <a:buNone/>
            </a:pPr>
            <a:r>
              <a:rPr lang="en-US" sz="2000" b="1" dirty="0" smtClean="0"/>
              <a:t>Model</a:t>
            </a:r>
          </a:p>
          <a:p>
            <a:pPr>
              <a:buNone/>
            </a:pPr>
            <a:endParaRPr lang="en-US" sz="2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7391400" y="2895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76800" y="2895600"/>
            <a:ext cx="1828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819400" y="2895600"/>
            <a:ext cx="1295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66800" y="2895600"/>
            <a:ext cx="1143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362200" y="3276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qual 9"/>
          <p:cNvSpPr/>
          <p:nvPr/>
        </p:nvSpPr>
        <p:spPr>
          <a:xfrm>
            <a:off x="4267200" y="3124200"/>
            <a:ext cx="533400" cy="457200"/>
          </a:xfrm>
          <a:prstGeom prst="mathEqual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Minus 10"/>
          <p:cNvSpPr/>
          <p:nvPr/>
        </p:nvSpPr>
        <p:spPr>
          <a:xfrm>
            <a:off x="6781800" y="3200400"/>
            <a:ext cx="533400" cy="381000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52400" y="3886200"/>
          <a:ext cx="86868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4038600"/>
                <a:gridCol w="2971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Labels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Cost per CD =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Number of CDs =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i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Total cost =</a:t>
                      </a:r>
                    </a:p>
                    <a:p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Tax =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(dollars)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(CDs)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(dollars)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(dollars)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Algebraic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" u="sng" dirty="0" smtClean="0"/>
                        <a:t>	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 =   </a:t>
                      </a:r>
                      <a:r>
                        <a:rPr lang="en-US" u="sng" dirty="0" smtClean="0"/>
                        <a:t>	</a:t>
                      </a:r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US" u="sng" dirty="0" smtClean="0"/>
                        <a:t>	</a:t>
                      </a:r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        </a:t>
                      </a:r>
                    </a:p>
                    <a:p>
                      <a:r>
                        <a:rPr lang="en-US" u="sng" dirty="0" smtClean="0"/>
                        <a:t>	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 =    </a:t>
                      </a:r>
                      <a:r>
                        <a:rPr lang="en-US" u="sng" dirty="0" smtClean="0"/>
                        <a:t>	</a:t>
                      </a:r>
                      <a:endParaRPr lang="en-US" i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                   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 =    </a:t>
                      </a:r>
                      <a:r>
                        <a:rPr lang="en-US" u="sng" dirty="0" smtClean="0"/>
                        <a:t>	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Write algebraic model.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Subtract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Solve using mental math.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28600" y="6096000"/>
            <a:ext cx="876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Answer</a:t>
            </a:r>
            <a:r>
              <a:rPr lang="en-US" dirty="0" smtClean="0"/>
              <a:t>  You bought </a:t>
            </a:r>
            <a:r>
              <a:rPr lang="en-US" u="sng" dirty="0" smtClean="0"/>
              <a:t>  	</a:t>
            </a:r>
            <a:r>
              <a:rPr lang="en-US" dirty="0" smtClean="0"/>
              <a:t> music CDs.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7315" y="2438400"/>
            <a:ext cx="1828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500" b="1" dirty="0" smtClean="0"/>
              <a:t>Solution</a:t>
            </a: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Students will model and solve real-life problems.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7448"/>
          </a:xfrm>
        </p:spPr>
        <p:txBody>
          <a:bodyPr>
            <a:normAutofit fontScale="90000"/>
          </a:bodyPr>
          <a:lstStyle/>
          <a:p>
            <a:r>
              <a:rPr lang="en-US" sz="4200" dirty="0" smtClean="0"/>
              <a:t>p. 17:  </a:t>
            </a:r>
            <a:r>
              <a:rPr lang="en-US" sz="3300" dirty="0" smtClean="0"/>
              <a:t>√ CHECKPOINT  </a:t>
            </a:r>
            <a:br>
              <a:rPr lang="en-US" sz="3300" dirty="0" smtClean="0"/>
            </a:br>
            <a:r>
              <a:rPr lang="en-US" sz="3300" b="0" dirty="0" smtClean="0"/>
              <a:t>Complete the following exercise.</a:t>
            </a:r>
            <a:endParaRPr lang="en-US" sz="33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" y="1143000"/>
            <a:ext cx="8915400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1.  You go to a music store to buy music CDs for $13.50 each.  You spend a total of $43.74, including $3.24 for sales tax.  Use modeling to find the number of CDs you bought.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Students will model and solve real-life problems.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304800"/>
          </a:xfrm>
        </p:spPr>
        <p:txBody>
          <a:bodyPr>
            <a:noAutofit/>
          </a:bodyPr>
          <a:lstStyle/>
          <a:p>
            <a:pPr algn="ctr"/>
            <a:r>
              <a:rPr lang="en-US" sz="3000" dirty="0" smtClean="0">
                <a:solidFill>
                  <a:schemeClr val="accent3"/>
                </a:solidFill>
              </a:rPr>
              <a:t>p. 18:  EXAMPLE 2                        </a:t>
            </a:r>
            <a:r>
              <a:rPr lang="en-US" sz="3000" i="1" dirty="0" smtClean="0">
                <a:solidFill>
                  <a:schemeClr val="accent3"/>
                </a:solidFill>
              </a:rPr>
              <a:t>Write an Algebraic Model</a:t>
            </a:r>
            <a:endParaRPr lang="en-US" sz="3000" dirty="0">
              <a:solidFill>
                <a:schemeClr val="accent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457200"/>
            <a:ext cx="9089136" cy="1752600"/>
          </a:xfrm>
        </p:spPr>
        <p:txBody>
          <a:bodyPr>
            <a:noAutofit/>
          </a:bodyPr>
          <a:lstStyle/>
          <a:p>
            <a:r>
              <a:rPr lang="en-US" dirty="0" smtClean="0"/>
              <a:t>You are racing in a bicycle marathon that is 75 miles long.  Your average speed is 15 miles per hour.  After 3 hours, you have cycled 45 miles.</a:t>
            </a:r>
          </a:p>
          <a:p>
            <a:pPr marL="457200" indent="-457200">
              <a:buAutoNum type="alphaLcPeriod"/>
            </a:pPr>
            <a:r>
              <a:rPr lang="en-US" dirty="0" smtClean="0"/>
              <a:t>If you maintain your average speed, how long will it take you to finish the last 30 miles of the marathon?</a:t>
            </a:r>
          </a:p>
          <a:p>
            <a:pPr marL="457200" indent="-457200">
              <a:buAutoNum type="alphaLcPeriod"/>
            </a:pPr>
            <a:r>
              <a:rPr lang="en-US" dirty="0" smtClean="0"/>
              <a:t>At your average speed, is it reasonable to expect that you can finish the entire marathon in 4.5 hours?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Students will model and solve real-life problems.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555557"/>
            <a:ext cx="2743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accent6">
                    <a:lumMod val="50000"/>
                  </a:schemeClr>
                </a:solidFill>
              </a:rPr>
              <a:t>Solution</a:t>
            </a:r>
            <a:endParaRPr lang="en-US" sz="2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895600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eriod"/>
            </a:pPr>
            <a:r>
              <a:rPr lang="en-US" b="1" dirty="0" smtClean="0"/>
              <a:t>Use the formula (rate)(time) = (distance) to write a verbal model.</a:t>
            </a:r>
          </a:p>
          <a:p>
            <a:pPr marL="342900" indent="-342900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Verbal</a:t>
            </a:r>
          </a:p>
          <a:p>
            <a:pPr marL="342900" indent="-342900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Model</a:t>
            </a:r>
          </a:p>
          <a:p>
            <a:pPr marL="342900" indent="-342900"/>
            <a:endParaRPr lang="en-US" b="1" dirty="0" smtClean="0"/>
          </a:p>
          <a:p>
            <a:pPr marL="342900" indent="-342900"/>
            <a:endParaRPr lang="en-US" b="1" dirty="0"/>
          </a:p>
          <a:p>
            <a:pPr marL="342900" indent="-342900"/>
            <a:endParaRPr lang="en-US" b="1" dirty="0" smtClean="0"/>
          </a:p>
          <a:p>
            <a:pPr marL="342900" indent="-342900"/>
            <a:endParaRPr lang="en-US" b="1" dirty="0"/>
          </a:p>
          <a:p>
            <a:pPr marL="342900" indent="-342900"/>
            <a:endParaRPr lang="en-US" b="1" dirty="0" smtClean="0"/>
          </a:p>
          <a:p>
            <a:pPr marL="342900" indent="-342900"/>
            <a:endParaRPr lang="en-US" b="1" dirty="0" smtClean="0"/>
          </a:p>
          <a:p>
            <a:pPr marL="342900" indent="-342900"/>
            <a:endParaRPr lang="en-US" dirty="0" smtClean="0"/>
          </a:p>
          <a:p>
            <a:pPr marL="342900" indent="-342900"/>
            <a:endParaRPr lang="en-US" b="1" dirty="0" smtClean="0"/>
          </a:p>
          <a:p>
            <a:pPr marL="342900" indent="-342900"/>
            <a:r>
              <a:rPr lang="en-US" b="1" dirty="0" smtClean="0"/>
              <a:t>b.   At your average speed, it </a:t>
            </a:r>
            <a:r>
              <a:rPr lang="en-US" b="1" u="sng" dirty="0"/>
              <a:t>	</a:t>
            </a:r>
            <a:r>
              <a:rPr lang="en-US" b="1" u="sng" dirty="0" smtClean="0"/>
              <a:t>	</a:t>
            </a:r>
            <a:r>
              <a:rPr lang="en-US" b="1" dirty="0" smtClean="0"/>
              <a:t> reasonable to expect that you can finish the entire marathon in 4.5 hours.</a:t>
            </a:r>
            <a:endParaRPr lang="en-US" dirty="0" smtClean="0"/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76200" y="3886200"/>
          <a:ext cx="9067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2600"/>
                <a:gridCol w="3324860"/>
                <a:gridCol w="2720340"/>
              </a:tblGrid>
              <a:tr h="1025769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Labels</a:t>
                      </a:r>
                      <a:endParaRPr lang="en-US" sz="1800" baseline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Cost per CD =</a:t>
                      </a:r>
                    </a:p>
                    <a:p>
                      <a:r>
                        <a:rPr lang="en-US" sz="15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Number of CDs = </a:t>
                      </a:r>
                      <a:r>
                        <a:rPr lang="en-US" sz="1500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</a:t>
                      </a:r>
                      <a:endParaRPr lang="en-US" sz="1500" i="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en-US" sz="1500" i="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Total cost =</a:t>
                      </a:r>
                    </a:p>
                    <a:p>
                      <a:r>
                        <a:rPr lang="en-US" sz="1500" i="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Tax =</a:t>
                      </a:r>
                      <a:endParaRPr lang="en-US" sz="1500" i="0" baseline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(dollars)</a:t>
                      </a:r>
                    </a:p>
                    <a:p>
                      <a:r>
                        <a:rPr lang="en-US" sz="15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(CDs)</a:t>
                      </a:r>
                    </a:p>
                    <a:p>
                      <a:r>
                        <a:rPr lang="en-US" sz="15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(dollars)</a:t>
                      </a:r>
                    </a:p>
                    <a:p>
                      <a:r>
                        <a:rPr lang="en-US" sz="15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(dollars)</a:t>
                      </a:r>
                      <a:endParaRPr lang="en-US" sz="1500" baseline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879231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Algebraic Model</a:t>
                      </a:r>
                      <a:endParaRPr lang="en-US" sz="1800" baseline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u="sng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	</a:t>
                      </a:r>
                      <a:r>
                        <a:rPr lang="en-US" sz="15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500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</a:t>
                      </a:r>
                      <a:r>
                        <a:rPr lang="en-US" sz="1500" i="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=   </a:t>
                      </a:r>
                      <a:r>
                        <a:rPr lang="en-US" sz="1500" u="sng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	</a:t>
                      </a:r>
                      <a:r>
                        <a:rPr lang="en-US" sz="1500" i="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- </a:t>
                      </a:r>
                      <a:r>
                        <a:rPr lang="en-US" sz="1500" u="sng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	</a:t>
                      </a:r>
                      <a:r>
                        <a:rPr lang="en-US" sz="1500" i="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       </a:t>
                      </a:r>
                    </a:p>
                    <a:p>
                      <a:r>
                        <a:rPr lang="en-US" sz="1500" u="sng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	</a:t>
                      </a:r>
                      <a:r>
                        <a:rPr lang="en-US" sz="1500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</a:t>
                      </a:r>
                      <a:r>
                        <a:rPr lang="en-US" sz="1500" i="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=    </a:t>
                      </a:r>
                      <a:r>
                        <a:rPr lang="en-US" sz="1500" u="sng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	</a:t>
                      </a:r>
                      <a:endParaRPr lang="en-US" sz="1500" i="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en-US" sz="1500" i="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                   </a:t>
                      </a:r>
                      <a:r>
                        <a:rPr lang="en-US" sz="1500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</a:t>
                      </a:r>
                      <a:r>
                        <a:rPr lang="en-US" sz="1500" i="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=    </a:t>
                      </a:r>
                      <a:r>
                        <a:rPr lang="en-US" sz="1500" u="sng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	</a:t>
                      </a:r>
                      <a:endParaRPr lang="en-US" sz="1500" baseline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Write algebraic model.</a:t>
                      </a:r>
                    </a:p>
                    <a:p>
                      <a:r>
                        <a:rPr lang="en-US" sz="15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Subtract</a:t>
                      </a:r>
                    </a:p>
                    <a:p>
                      <a:r>
                        <a:rPr lang="en-US" sz="15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Solve using mental math.</a:t>
                      </a:r>
                      <a:endParaRPr lang="en-US" sz="1500" b="1" baseline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1" name="Rounded Rectangle 20"/>
          <p:cNvSpPr/>
          <p:nvPr/>
        </p:nvSpPr>
        <p:spPr>
          <a:xfrm>
            <a:off x="990600" y="3233451"/>
            <a:ext cx="2590800" cy="533400"/>
          </a:xfrm>
          <a:prstGeom prst="round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4267200" y="3233451"/>
            <a:ext cx="1905000" cy="533400"/>
          </a:xfrm>
          <a:prstGeom prst="round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6553200" y="3276600"/>
            <a:ext cx="1905000" cy="533400"/>
          </a:xfrm>
          <a:prstGeom prst="round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755834" y="3406966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Students will model and solve real-life problems.</a:t>
            </a: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52400" y="152400"/>
            <a:ext cx="8763000" cy="1015663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sz="3000" dirty="0" smtClean="0">
                <a:solidFill>
                  <a:schemeClr val="accent1"/>
                </a:solidFill>
              </a:rPr>
              <a:t>p. </a:t>
            </a:r>
            <a:r>
              <a:rPr lang="en-US" sz="3000" dirty="0" smtClean="0">
                <a:solidFill>
                  <a:schemeClr val="accent1"/>
                </a:solidFill>
              </a:rPr>
              <a:t>18:  </a:t>
            </a:r>
            <a:r>
              <a:rPr lang="en-US" sz="3000" dirty="0" smtClean="0">
                <a:solidFill>
                  <a:schemeClr val="accent1"/>
                </a:solidFill>
              </a:rPr>
              <a:t>√ CHECKPOINT  </a:t>
            </a:r>
            <a:br>
              <a:rPr lang="en-US" sz="3000" dirty="0" smtClean="0">
                <a:solidFill>
                  <a:schemeClr val="accent1"/>
                </a:solidFill>
              </a:rPr>
            </a:br>
            <a:r>
              <a:rPr lang="en-US" sz="3000" dirty="0" smtClean="0">
                <a:solidFill>
                  <a:schemeClr val="accent1"/>
                </a:solidFill>
              </a:rPr>
              <a:t>Complete the following exercise.</a:t>
            </a:r>
            <a:endParaRPr lang="en-US" sz="3000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295400"/>
            <a:ext cx="891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 The math club is selling flower baskets for $8 each to raise money for a trip.  How many baskets of  flowers does the club have to sell to raise $640?  Use the problem solving plan to answer the question.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0" y="3657600"/>
          <a:ext cx="9067800" cy="252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2600"/>
                <a:gridCol w="3324860"/>
                <a:gridCol w="2720340"/>
              </a:tblGrid>
              <a:tr h="990600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Labels</a:t>
                      </a:r>
                      <a:endParaRPr lang="en-US" sz="1800" baseline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Cost </a:t>
                      </a:r>
                      <a:r>
                        <a:rPr lang="en-US" sz="15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basket=</a:t>
                      </a:r>
                      <a:endParaRPr lang="en-US" sz="15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en-US" sz="15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Number of </a:t>
                      </a:r>
                      <a:r>
                        <a:rPr lang="en-US" sz="15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baskets= </a:t>
                      </a:r>
                      <a:endParaRPr lang="en-US" sz="1500" i="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en-US" sz="1500" i="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Total cost </a:t>
                      </a:r>
                      <a:r>
                        <a:rPr lang="en-US" sz="1500" i="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=</a:t>
                      </a:r>
                      <a:endParaRPr lang="en-US" sz="1500" i="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(dollars)</a:t>
                      </a:r>
                    </a:p>
                    <a:p>
                      <a:endParaRPr lang="en-US" sz="15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en-US" sz="15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(dollars)</a:t>
                      </a:r>
                      <a:endParaRPr lang="en-US" sz="1500" baseline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1251214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Algebraic Model</a:t>
                      </a:r>
                      <a:endParaRPr lang="en-US" sz="1800" baseline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u="sng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	</a:t>
                      </a:r>
                      <a:r>
                        <a:rPr lang="en-US" sz="25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500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</a:t>
                      </a:r>
                      <a:r>
                        <a:rPr lang="en-US" sz="2500" i="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=   </a:t>
                      </a:r>
                      <a:r>
                        <a:rPr lang="en-US" sz="2500" u="sng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	</a:t>
                      </a:r>
                      <a:endParaRPr lang="en-US" sz="2500" u="sng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endParaRPr lang="en-US" sz="1000" i="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en-US" sz="2500" u="sng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	</a:t>
                      </a:r>
                      <a:r>
                        <a:rPr lang="en-US" sz="2500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</a:t>
                      </a:r>
                      <a:r>
                        <a:rPr lang="en-US" sz="2500" i="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=    </a:t>
                      </a:r>
                      <a:r>
                        <a:rPr lang="en-US" sz="2500" u="sng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	</a:t>
                      </a:r>
                      <a:endParaRPr lang="en-US" sz="2500" u="sng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endParaRPr lang="en-US" sz="1000" i="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en-US" sz="2500" i="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             </a:t>
                      </a:r>
                      <a:r>
                        <a:rPr lang="en-US" sz="2500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</a:t>
                      </a:r>
                      <a:r>
                        <a:rPr lang="en-US" sz="2500" i="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500" i="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=    </a:t>
                      </a:r>
                      <a:r>
                        <a:rPr lang="en-US" sz="2500" u="sng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	</a:t>
                      </a:r>
                      <a:endParaRPr lang="en-US" sz="2500" baseline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Write </a:t>
                      </a:r>
                      <a:r>
                        <a:rPr lang="en-US" sz="15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algebraic </a:t>
                      </a:r>
                      <a:r>
                        <a:rPr lang="en-US" sz="15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model.</a:t>
                      </a:r>
                    </a:p>
                    <a:p>
                      <a:endParaRPr lang="en-US" sz="1500" b="1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endParaRPr lang="en-US" sz="1500" b="1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en-US" sz="1500" b="1" baseline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Solve </a:t>
                      </a:r>
                      <a:r>
                        <a:rPr lang="en-US" sz="15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using mental math.</a:t>
                      </a:r>
                      <a:endParaRPr lang="en-US" sz="1500" b="1" baseline="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0" y="2971800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Verbal</a:t>
            </a:r>
          </a:p>
          <a:p>
            <a:pPr marL="342900" indent="-342900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Model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95</TotalTime>
  <Words>583</Words>
  <Application>Microsoft Office PowerPoint</Application>
  <PresentationFormat>On-screen Show (4:3)</PresentationFormat>
  <Paragraphs>111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Module</vt:lpstr>
      <vt:lpstr>1.6 A Problem Solving Plan Using Models</vt:lpstr>
      <vt:lpstr>p. 16: Students will model and solve real-life problems.</vt:lpstr>
      <vt:lpstr>p. 16: Students will model and solve real-life problems.</vt:lpstr>
      <vt:lpstr>p. 17:    EXAMPLE 1:  Write an Algebraic Model</vt:lpstr>
      <vt:lpstr>p. 17:  √ CHECKPOINT   Complete the following exercise.</vt:lpstr>
      <vt:lpstr>p. 18:  EXAMPLE 2                        Write an Algebraic Model</vt:lpstr>
      <vt:lpstr>Slide 7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1.6 A Problem Solving Plan Using Models</dc:title>
  <dc:creator>Student</dc:creator>
  <cp:lastModifiedBy>Student</cp:lastModifiedBy>
  <cp:revision>21</cp:revision>
  <dcterms:created xsi:type="dcterms:W3CDTF">2009-10-16T12:47:18Z</dcterms:created>
  <dcterms:modified xsi:type="dcterms:W3CDTF">2009-10-20T02:29:13Z</dcterms:modified>
</cp:coreProperties>
</file>