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E212"/>
    <a:srgbClr val="77777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7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C238408C-6839-46EE-8131-EDA75C487F2E}" type="datetimeFigureOut">
              <a:rPr lang="en-US" smtClean="0"/>
              <a:pPr/>
              <a:t>9/20/2011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87D77045-401A-4D5E-BFE3-54C21A8A66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209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3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36" name="Shape 35"/>
          <p:cNvSpPr>
            <a:spLocks/>
          </p:cNvSpPr>
          <p:nvPr/>
        </p:nvSpPr>
        <p:spPr bwMode="auto">
          <a:xfrm>
            <a:off x="4821864" y="1066800"/>
            <a:ext cx="4343400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43" name="Shape 42"/>
          <p:cNvSpPr>
            <a:spLocks/>
          </p:cNvSpPr>
          <p:nvPr/>
        </p:nvSpPr>
        <p:spPr bwMode="auto">
          <a:xfrm>
            <a:off x="290624" y="-14176"/>
            <a:ext cx="5562600" cy="6553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2" name="Shape 21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4" name="Shape 23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6" name="Shape 25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7" name="Shape 26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extLst/>
          </a:lstStyle>
          <a:p>
            <a:fld id="{743653DA-8BF4-4869-96FE-9BCF43372D46}" type="datetimeFigureOut">
              <a:rPr lang="en-US" smtClean="0"/>
              <a:pPr/>
              <a:t>9/20/2011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extLst/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33400" y="464504"/>
            <a:ext cx="8153400" cy="774192"/>
          </a:xfrm>
        </p:spPr>
        <p:txBody>
          <a:bodyPr/>
          <a:lstStyle>
            <a:lvl1pPr marR="9144" algn="r">
              <a:defRPr sz="380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838381" y="1371600"/>
            <a:ext cx="3848419" cy="457200"/>
          </a:xfrm>
        </p:spPr>
        <p:txBody>
          <a:bodyPr tIns="0"/>
          <a:lstStyle>
            <a:lvl1pPr marL="0" indent="0" algn="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edge/>
    <p:sndAc>
      <p:stSnd>
        <p:snd r:embed="rId1" name="whoosh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129108-AC8D-4212-9283-60D9E99BF07A}" type="datetimeFigureOut">
              <a:rPr lang="en-US" smtClean="0"/>
              <a:pPr/>
              <a:t>9/20/2011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  <p:sndAc>
      <p:stSnd>
        <p:snd r:embed="rId1" name="whoosh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52800"/>
            <a:ext cx="7772400" cy="1974059"/>
          </a:xfrm>
        </p:spPr>
        <p:txBody>
          <a:bodyPr anchor="b">
            <a:scene3d>
              <a:camera prst="orthographicFront">
                <a:rot lat="0" lon="0" rev="0"/>
              </a:camera>
              <a:lightRig rig="contrasting" dir="t">
                <a:rot lat="0" lon="0" rev="7500000"/>
              </a:lightRig>
            </a:scene3d>
            <a:sp3d contourW="6350" prstMaterial="metal">
              <a:bevelT w="13081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>
              <a:buNone/>
              <a:defRPr lang="en-US" sz="4000" b="1" cap="all" dirty="0">
                <a:ln/>
                <a:solidFill>
                  <a:schemeClr val="tx1"/>
                </a:solidFill>
                <a:effectLst>
                  <a:reflection blurRad="12700" stA="50000" endPos="50000" dir="5400000" sy="-100000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334000"/>
            <a:ext cx="7772400" cy="1052512"/>
          </a:xfrm>
        </p:spPr>
        <p:txBody>
          <a:bodyPr anchor="t"/>
          <a:lstStyle>
            <a:lvl1pPr marL="374904">
              <a:buNone/>
              <a:defRPr sz="20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ED3D3-6235-4F4C-B439-DF277FB555A7}" type="datetimeFigureOut">
              <a:rPr lang="en-US" smtClean="0"/>
              <a:pPr/>
              <a:t>9/20/2011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edge/>
    <p:sndAc>
      <p:stSnd>
        <p:snd r:embed="rId1" name="whoosh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1295400"/>
          </a:xfrm>
        </p:spPr>
        <p:txBody>
          <a:bodyPr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4525963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5F1E3E-4B2F-4895-B65E-28B2E64F39F6}" type="datetimeFigureOut">
              <a:rPr lang="en-US" smtClean="0"/>
              <a:pPr/>
              <a:t>9/20/2011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305044" y="3867144"/>
            <a:ext cx="4533900" cy="1601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edge/>
    <p:sndAc>
      <p:stSnd>
        <p:snd r:embed="rId1" name="whoosh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402264"/>
            <a:ext cx="868680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085435-8225-4333-BFFA-0096413F0D76}" type="datetimeFigureOut">
              <a:rPr lang="en-US" smtClean="0"/>
              <a:pPr/>
              <a:t>9/20/2011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edge/>
    <p:sndAc>
      <p:stSnd>
        <p:snd r:embed="rId1" name="whoosh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83C494-2A87-468C-A21B-CB14FB9ABB00}" type="datetimeFigureOut">
              <a:rPr lang="en-US" smtClean="0"/>
              <a:pPr/>
              <a:t>9/20/2011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  <p:sndAc>
      <p:stSnd>
        <p:snd r:embed="rId1" name="whoosh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180FA0-5B31-4864-A2BB-719EA5A679C6}" type="datetimeFigureOut">
              <a:rPr lang="en-US" smtClean="0"/>
              <a:pPr/>
              <a:t>9/20/2011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  <p:sndAc>
      <p:stSnd>
        <p:snd r:embed="rId1" name="whoosh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ECC0C8-36B8-442A-833D-B6AACE86BB77}" type="datetimeFigureOut">
              <a:rPr lang="en-US" smtClean="0"/>
              <a:pPr/>
              <a:t>9/20/2011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edge/>
    <p:sndAc>
      <p:stSnd>
        <p:snd r:embed="rId1" name="whoosh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17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6858000" cy="914400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6712" y="1905000"/>
            <a:ext cx="8778240" cy="4960144"/>
          </a:xfrm>
        </p:spPr>
        <p:txBody>
          <a:bodyPr/>
          <a:lstStyle>
            <a:lvl1pPr>
              <a:buNone/>
              <a:defRPr sz="3200"/>
            </a:lvl1pPr>
            <a:extLst/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4" name="Group 17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E20EC5-AC53-4169-941E-EDF10CD23748}" type="datetimeFigureOut">
              <a:rPr lang="en-US" smtClean="0"/>
              <a:pPr/>
              <a:t>9/20/2011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edge/>
    <p:sndAc>
      <p:stSnd>
        <p:snd r:embed="rId1" name="whoosh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audio" Target="../media/audio1.wav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100">
                <a:solidFill>
                  <a:schemeClr val="tx2"/>
                </a:solidFill>
              </a:defRPr>
            </a:lvl1pPr>
            <a:extLst/>
          </a:lstStyle>
          <a:p>
            <a:fld id="{8D3816DF-213E-421B-92D3-C068DBB023D6}" type="datetimeFigureOut">
              <a:rPr lang="en-US" smtClean="0">
                <a:solidFill>
                  <a:schemeClr val="tx2"/>
                </a:solidFill>
              </a:rPr>
              <a:pPr/>
              <a:t>9/20/2011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1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200">
                <a:solidFill>
                  <a:schemeClr val="tx2"/>
                </a:solidFill>
              </a:defRPr>
            </a:lvl1pPr>
            <a:extLst/>
          </a:lstStyle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>
    <p:wedge/>
    <p:sndAc>
      <p:stSnd>
        <p:snd r:embed="rId11" name="whoosh.wav"/>
      </p:stSnd>
    </p:sndAc>
  </p:transition>
  <p:txStyles>
    <p:titleStyle>
      <a:lvl1pPr algn="l" rtl="0" eaLnBrk="1" latinLnBrk="0" hangingPunct="1">
        <a:spcBef>
          <a:spcPct val="0"/>
        </a:spcBef>
        <a:buNone/>
        <a:defRPr sz="4000" kern="1200" spc="-150" baseline="0">
          <a:solidFill>
            <a:schemeClr val="tx2">
              <a:satMod val="200000"/>
            </a:schemeClr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SzPct val="95000"/>
        <a:buFont typeface="Wingdings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aa.petsglobal.com/en/tradeview.asp?id=10222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dirty="0" smtClean="0"/>
              <a:t>1.2 Exponents and powers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p. 4 – 6</a:t>
            </a:r>
          </a:p>
          <a:p>
            <a:r>
              <a:rPr lang="en-US" dirty="0" smtClean="0"/>
              <a:t>Students will evaluate a power.</a:t>
            </a:r>
            <a:endParaRPr lang="en-US" dirty="0"/>
          </a:p>
        </p:txBody>
      </p:sp>
    </p:spTree>
  </p:cSld>
  <p:clrMapOvr>
    <a:masterClrMapping/>
  </p:clrMapOvr>
  <p:transition spd="med">
    <p:wedge/>
    <p:sndAc>
      <p:stSnd>
        <p:snd r:embed="rId3" name="whoosh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05800" cy="1426464"/>
          </a:xfrm>
        </p:spPr>
        <p:txBody>
          <a:bodyPr/>
          <a:lstStyle/>
          <a:p>
            <a:r>
              <a:rPr lang="en-US" dirty="0" smtClean="0"/>
              <a:t>Example 5					p. 6</a:t>
            </a:r>
            <a:br>
              <a:rPr lang="en-US" dirty="0" smtClean="0"/>
            </a:br>
            <a:r>
              <a:rPr lang="en-US" dirty="0" smtClean="0"/>
              <a:t>Find the Volume of the Aquarium</a:t>
            </a:r>
            <a:endParaRPr lang="en-US" dirty="0"/>
          </a:p>
        </p:txBody>
      </p:sp>
      <p:pic>
        <p:nvPicPr>
          <p:cNvPr id="1028" name="Picture 4" descr="Sell Junior Aqua Box (AA1919) 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1295400"/>
            <a:ext cx="2819400" cy="28194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81000" y="1600200"/>
            <a:ext cx="5562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tx1">
                    <a:lumMod val="95000"/>
                  </a:schemeClr>
                </a:solidFill>
              </a:rPr>
              <a:t>Aquarium </a:t>
            </a:r>
            <a:r>
              <a:rPr lang="en-US" sz="3000" dirty="0" smtClean="0">
                <a:solidFill>
                  <a:schemeClr val="tx1">
                    <a:lumMod val="95000"/>
                  </a:schemeClr>
                </a:solidFill>
              </a:rPr>
              <a:t>has the shape of a cube.  Each edge </a:t>
            </a:r>
            <a:r>
              <a:rPr lang="en-US" sz="3000" i="1" dirty="0" smtClean="0">
                <a:solidFill>
                  <a:schemeClr val="tx1">
                    <a:lumMod val="95000"/>
                  </a:schemeClr>
                </a:solidFill>
              </a:rPr>
              <a:t>x</a:t>
            </a:r>
            <a:r>
              <a:rPr lang="en-US" sz="3000" dirty="0" smtClean="0">
                <a:solidFill>
                  <a:schemeClr val="tx1">
                    <a:lumMod val="95000"/>
                  </a:schemeClr>
                </a:solidFill>
              </a:rPr>
              <a:t> is 5 feet long.  Find the volume in cubic feet.</a:t>
            </a:r>
            <a:endParaRPr lang="en-US" sz="30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3410902"/>
            <a:ext cx="87630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tx1">
                    <a:lumMod val="95000"/>
                  </a:schemeClr>
                </a:solidFill>
              </a:rPr>
              <a:t>Solution</a:t>
            </a:r>
            <a:endParaRPr lang="en-US" sz="3000" dirty="0" smtClean="0">
              <a:solidFill>
                <a:schemeClr val="tx1">
                  <a:lumMod val="95000"/>
                </a:schemeClr>
              </a:solidFill>
            </a:endParaRPr>
          </a:p>
          <a:p>
            <a:endParaRPr lang="en-US" sz="3000" b="1" dirty="0" smtClean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sz="3000" i="1" dirty="0" smtClean="0">
                <a:solidFill>
                  <a:schemeClr val="tx1">
                    <a:lumMod val="95000"/>
                  </a:schemeClr>
                </a:solidFill>
              </a:rPr>
              <a:t>V</a:t>
            </a:r>
            <a:r>
              <a:rPr lang="en-US" sz="3000" dirty="0" smtClean="0">
                <a:solidFill>
                  <a:schemeClr val="tx1">
                    <a:lumMod val="95000"/>
                  </a:schemeClr>
                </a:solidFill>
              </a:rPr>
              <a:t> = </a:t>
            </a:r>
            <a:r>
              <a:rPr lang="en-US" sz="3200" i="1" dirty="0" smtClean="0"/>
              <a:t>x</a:t>
            </a:r>
            <a:r>
              <a:rPr lang="en-US" sz="3200" i="1" baseline="30000" dirty="0" smtClean="0"/>
              <a:t>3			</a:t>
            </a:r>
            <a:r>
              <a:rPr lang="en-US" sz="3000" b="1" dirty="0" smtClean="0"/>
              <a:t>Write formula for volume of a cube.</a:t>
            </a:r>
            <a:endParaRPr lang="en-US" sz="3000" dirty="0" smtClean="0"/>
          </a:p>
          <a:p>
            <a:r>
              <a:rPr lang="en-US" sz="3000" b="1" dirty="0" smtClean="0"/>
              <a:t>    = </a:t>
            </a:r>
            <a:r>
              <a:rPr lang="en-US" sz="3200" i="1" u="sng" dirty="0" smtClean="0"/>
              <a:t>       </a:t>
            </a:r>
            <a:r>
              <a:rPr lang="en-US" sz="3200" i="1" baseline="30000" dirty="0" smtClean="0"/>
              <a:t>3</a:t>
            </a:r>
            <a:r>
              <a:rPr lang="en-US" sz="3200" dirty="0" smtClean="0"/>
              <a:t> </a:t>
            </a:r>
            <a:r>
              <a:rPr lang="en-US" sz="3200" b="1" dirty="0" smtClean="0"/>
              <a:t> 		Substitute for </a:t>
            </a:r>
            <a:r>
              <a:rPr lang="en-US" sz="3200" b="1" i="1" dirty="0" smtClean="0"/>
              <a:t>x</a:t>
            </a:r>
            <a:r>
              <a:rPr lang="en-US" sz="3200" b="1" dirty="0" smtClean="0"/>
              <a:t>.</a:t>
            </a:r>
            <a:endParaRPr lang="en-US" sz="3200" dirty="0" smtClean="0"/>
          </a:p>
          <a:p>
            <a:r>
              <a:rPr lang="en-US" sz="3200" i="1" dirty="0" smtClean="0">
                <a:solidFill>
                  <a:schemeClr val="tx1">
                    <a:lumMod val="95000"/>
                  </a:schemeClr>
                </a:solidFill>
              </a:rPr>
              <a:t>    </a:t>
            </a:r>
            <a:r>
              <a:rPr lang="en-US" sz="3200" dirty="0" smtClean="0">
                <a:solidFill>
                  <a:schemeClr val="tx1">
                    <a:lumMod val="95000"/>
                  </a:schemeClr>
                </a:solidFill>
              </a:rPr>
              <a:t>= </a:t>
            </a:r>
            <a:r>
              <a:rPr lang="en-US" sz="3200" u="sng" dirty="0" smtClean="0">
                <a:solidFill>
                  <a:schemeClr val="tx1">
                    <a:lumMod val="95000"/>
                  </a:schemeClr>
                </a:solidFill>
              </a:rPr>
              <a:t>	     </a:t>
            </a:r>
            <a:r>
              <a:rPr lang="en-US" sz="3200" dirty="0" smtClean="0">
                <a:solidFill>
                  <a:schemeClr val="tx1">
                    <a:lumMod val="95000"/>
                  </a:schemeClr>
                </a:solidFill>
              </a:rPr>
              <a:t>		</a:t>
            </a:r>
            <a:r>
              <a:rPr lang="en-US" sz="3200" b="1" dirty="0" smtClean="0">
                <a:solidFill>
                  <a:schemeClr val="tx1">
                    <a:lumMod val="95000"/>
                  </a:schemeClr>
                </a:solidFill>
              </a:rPr>
              <a:t>Evaluate power.</a:t>
            </a:r>
          </a:p>
          <a:p>
            <a:endParaRPr lang="en-US" sz="3200" b="1" dirty="0" smtClean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sz="3000" b="1" dirty="0" smtClean="0">
                <a:solidFill>
                  <a:srgbClr val="FF0000"/>
                </a:solidFill>
              </a:rPr>
              <a:t>Answer</a:t>
            </a:r>
            <a:r>
              <a:rPr lang="en-US" sz="3000" dirty="0" smtClean="0">
                <a:solidFill>
                  <a:srgbClr val="FF0000"/>
                </a:solidFill>
              </a:rPr>
              <a:t>  The volume of the aquarium is </a:t>
            </a:r>
            <a:r>
              <a:rPr lang="en-US" sz="3000" u="sng" dirty="0" smtClean="0">
                <a:solidFill>
                  <a:srgbClr val="FF0000"/>
                </a:solidFill>
              </a:rPr>
              <a:t>	      </a:t>
            </a:r>
            <a:r>
              <a:rPr lang="en-US" sz="3000" dirty="0" smtClean="0">
                <a:solidFill>
                  <a:srgbClr val="FF0000"/>
                </a:solidFill>
              </a:rPr>
              <a:t> cubic feet.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8" name="TextBox 3"/>
          <p:cNvSpPr txBox="1"/>
          <p:nvPr/>
        </p:nvSpPr>
        <p:spPr>
          <a:xfrm>
            <a:off x="533400" y="4703058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en-US" sz="3500" dirty="0" smtClean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9" name="TextBox 3"/>
          <p:cNvSpPr txBox="1"/>
          <p:nvPr/>
        </p:nvSpPr>
        <p:spPr>
          <a:xfrm>
            <a:off x="762000" y="5181600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en-US" sz="3500" dirty="0" smtClean="0">
                <a:solidFill>
                  <a:srgbClr val="FF0000"/>
                </a:solidFill>
              </a:rPr>
              <a:t>125</a:t>
            </a:r>
          </a:p>
        </p:txBody>
      </p:sp>
      <p:sp>
        <p:nvSpPr>
          <p:cNvPr id="10" name="TextBox 3"/>
          <p:cNvSpPr txBox="1"/>
          <p:nvPr/>
        </p:nvSpPr>
        <p:spPr>
          <a:xfrm>
            <a:off x="6248400" y="6074658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en-US" sz="350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125</a:t>
            </a:r>
            <a:endParaRPr lang="en-US" sz="35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med">
    <p:wedge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t0.gstatic.com/images?q=tbn:ANd9GcTWQPkn7YWXJzSTUpY5hMN7csUoL7Ons51CZSKZdFfL2VkecifL8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0"/>
            <a:ext cx="8767763" cy="6400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Checkpoint					p. 6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Complete the following exercise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5611505"/>
            <a:ext cx="8763000" cy="124649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</a:rPr>
              <a:t>10.</a:t>
            </a:r>
            <a:r>
              <a:rPr lang="en-US" sz="2500" dirty="0" smtClean="0">
                <a:solidFill>
                  <a:schemeClr val="accent2">
                    <a:lumMod val="75000"/>
                  </a:schemeClr>
                </a:solidFill>
              </a:rPr>
              <a:t>  Use the formula for the area of a square to find the area of one side of the aquarium in Example 5.  Express your answer in square feet.</a:t>
            </a:r>
            <a:endParaRPr lang="en-US" sz="25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edge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8153400" cy="1440496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Checkpoint					p. 6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Complete the following exercise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90800" y="2209800"/>
            <a:ext cx="8153400" cy="1440496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marR="9144" algn="r" rtl="0" eaLnBrk="1" latinLnBrk="0" hangingPunct="1">
              <a:spcBef>
                <a:spcPct val="0"/>
              </a:spcBef>
              <a:buNone/>
              <a:defRPr sz="3800" kern="1200" spc="-150" baseline="0">
                <a:solidFill>
                  <a:schemeClr val="tx2">
                    <a:satMod val="200000"/>
                  </a:schemeClr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l"/>
            <a:r>
              <a:rPr lang="en-US" sz="5000" b="1" dirty="0" smtClean="0">
                <a:solidFill>
                  <a:schemeClr val="tx1"/>
                </a:solidFill>
              </a:rPr>
              <a:t>A = s</a:t>
            </a:r>
            <a:r>
              <a:rPr lang="en-US" sz="5000" b="1" baseline="30000" dirty="0" smtClean="0">
                <a:solidFill>
                  <a:schemeClr val="tx1"/>
                </a:solidFill>
              </a:rPr>
              <a:t>2</a:t>
            </a:r>
            <a:endParaRPr lang="en-US" sz="5000" b="1" dirty="0" smtClean="0">
              <a:solidFill>
                <a:schemeClr val="tx1"/>
              </a:solidFill>
            </a:endParaRPr>
          </a:p>
          <a:p>
            <a:pPr algn="l"/>
            <a:r>
              <a:rPr lang="en-US" sz="5000" b="1" dirty="0" smtClean="0">
                <a:solidFill>
                  <a:schemeClr val="tx1"/>
                </a:solidFill>
              </a:rPr>
              <a:t>     = </a:t>
            </a:r>
            <a:r>
              <a:rPr lang="en-US" sz="5000" b="1" u="sng" dirty="0" smtClean="0">
                <a:solidFill>
                  <a:schemeClr val="tx1"/>
                </a:solidFill>
              </a:rPr>
              <a:t>  		</a:t>
            </a:r>
            <a:r>
              <a:rPr lang="en-US" sz="5000" b="1" baseline="30000" dirty="0" smtClean="0">
                <a:solidFill>
                  <a:schemeClr val="tx1"/>
                </a:solidFill>
              </a:rPr>
              <a:t>2</a:t>
            </a:r>
            <a:endParaRPr lang="en-US" sz="5000" b="1" dirty="0">
              <a:solidFill>
                <a:schemeClr val="tx1"/>
              </a:solidFill>
            </a:endParaRPr>
          </a:p>
          <a:p>
            <a:pPr algn="l"/>
            <a:r>
              <a:rPr lang="en-US" sz="5000" b="1" dirty="0" smtClean="0">
                <a:solidFill>
                  <a:schemeClr val="tx1"/>
                </a:solidFill>
              </a:rPr>
              <a:t>     = </a:t>
            </a:r>
            <a:r>
              <a:rPr lang="en-US" sz="5000" b="1" u="sng" dirty="0" smtClean="0">
                <a:solidFill>
                  <a:schemeClr val="tx1"/>
                </a:solidFill>
              </a:rPr>
              <a:t>		</a:t>
            </a:r>
            <a:endParaRPr lang="en-US" sz="5000" b="1" dirty="0" smtClean="0">
              <a:solidFill>
                <a:schemeClr val="tx1"/>
              </a:solidFill>
            </a:endParaRPr>
          </a:p>
        </p:txBody>
      </p:sp>
      <p:sp>
        <p:nvSpPr>
          <p:cNvPr id="5" name="TextBox 3"/>
          <p:cNvSpPr txBox="1"/>
          <p:nvPr/>
        </p:nvSpPr>
        <p:spPr>
          <a:xfrm>
            <a:off x="3886200" y="3026658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6" name="TextBox 3"/>
          <p:cNvSpPr txBox="1"/>
          <p:nvPr/>
        </p:nvSpPr>
        <p:spPr>
          <a:xfrm>
            <a:off x="3886200" y="3788658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en-US" sz="3500" dirty="0" smtClean="0">
                <a:solidFill>
                  <a:srgbClr val="FF0000"/>
                </a:solidFill>
              </a:rPr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4175223458"/>
      </p:ext>
    </p:extLst>
  </p:cSld>
  <p:clrMapOvr>
    <a:masterClrMapping/>
  </p:clrMapOvr>
  <p:transition spd="med">
    <p:wedge/>
    <p:sndAc>
      <p:stSnd>
        <p:snd r:embed="rId2" name="whoosh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br>
              <a:rPr lang="en-US" dirty="0" smtClean="0"/>
            </a:br>
            <a:r>
              <a:rPr lang="en-US" dirty="0" smtClean="0"/>
              <a:t>p.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800" b="1" dirty="0" smtClean="0"/>
              <a:t>Power</a:t>
            </a:r>
            <a:endParaRPr lang="en-US" sz="2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Exponent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286000"/>
            <a:ext cx="3886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small number to the right and above the base number that tells you how many times to multiply the base number.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76800" y="2286000"/>
            <a:ext cx="3886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small number to the right and above the base number that tells you how many times to multiply the base number.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med">
    <p:wedge/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br>
              <a:rPr lang="en-US" dirty="0" smtClean="0"/>
            </a:br>
            <a:r>
              <a:rPr lang="en-US" dirty="0" smtClean="0"/>
              <a:t>p.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Base</a:t>
            </a:r>
            <a:endParaRPr lang="en-US" sz="2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Grouping Symbols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286000"/>
            <a:ext cx="38862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number to be multiplied the number of times indicated by the exponent or power.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b="1" dirty="0" smtClean="0"/>
              <a:t>b</a:t>
            </a:r>
            <a:r>
              <a:rPr lang="en-US" sz="2400" b="1" baseline="30000" dirty="0" smtClean="0"/>
              <a:t>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00600" y="2286000"/>
            <a:ext cx="3886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It’s the </a:t>
            </a:r>
            <a:r>
              <a:rPr lang="en-US" b="1" dirty="0" smtClean="0"/>
              <a:t>“P”</a:t>
            </a:r>
            <a:r>
              <a:rPr lang="en-US" dirty="0" smtClean="0"/>
              <a:t> of PEMDAS!</a:t>
            </a:r>
          </a:p>
          <a:p>
            <a:endParaRPr lang="en-US" dirty="0" smtClean="0"/>
          </a:p>
          <a:p>
            <a:r>
              <a:rPr lang="en-US" dirty="0" smtClean="0"/>
              <a:t>It can be </a:t>
            </a:r>
            <a:r>
              <a:rPr lang="en-US" b="1" dirty="0" smtClean="0"/>
              <a:t>P</a:t>
            </a:r>
            <a:r>
              <a:rPr lang="en-US" dirty="0" smtClean="0"/>
              <a:t>arentheses(  ), brackets [  ], and/or these things {  }.</a:t>
            </a:r>
          </a:p>
          <a:p>
            <a:endParaRPr lang="en-US" dirty="0" smtClean="0"/>
          </a:p>
          <a:p>
            <a:r>
              <a:rPr lang="en-US" dirty="0" smtClean="0"/>
              <a:t>Simplify expressions </a:t>
            </a:r>
            <a:r>
              <a:rPr lang="en-US" b="1" dirty="0" smtClean="0"/>
              <a:t>INSIDE</a:t>
            </a:r>
            <a:r>
              <a:rPr lang="en-US" dirty="0" smtClean="0"/>
              <a:t> the grouping symbols first.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med">
    <p:wedge/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					p. 4</a:t>
            </a:r>
            <a:br>
              <a:rPr lang="en-US" dirty="0" smtClean="0"/>
            </a:br>
            <a:r>
              <a:rPr lang="en-US" dirty="0" smtClean="0"/>
              <a:t>Read and Write Powers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2133600"/>
          <a:ext cx="8077200" cy="373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/>
                <a:gridCol w="2692400"/>
                <a:gridCol w="2692400"/>
              </a:tblGrid>
              <a:tr h="74676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Exponential</a:t>
                      </a:r>
                      <a:r>
                        <a:rPr lang="en-US" b="1" baseline="0" dirty="0" smtClean="0"/>
                        <a:t> Form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Meaning</a:t>
                      </a:r>
                      <a:endParaRPr lang="en-US" dirty="0"/>
                    </a:p>
                  </a:txBody>
                  <a:tcPr/>
                </a:tc>
              </a:tr>
              <a:tr h="746760">
                <a:tc>
                  <a:txBody>
                    <a:bodyPr/>
                    <a:lstStyle/>
                    <a:p>
                      <a:r>
                        <a:rPr lang="en-US" dirty="0" smtClean="0"/>
                        <a:t>a.  15</a:t>
                      </a:r>
                      <a:r>
                        <a:rPr lang="en-US" baseline="30000" dirty="0" smtClean="0"/>
                        <a:t>1 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46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b. 5</a:t>
                      </a:r>
                      <a:r>
                        <a:rPr lang="en-US" baseline="30000" dirty="0" smtClean="0"/>
                        <a:t>2 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46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c. 6</a:t>
                      </a:r>
                      <a:r>
                        <a:rPr lang="en-US" baseline="30000" dirty="0" smtClean="0"/>
                        <a:t>3 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46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d. 9</a:t>
                      </a:r>
                      <a:r>
                        <a:rPr lang="en-US" baseline="30000" dirty="0" smtClean="0"/>
                        <a:t>5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76600" y="3083614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Fifteen to the first power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76600" y="3821668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Five to the second power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4419" y="4542304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Six to the third power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6600" y="53340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Nine to the fifth power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19654" y="3074127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15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37072" y="37338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5 * 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43600" y="4050268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25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43600" y="43434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6 * 6 * 6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3600" y="4736068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216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43600" y="5117068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9 * 9 * 9 * 9 * 9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26182" y="5465413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59049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wedge/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447800"/>
          </a:xfrm>
        </p:spPr>
        <p:txBody>
          <a:bodyPr/>
          <a:lstStyle/>
          <a:p>
            <a:r>
              <a:rPr lang="en-US" dirty="0" smtClean="0"/>
              <a:t>Checkpoint: 						p. 4</a:t>
            </a:r>
            <a:br>
              <a:rPr lang="en-US" dirty="0" smtClean="0"/>
            </a:br>
            <a:r>
              <a:rPr lang="en-US" dirty="0" smtClean="0"/>
              <a:t>Write the expression in exponential form.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371600"/>
          <a:ext cx="8763000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3352800"/>
                <a:gridCol w="3429000"/>
              </a:tblGrid>
              <a:tr h="52578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1)</a:t>
                      </a:r>
                      <a:r>
                        <a:rPr lang="en-US" sz="2400" baseline="0" dirty="0" smtClean="0"/>
                        <a:t>  4 cubed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2)  </a:t>
                      </a:r>
                      <a:r>
                        <a:rPr lang="en-US" sz="2400" i="1" dirty="0" smtClean="0"/>
                        <a:t>z</a:t>
                      </a:r>
                      <a:r>
                        <a:rPr lang="en-US" sz="2400" i="0" dirty="0" smtClean="0"/>
                        <a:t> to the ninth power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arenR" startAt="3"/>
                      </a:pPr>
                      <a:r>
                        <a:rPr lang="en-US" sz="2400" i="1" dirty="0" smtClean="0"/>
                        <a:t>a</a:t>
                      </a:r>
                      <a:r>
                        <a:rPr lang="en-US" sz="2400" i="0" dirty="0" smtClean="0"/>
                        <a:t> to the fifth power</a:t>
                      </a:r>
                    </a:p>
                    <a:p>
                      <a:pPr marL="342900" indent="-342900">
                        <a:buAutoNum type="arabicParenR" startAt="3"/>
                      </a:pPr>
                      <a:endParaRPr lang="en-US" sz="2400" i="0" dirty="0" smtClean="0"/>
                    </a:p>
                    <a:p>
                      <a:pPr marL="342900" indent="-342900">
                        <a:buAutoNum type="arabicParenR" startAt="3"/>
                      </a:pPr>
                      <a:endParaRPr lang="en-US" sz="2400" i="0" dirty="0" smtClean="0"/>
                    </a:p>
                    <a:p>
                      <a:pPr marL="342900" indent="-342900">
                        <a:buAutoNum type="arabicParenR" startAt="3"/>
                      </a:pPr>
                      <a:endParaRPr lang="en-US" sz="2400" i="0" dirty="0" smtClean="0"/>
                    </a:p>
                    <a:p>
                      <a:pPr marL="342900" indent="-342900">
                        <a:buAutoNum type="arabicParenR" startAt="3"/>
                      </a:pPr>
                      <a:endParaRPr lang="en-US" sz="2400" i="0" dirty="0" smtClean="0"/>
                    </a:p>
                    <a:p>
                      <a:pPr marL="342900" indent="-342900">
                        <a:buAutoNum type="arabicParenR" startAt="3"/>
                      </a:pPr>
                      <a:endParaRPr lang="en-US" sz="2400" i="0" dirty="0" smtClean="0"/>
                    </a:p>
                    <a:p>
                      <a:pPr marL="342900" indent="-342900">
                        <a:buAutoNum type="arabicParenR" startAt="3"/>
                      </a:pPr>
                      <a:endParaRPr lang="en-US" sz="2400" i="0" dirty="0" smtClean="0"/>
                    </a:p>
                    <a:p>
                      <a:pPr marL="342900" indent="-342900">
                        <a:buAutoNum type="arabicParenR" startAt="3"/>
                      </a:pPr>
                      <a:endParaRPr lang="en-US" sz="2400" i="0" dirty="0" smtClean="0"/>
                    </a:p>
                    <a:p>
                      <a:pPr marL="342900" indent="-342900">
                        <a:buAutoNum type="arabicParenR" startAt="3"/>
                      </a:pPr>
                      <a:endParaRPr lang="en-US" sz="2400" i="0" dirty="0" smtClean="0"/>
                    </a:p>
                    <a:p>
                      <a:pPr marL="342900" indent="-342900">
                        <a:buNone/>
                      </a:pPr>
                      <a:endParaRPr lang="en-US" sz="2400" i="0" dirty="0" smtClean="0"/>
                    </a:p>
                    <a:p>
                      <a:pPr marL="342900" indent="-342900">
                        <a:buAutoNum type="arabicParenR" startAt="3"/>
                      </a:pPr>
                      <a:endParaRPr lang="en-US" sz="2400" i="0" dirty="0" smtClean="0"/>
                    </a:p>
                    <a:p>
                      <a:pPr marL="342900" indent="-342900">
                        <a:buNone/>
                      </a:pP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2286000"/>
            <a:ext cx="1524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dirty="0" smtClean="0"/>
              <a:t>4</a:t>
            </a:r>
            <a:r>
              <a:rPr lang="en-US" sz="4500" baseline="30000" dirty="0" smtClean="0"/>
              <a:t>3</a:t>
            </a:r>
            <a:endParaRPr lang="en-US" sz="4500" dirty="0"/>
          </a:p>
        </p:txBody>
      </p:sp>
      <p:sp>
        <p:nvSpPr>
          <p:cNvPr id="6" name="TextBox 5"/>
          <p:cNvSpPr txBox="1"/>
          <p:nvPr/>
        </p:nvSpPr>
        <p:spPr>
          <a:xfrm>
            <a:off x="3276600" y="2296885"/>
            <a:ext cx="1524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i="1" dirty="0" smtClean="0"/>
              <a:t>z</a:t>
            </a:r>
            <a:r>
              <a:rPr lang="en-US" sz="4500" baseline="30000" dirty="0" smtClean="0"/>
              <a:t>9</a:t>
            </a:r>
            <a:endParaRPr lang="en-US" sz="4500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2286000"/>
            <a:ext cx="1524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i="1" dirty="0" smtClean="0"/>
              <a:t>a</a:t>
            </a:r>
            <a:r>
              <a:rPr lang="en-US" sz="4500" baseline="30000" dirty="0" smtClean="0"/>
              <a:t>5</a:t>
            </a:r>
            <a:endParaRPr lang="en-US" sz="4500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502920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4 * 4 * 4</a:t>
            </a:r>
            <a:endParaRPr lang="en-US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2438400" y="50292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z</a:t>
            </a:r>
            <a:r>
              <a:rPr lang="en-US" sz="2400" dirty="0" smtClean="0"/>
              <a:t> * </a:t>
            </a:r>
            <a:r>
              <a:rPr lang="en-US" sz="2400" i="1" dirty="0" smtClean="0"/>
              <a:t>z </a:t>
            </a:r>
            <a:r>
              <a:rPr lang="en-US" sz="2400" dirty="0" smtClean="0"/>
              <a:t>* </a:t>
            </a:r>
            <a:r>
              <a:rPr lang="en-US" sz="2400" i="1" dirty="0" smtClean="0"/>
              <a:t>z * z * z * z * z * z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791200" y="5029200"/>
            <a:ext cx="335280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00" i="1" dirty="0" smtClean="0"/>
              <a:t>a</a:t>
            </a:r>
            <a:r>
              <a:rPr lang="en-US" sz="3700" dirty="0" smtClean="0"/>
              <a:t> * </a:t>
            </a:r>
            <a:r>
              <a:rPr lang="en-US" sz="3700" i="1" dirty="0" smtClean="0"/>
              <a:t>a</a:t>
            </a:r>
            <a:r>
              <a:rPr lang="en-US" sz="3700" dirty="0" smtClean="0"/>
              <a:t> * </a:t>
            </a:r>
            <a:r>
              <a:rPr lang="en-US" sz="3700" i="1" dirty="0" smtClean="0"/>
              <a:t>a </a:t>
            </a:r>
            <a:r>
              <a:rPr lang="en-US" sz="3700" dirty="0" smtClean="0"/>
              <a:t>* </a:t>
            </a:r>
            <a:r>
              <a:rPr lang="en-US" sz="3700" i="1" dirty="0" smtClean="0"/>
              <a:t>a</a:t>
            </a:r>
            <a:r>
              <a:rPr lang="en-US" sz="3700" dirty="0" smtClean="0"/>
              <a:t> * </a:t>
            </a:r>
            <a:r>
              <a:rPr lang="en-US" sz="3700" i="1" dirty="0" smtClean="0"/>
              <a:t>a</a:t>
            </a:r>
            <a:endParaRPr lang="en-US" sz="3700" i="1" dirty="0"/>
          </a:p>
        </p:txBody>
      </p:sp>
    </p:spTree>
  </p:cSld>
  <p:clrMapOvr>
    <a:masterClrMapping/>
  </p:clrMapOvr>
  <p:transition spd="med">
    <p:wedge/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05800" cy="1426464"/>
          </a:xfrm>
        </p:spPr>
        <p:txBody>
          <a:bodyPr/>
          <a:lstStyle/>
          <a:p>
            <a:r>
              <a:rPr lang="en-US" dirty="0" smtClean="0"/>
              <a:t>Example 2						p. 5</a:t>
            </a:r>
            <a:br>
              <a:rPr lang="en-US" dirty="0" smtClean="0"/>
            </a:br>
            <a:r>
              <a:rPr lang="en-US" dirty="0" smtClean="0"/>
              <a:t>Evaluate the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763000" cy="48315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Evaluate </a:t>
            </a:r>
            <a:r>
              <a:rPr lang="en-US" i="1" dirty="0" smtClean="0"/>
              <a:t>x</a:t>
            </a:r>
            <a:r>
              <a:rPr lang="en-US" baseline="30000" dirty="0" smtClean="0"/>
              <a:t>5 </a:t>
            </a:r>
            <a:r>
              <a:rPr lang="en-US" dirty="0" smtClean="0"/>
              <a:t>when </a:t>
            </a:r>
            <a:r>
              <a:rPr lang="en-US" i="1" dirty="0" smtClean="0"/>
              <a:t>x</a:t>
            </a:r>
            <a:r>
              <a:rPr lang="en-US" dirty="0" smtClean="0"/>
              <a:t> = 2.</a:t>
            </a:r>
          </a:p>
          <a:p>
            <a:pPr>
              <a:buNone/>
            </a:pPr>
            <a:endParaRPr lang="en-US" baseline="30000" dirty="0" smtClean="0"/>
          </a:p>
          <a:p>
            <a:pPr marL="582930" indent="-514350">
              <a:buAutoNum type="arabicPeriod"/>
            </a:pPr>
            <a:r>
              <a:rPr lang="en-US" dirty="0" smtClean="0"/>
              <a:t>Substitute </a:t>
            </a:r>
            <a:r>
              <a:rPr lang="en-US" u="sng" dirty="0" smtClean="0"/>
              <a:t>	</a:t>
            </a:r>
            <a:r>
              <a:rPr lang="en-US" dirty="0" smtClean="0"/>
              <a:t> for x.			</a:t>
            </a:r>
            <a:r>
              <a:rPr lang="en-US" i="1" dirty="0" smtClean="0"/>
              <a:t>x</a:t>
            </a:r>
            <a:r>
              <a:rPr lang="en-US" baseline="30000" dirty="0" smtClean="0"/>
              <a:t>5 </a:t>
            </a:r>
            <a:r>
              <a:rPr lang="en-US" dirty="0" smtClean="0"/>
              <a:t> = </a:t>
            </a:r>
            <a:r>
              <a:rPr lang="en-US" i="1" u="sng" dirty="0" smtClean="0"/>
              <a:t> 	      </a:t>
            </a:r>
            <a:r>
              <a:rPr lang="en-US" baseline="30000" dirty="0" smtClean="0"/>
              <a:t>5 </a:t>
            </a:r>
            <a:r>
              <a:rPr lang="en-US" dirty="0" smtClean="0"/>
              <a:t>	</a:t>
            </a:r>
          </a:p>
          <a:p>
            <a:pPr marL="582930" indent="-514350">
              <a:buNone/>
            </a:pP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2. 	Write out the factors.		     = </a:t>
            </a:r>
            <a:r>
              <a:rPr lang="en-US" u="sng" dirty="0" smtClean="0"/>
              <a:t>			</a:t>
            </a:r>
          </a:p>
          <a:p>
            <a:pPr marL="582930" indent="-514350">
              <a:buNone/>
            </a:pP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3.	 Multiply the factors.		   	     = </a:t>
            </a:r>
            <a:r>
              <a:rPr lang="en-US" u="sng" dirty="0" smtClean="0"/>
              <a:t>		</a:t>
            </a:r>
            <a:endParaRPr lang="en-US" dirty="0" smtClean="0"/>
          </a:p>
          <a:p>
            <a:pPr marL="582930" indent="-514350">
              <a:buAutoNum type="arabicPeriod"/>
            </a:pPr>
            <a:endParaRPr lang="en-US" dirty="0" smtClean="0"/>
          </a:p>
          <a:p>
            <a:pPr marL="582930" indent="-514350">
              <a:buNone/>
            </a:pPr>
            <a:r>
              <a:rPr lang="en-US" b="1" dirty="0" smtClean="0"/>
              <a:t>Answer  </a:t>
            </a:r>
            <a:r>
              <a:rPr lang="en-US" dirty="0" smtClean="0"/>
              <a:t>The value of the expression is </a:t>
            </a:r>
            <a:r>
              <a:rPr lang="en-US" u="sng" dirty="0" smtClean="0"/>
              <a:t>		</a:t>
            </a:r>
            <a:r>
              <a:rPr lang="en-US" dirty="0" smtClean="0"/>
              <a:t>.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629989" y="2183674"/>
            <a:ext cx="457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FF00"/>
                </a:solidFill>
              </a:rPr>
              <a:t>2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68737" y="2231570"/>
            <a:ext cx="457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FF00"/>
                </a:solidFill>
              </a:rPr>
              <a:t>2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7000" y="2950458"/>
            <a:ext cx="457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FF00"/>
                </a:solidFill>
              </a:rPr>
              <a:t>2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34200" y="2945674"/>
            <a:ext cx="457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FF00"/>
                </a:solidFill>
              </a:rPr>
              <a:t>2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48600" y="2950458"/>
            <a:ext cx="457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FF00"/>
                </a:solidFill>
              </a:rPr>
              <a:t>2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871063" y="3263537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253548" y="3276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934200" y="4017258"/>
            <a:ext cx="9144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FF00"/>
                </a:solidFill>
              </a:rPr>
              <a:t>32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05600" y="5007858"/>
            <a:ext cx="762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FF00"/>
                </a:solidFill>
              </a:rPr>
              <a:t>32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91400" y="2958737"/>
            <a:ext cx="457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FF00"/>
                </a:solidFill>
              </a:rPr>
              <a:t>2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05800" y="2950458"/>
            <a:ext cx="457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FF00"/>
                </a:solidFill>
              </a:rPr>
              <a:t>2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796348" y="3276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315200" y="3276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wedge/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05800" cy="1426464"/>
          </a:xfrm>
        </p:spPr>
        <p:txBody>
          <a:bodyPr/>
          <a:lstStyle/>
          <a:p>
            <a:r>
              <a:rPr lang="en-US" dirty="0" smtClean="0"/>
              <a:t>Example 3						p. 5</a:t>
            </a:r>
            <a:br>
              <a:rPr lang="en-US" dirty="0" smtClean="0"/>
            </a:br>
            <a:r>
              <a:rPr lang="en-US" dirty="0" smtClean="0"/>
              <a:t>Evaluate Exponential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7630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Evaluate the variable expression when </a:t>
            </a:r>
            <a:r>
              <a:rPr lang="en-US" sz="2800" b="1" i="1" dirty="0" smtClean="0"/>
              <a:t>a </a:t>
            </a:r>
            <a:r>
              <a:rPr lang="en-US" sz="2800" b="1" dirty="0" smtClean="0"/>
              <a:t>= 5 and </a:t>
            </a:r>
            <a:r>
              <a:rPr lang="en-US" sz="2800" b="1" i="1" dirty="0" smtClean="0"/>
              <a:t> b </a:t>
            </a:r>
            <a:r>
              <a:rPr lang="en-US" sz="2800" b="1" dirty="0" smtClean="0"/>
              <a:t>= 3.</a:t>
            </a:r>
          </a:p>
          <a:p>
            <a:pPr>
              <a:buNone/>
            </a:pPr>
            <a:endParaRPr lang="en-US" sz="2800" dirty="0" smtClean="0"/>
          </a:p>
          <a:p>
            <a:pPr marL="582930" indent="-514350">
              <a:buAutoNum type="alphaLcPeriod"/>
            </a:pPr>
            <a:r>
              <a:rPr lang="en-US" sz="2800" dirty="0" smtClean="0"/>
              <a:t>(</a:t>
            </a:r>
            <a:r>
              <a:rPr lang="en-US" sz="2800" i="1" dirty="0" smtClean="0"/>
              <a:t>a </a:t>
            </a:r>
            <a:r>
              <a:rPr lang="en-US" sz="2800" dirty="0" smtClean="0"/>
              <a:t>– </a:t>
            </a:r>
            <a:r>
              <a:rPr lang="en-US" sz="2800" i="1" dirty="0" smtClean="0"/>
              <a:t>b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4</a:t>
            </a:r>
            <a:r>
              <a:rPr lang="en-US" sz="2800" dirty="0" smtClean="0"/>
              <a:t> = (</a:t>
            </a:r>
            <a:r>
              <a:rPr lang="en-US" sz="2800" i="1" u="sng" dirty="0" smtClean="0"/>
              <a:t>      </a:t>
            </a:r>
            <a:r>
              <a:rPr lang="en-US" sz="2800" i="1" dirty="0" smtClean="0"/>
              <a:t> </a:t>
            </a:r>
            <a:r>
              <a:rPr lang="en-US" sz="2800" dirty="0" smtClean="0"/>
              <a:t>– </a:t>
            </a:r>
            <a:r>
              <a:rPr lang="en-US" sz="2800" i="1" u="sng" dirty="0" smtClean="0"/>
              <a:t>      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4</a:t>
            </a:r>
            <a:r>
              <a:rPr lang="en-US" sz="2800" dirty="0" smtClean="0"/>
              <a:t> 		</a:t>
            </a:r>
            <a:r>
              <a:rPr lang="en-US" sz="2800" b="1" dirty="0" smtClean="0"/>
              <a:t>Substitute for </a:t>
            </a:r>
            <a:r>
              <a:rPr lang="en-US" sz="2800" b="1" i="1" dirty="0" smtClean="0"/>
              <a:t>a</a:t>
            </a:r>
            <a:r>
              <a:rPr lang="en-US" sz="2800" b="1" dirty="0" smtClean="0"/>
              <a:t> and </a:t>
            </a:r>
            <a:r>
              <a:rPr lang="en-US" sz="2800" b="1" i="1" dirty="0" smtClean="0"/>
              <a:t>b</a:t>
            </a:r>
            <a:r>
              <a:rPr lang="en-US" sz="2800" b="1" dirty="0" smtClean="0"/>
              <a:t>.</a:t>
            </a:r>
          </a:p>
          <a:p>
            <a:pPr marL="582930" indent="-514350">
              <a:buNone/>
            </a:pPr>
            <a:r>
              <a:rPr lang="en-US" sz="3200" b="1" dirty="0" smtClean="0"/>
              <a:t>		        </a:t>
            </a:r>
            <a:r>
              <a:rPr lang="en-US" sz="3200" dirty="0" smtClean="0"/>
              <a:t>= </a:t>
            </a:r>
            <a:r>
              <a:rPr lang="en-US" sz="3200" u="sng" dirty="0" smtClean="0"/>
              <a:t>	</a:t>
            </a:r>
            <a:r>
              <a:rPr lang="en-US" sz="3200" baseline="30000" dirty="0" smtClean="0"/>
              <a:t>4</a:t>
            </a:r>
            <a:r>
              <a:rPr lang="en-US" sz="3200" b="1" dirty="0" smtClean="0"/>
              <a:t>		</a:t>
            </a:r>
            <a:r>
              <a:rPr lang="en-US" sz="2500" b="1" dirty="0" smtClean="0"/>
              <a:t>Subtract within parentheses.</a:t>
            </a:r>
            <a:endParaRPr lang="en-US" sz="2800" b="1" dirty="0" smtClean="0"/>
          </a:p>
          <a:p>
            <a:pPr marL="582930" indent="-514350">
              <a:buNone/>
            </a:pPr>
            <a:r>
              <a:rPr lang="en-US" sz="2800" b="1" dirty="0" smtClean="0"/>
              <a:t>                     </a:t>
            </a:r>
            <a:r>
              <a:rPr lang="en-US" sz="2800" dirty="0" smtClean="0"/>
              <a:t>= </a:t>
            </a:r>
            <a:r>
              <a:rPr lang="en-US" sz="2800" u="sng" dirty="0" smtClean="0"/>
              <a:t>		</a:t>
            </a:r>
            <a:r>
              <a:rPr lang="en-US" sz="2800" b="1" dirty="0" smtClean="0"/>
              <a:t>	Write factors.</a:t>
            </a:r>
          </a:p>
          <a:p>
            <a:pPr marL="582930" indent="-514350">
              <a:buNone/>
            </a:pPr>
            <a:r>
              <a:rPr lang="en-US" sz="2800" b="1" dirty="0" smtClean="0"/>
              <a:t>		         </a:t>
            </a:r>
            <a:r>
              <a:rPr lang="en-US" sz="2800" dirty="0" smtClean="0"/>
              <a:t>= </a:t>
            </a:r>
            <a:r>
              <a:rPr lang="en-US" sz="2800" u="sng" dirty="0" smtClean="0"/>
              <a:t>		</a:t>
            </a:r>
            <a:r>
              <a:rPr lang="en-US" sz="2800" dirty="0" smtClean="0"/>
              <a:t>		</a:t>
            </a:r>
            <a:r>
              <a:rPr lang="en-US" sz="2800" b="1" dirty="0" smtClean="0"/>
              <a:t>Multiply.</a:t>
            </a:r>
          </a:p>
          <a:p>
            <a:pPr marL="582930" indent="-514350">
              <a:buNone/>
            </a:pPr>
            <a:endParaRPr lang="en-US" sz="2800" b="1" dirty="0" smtClean="0"/>
          </a:p>
          <a:p>
            <a:pPr marL="582930" indent="-514350">
              <a:buNone/>
            </a:pPr>
            <a:r>
              <a:rPr lang="en-US" sz="2800" b="1" dirty="0" smtClean="0"/>
              <a:t>b.  </a:t>
            </a:r>
            <a:r>
              <a:rPr lang="en-US" sz="2800" dirty="0" smtClean="0"/>
              <a:t>(</a:t>
            </a:r>
            <a:r>
              <a:rPr lang="en-US" sz="2800" i="1" dirty="0" smtClean="0"/>
              <a:t>a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) - (</a:t>
            </a:r>
            <a:r>
              <a:rPr lang="en-US" sz="2800" i="1" dirty="0" smtClean="0"/>
              <a:t>b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) = (</a:t>
            </a:r>
            <a:r>
              <a:rPr lang="en-US" sz="2800" u="sng" dirty="0" smtClean="0"/>
              <a:t>     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) - (</a:t>
            </a:r>
            <a:r>
              <a:rPr lang="en-US" sz="2800" u="sng" dirty="0" smtClean="0"/>
              <a:t>     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)	</a:t>
            </a:r>
            <a:r>
              <a:rPr lang="en-US" sz="2800" b="1" dirty="0" smtClean="0"/>
              <a:t>Substitute for </a:t>
            </a:r>
            <a:r>
              <a:rPr lang="en-US" sz="2800" b="1" i="1" dirty="0" smtClean="0"/>
              <a:t>a</a:t>
            </a:r>
            <a:r>
              <a:rPr lang="en-US" sz="2800" b="1" dirty="0" smtClean="0"/>
              <a:t> and </a:t>
            </a:r>
            <a:r>
              <a:rPr lang="en-US" sz="2800" b="1" i="1" dirty="0" smtClean="0"/>
              <a:t>b.</a:t>
            </a:r>
            <a:endParaRPr lang="en-US" sz="2800" dirty="0" smtClean="0"/>
          </a:p>
          <a:p>
            <a:pPr marL="582930" indent="-514350">
              <a:buNone/>
            </a:pPr>
            <a:r>
              <a:rPr lang="en-US" sz="2800" dirty="0" smtClean="0"/>
              <a:t>                         = </a:t>
            </a:r>
            <a:r>
              <a:rPr lang="en-US" sz="2800" u="sng" dirty="0" smtClean="0"/>
              <a:t>	</a:t>
            </a:r>
            <a:r>
              <a:rPr lang="en-US" sz="2800" dirty="0" smtClean="0"/>
              <a:t> - </a:t>
            </a:r>
            <a:r>
              <a:rPr lang="en-US" sz="2800" u="sng" dirty="0" smtClean="0"/>
              <a:t>	</a:t>
            </a:r>
            <a:r>
              <a:rPr lang="en-US" sz="2800" dirty="0" smtClean="0"/>
              <a:t>	</a:t>
            </a:r>
            <a:r>
              <a:rPr lang="en-US" sz="2800" b="1" dirty="0" smtClean="0"/>
              <a:t>Evaluate powers.</a:t>
            </a:r>
          </a:p>
          <a:p>
            <a:pPr marL="582930" indent="-514350">
              <a:buNone/>
            </a:pPr>
            <a:r>
              <a:rPr lang="en-US" sz="2800" dirty="0" smtClean="0"/>
              <a:t>                         = </a:t>
            </a:r>
            <a:r>
              <a:rPr lang="en-US" sz="2800" u="sng" dirty="0" smtClean="0"/>
              <a:t>	</a:t>
            </a:r>
            <a:r>
              <a:rPr lang="en-US" sz="2800" dirty="0" smtClean="0"/>
              <a:t>		</a:t>
            </a:r>
            <a:r>
              <a:rPr lang="en-US" sz="2800" b="1" dirty="0" smtClean="0"/>
              <a:t>Subtract.</a:t>
            </a:r>
            <a:endParaRPr lang="en-US" sz="2800" dirty="0" smtClean="0"/>
          </a:p>
          <a:p>
            <a:pPr marL="582930" indent="-514350">
              <a:buNone/>
            </a:pPr>
            <a:endParaRPr lang="en-US" sz="2800" b="1" dirty="0" smtClean="0"/>
          </a:p>
          <a:p>
            <a:pPr marL="582930" indent="-514350">
              <a:buAutoNum type="alphaLcPeriod"/>
            </a:pPr>
            <a:endParaRPr lang="en-US" sz="25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438400" y="2386148"/>
            <a:ext cx="457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FF00"/>
                </a:solidFill>
              </a:rPr>
              <a:t>5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63537" y="2386148"/>
            <a:ext cx="457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FF00"/>
                </a:solidFill>
              </a:rPr>
              <a:t>3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0800" y="3034937"/>
            <a:ext cx="457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FF00"/>
                </a:solidFill>
              </a:rPr>
              <a:t>2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09800" y="3555274"/>
            <a:ext cx="457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FF00"/>
                </a:solidFill>
              </a:rPr>
              <a:t>2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32315" y="3560058"/>
            <a:ext cx="457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FF00"/>
                </a:solidFill>
              </a:rPr>
              <a:t>2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50474" y="3560058"/>
            <a:ext cx="457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FF00"/>
                </a:solidFill>
              </a:rPr>
              <a:t>2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33800" y="3568337"/>
            <a:ext cx="457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FF00"/>
                </a:solidFill>
              </a:rPr>
              <a:t>2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57600" y="3886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187337" y="3873137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667000" y="3886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38400" y="4017258"/>
            <a:ext cx="9906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FF00"/>
                </a:solidFill>
              </a:rPr>
              <a:t>16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67000" y="5007858"/>
            <a:ext cx="457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FF00"/>
                </a:solidFill>
              </a:rPr>
              <a:t>5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31474" y="5007858"/>
            <a:ext cx="457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FF00"/>
                </a:solidFill>
              </a:rPr>
              <a:t>3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90800" y="5541258"/>
            <a:ext cx="762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FF00"/>
                </a:solidFill>
              </a:rPr>
              <a:t>25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05200" y="5536474"/>
            <a:ext cx="762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FF00"/>
                </a:solidFill>
              </a:rPr>
              <a:t>9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67000" y="6074658"/>
            <a:ext cx="762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FF00"/>
                </a:solidFill>
              </a:rPr>
              <a:t>16</a:t>
            </a:r>
            <a:endParaRPr lang="en-US" sz="35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wedge/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1" grpId="0"/>
      <p:bldP spid="12" grpId="0"/>
      <p:bldP spid="13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143000"/>
          </a:xfrm>
        </p:spPr>
        <p:txBody>
          <a:bodyPr/>
          <a:lstStyle/>
          <a:p>
            <a:r>
              <a:rPr lang="en-US" sz="3300" dirty="0" smtClean="0"/>
              <a:t>Checkpoint							p. 5</a:t>
            </a:r>
            <a:br>
              <a:rPr lang="en-US" sz="3300" dirty="0" smtClean="0"/>
            </a:br>
            <a:r>
              <a:rPr lang="en-US" sz="3300" dirty="0" smtClean="0"/>
              <a:t>Evaluate the variable expression when </a:t>
            </a:r>
            <a:r>
              <a:rPr lang="en-US" sz="3300" b="1" i="1" dirty="0" smtClean="0">
                <a:solidFill>
                  <a:srgbClr val="FFFF00"/>
                </a:solidFill>
              </a:rPr>
              <a:t>a = 7 and </a:t>
            </a:r>
            <a:r>
              <a:rPr lang="en-US" sz="3300" b="1" dirty="0" smtClean="0">
                <a:solidFill>
                  <a:srgbClr val="FFFF00"/>
                </a:solidFill>
              </a:rPr>
              <a:t>b</a:t>
            </a:r>
            <a:r>
              <a:rPr lang="en-US" sz="3300" b="1" i="1" dirty="0" smtClean="0">
                <a:solidFill>
                  <a:srgbClr val="FFFF00"/>
                </a:solidFill>
              </a:rPr>
              <a:t> = 3.</a:t>
            </a:r>
            <a:r>
              <a:rPr lang="en-US" sz="3300" i="1" dirty="0" smtClean="0"/>
              <a:t>.</a:t>
            </a:r>
            <a:endParaRPr lang="en-US" sz="33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2825274"/>
              </p:ext>
            </p:extLst>
          </p:nvPr>
        </p:nvGraphicFramePr>
        <p:xfrm>
          <a:off x="457200" y="1295400"/>
          <a:ext cx="8534400" cy="541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/>
                <a:gridCol w="2844800"/>
                <a:gridCol w="2844800"/>
              </a:tblGrid>
              <a:tr h="2805289">
                <a:tc>
                  <a:txBody>
                    <a:bodyPr/>
                    <a:lstStyle/>
                    <a:p>
                      <a:r>
                        <a:rPr lang="en-US" sz="3000" b="1" dirty="0" smtClean="0"/>
                        <a:t>4.</a:t>
                      </a:r>
                      <a:r>
                        <a:rPr lang="en-US" sz="3000" b="0" dirty="0" smtClean="0"/>
                        <a:t> (</a:t>
                      </a:r>
                      <a:r>
                        <a:rPr lang="en-US" sz="3000" b="0" i="1" dirty="0" smtClean="0"/>
                        <a:t>a</a:t>
                      </a:r>
                      <a:r>
                        <a:rPr lang="en-US" sz="3000" b="0" baseline="30000" dirty="0" smtClean="0"/>
                        <a:t>2</a:t>
                      </a:r>
                      <a:r>
                        <a:rPr lang="en-US" sz="3000" b="0" dirty="0" smtClean="0"/>
                        <a:t> ) + </a:t>
                      </a:r>
                      <a:r>
                        <a:rPr lang="en-US" sz="3000" b="0" i="1" dirty="0" smtClean="0"/>
                        <a:t>b</a:t>
                      </a:r>
                      <a:endParaRPr lang="en-US" sz="3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b="1" dirty="0" smtClean="0"/>
                        <a:t>5.</a:t>
                      </a:r>
                      <a:r>
                        <a:rPr lang="en-US" sz="3000" b="0" baseline="0" dirty="0" smtClean="0"/>
                        <a:t> </a:t>
                      </a:r>
                      <a:r>
                        <a:rPr lang="en-US" sz="3000" b="0" dirty="0" smtClean="0"/>
                        <a:t>(</a:t>
                      </a:r>
                      <a:r>
                        <a:rPr lang="en-US" sz="3000" b="0" i="1" dirty="0" smtClean="0"/>
                        <a:t>a</a:t>
                      </a:r>
                      <a:r>
                        <a:rPr lang="en-US" sz="3000" b="0" baseline="0" dirty="0" smtClean="0"/>
                        <a:t> + b)</a:t>
                      </a:r>
                      <a:r>
                        <a:rPr lang="en-US" sz="3000" b="0" baseline="30000" dirty="0" smtClean="0"/>
                        <a:t>2</a:t>
                      </a:r>
                      <a:r>
                        <a:rPr lang="en-US" sz="3000" b="0" dirty="0" smtClean="0"/>
                        <a:t> </a:t>
                      </a:r>
                      <a:endParaRPr lang="en-US" sz="3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b="1" dirty="0" smtClean="0"/>
                        <a:t>6. </a:t>
                      </a:r>
                      <a:r>
                        <a:rPr lang="en-US" sz="3000" b="0" dirty="0" smtClean="0"/>
                        <a:t>(</a:t>
                      </a:r>
                      <a:r>
                        <a:rPr lang="en-US" sz="3000" b="0" i="1" dirty="0" smtClean="0"/>
                        <a:t>b</a:t>
                      </a:r>
                      <a:r>
                        <a:rPr lang="en-US" sz="3000" b="0" baseline="30000" dirty="0" smtClean="0"/>
                        <a:t>2</a:t>
                      </a:r>
                      <a:r>
                        <a:rPr lang="en-US" sz="3000" b="0" dirty="0" smtClean="0"/>
                        <a:t> ) - </a:t>
                      </a:r>
                      <a:r>
                        <a:rPr lang="en-US" sz="3000" b="0" i="1" dirty="0" smtClean="0"/>
                        <a:t>a</a:t>
                      </a:r>
                      <a:endParaRPr lang="en-US" sz="3000" b="0" dirty="0"/>
                    </a:p>
                  </a:txBody>
                  <a:tcPr/>
                </a:tc>
              </a:tr>
              <a:tr h="2604911">
                <a:tc>
                  <a:txBody>
                    <a:bodyPr/>
                    <a:lstStyle/>
                    <a:p>
                      <a:r>
                        <a:rPr lang="en-US" sz="3000" b="1" dirty="0" smtClean="0"/>
                        <a:t>7. </a:t>
                      </a:r>
                      <a:r>
                        <a:rPr lang="en-US" sz="3000" dirty="0" smtClean="0"/>
                        <a:t>(</a:t>
                      </a:r>
                      <a:r>
                        <a:rPr lang="en-US" sz="3000" i="1" dirty="0" smtClean="0"/>
                        <a:t>a – </a:t>
                      </a:r>
                      <a:r>
                        <a:rPr lang="en-US" sz="3000" i="0" dirty="0" smtClean="0"/>
                        <a:t>b)</a:t>
                      </a:r>
                      <a:r>
                        <a:rPr lang="en-US" sz="3000" i="0" baseline="30000" dirty="0" smtClean="0"/>
                        <a:t>3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b="1" dirty="0" smtClean="0"/>
                        <a:t>8. </a:t>
                      </a:r>
                      <a:r>
                        <a:rPr lang="en-US" sz="3000" dirty="0" smtClean="0"/>
                        <a:t>(</a:t>
                      </a:r>
                      <a:r>
                        <a:rPr lang="en-US" sz="3000" i="1" dirty="0" smtClean="0"/>
                        <a:t>a</a:t>
                      </a:r>
                      <a:r>
                        <a:rPr lang="en-US" sz="3000" baseline="30000" dirty="0" smtClean="0"/>
                        <a:t>2</a:t>
                      </a:r>
                      <a:r>
                        <a:rPr lang="en-US" sz="3000" dirty="0" smtClean="0"/>
                        <a:t> ) + (</a:t>
                      </a:r>
                      <a:r>
                        <a:rPr lang="en-US" sz="3000" i="1" dirty="0" smtClean="0"/>
                        <a:t>b</a:t>
                      </a:r>
                      <a:r>
                        <a:rPr lang="en-US" sz="3000" i="1" baseline="30000" dirty="0" smtClean="0"/>
                        <a:t>3</a:t>
                      </a:r>
                      <a:r>
                        <a:rPr lang="en-US" sz="3000" dirty="0" smtClean="0"/>
                        <a:t> )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b="1" dirty="0" smtClean="0"/>
                        <a:t>9. </a:t>
                      </a:r>
                      <a:r>
                        <a:rPr lang="en-US" sz="3000" dirty="0" smtClean="0"/>
                        <a:t>(</a:t>
                      </a:r>
                      <a:r>
                        <a:rPr lang="en-US" sz="3000" i="1" dirty="0" smtClean="0"/>
                        <a:t>a</a:t>
                      </a:r>
                      <a:r>
                        <a:rPr lang="en-US" sz="3000" baseline="30000" dirty="0" smtClean="0"/>
                        <a:t>2</a:t>
                      </a:r>
                      <a:r>
                        <a:rPr lang="en-US" sz="3000" dirty="0" smtClean="0"/>
                        <a:t> ) - (</a:t>
                      </a:r>
                      <a:r>
                        <a:rPr lang="en-US" sz="3000" i="1" dirty="0" smtClean="0"/>
                        <a:t>b</a:t>
                      </a:r>
                      <a:r>
                        <a:rPr lang="en-US" sz="3000" baseline="30000" dirty="0" smtClean="0"/>
                        <a:t>2</a:t>
                      </a:r>
                      <a:r>
                        <a:rPr lang="en-US" sz="3000" dirty="0" smtClean="0"/>
                        <a:t> )</a:t>
                      </a:r>
                      <a:endParaRPr lang="en-US" sz="3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1828800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FF00"/>
                </a:solidFill>
              </a:rPr>
              <a:t>7</a:t>
            </a:r>
            <a:r>
              <a:rPr lang="en-US" sz="3500" baseline="30000" dirty="0" smtClean="0">
                <a:solidFill>
                  <a:srgbClr val="FFFF00"/>
                </a:solidFill>
              </a:rPr>
              <a:t>2</a:t>
            </a:r>
            <a:r>
              <a:rPr lang="en-US" sz="3500" dirty="0" smtClean="0">
                <a:solidFill>
                  <a:srgbClr val="FFFF00"/>
                </a:solidFill>
              </a:rPr>
              <a:t> + 3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2362200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FF00"/>
                </a:solidFill>
              </a:rPr>
              <a:t>7</a:t>
            </a:r>
            <a:r>
              <a:rPr lang="en-US" sz="3500" baseline="30000" dirty="0" smtClean="0">
                <a:solidFill>
                  <a:srgbClr val="FFFF00"/>
                </a:solidFill>
              </a:rPr>
              <a:t> </a:t>
            </a:r>
            <a:r>
              <a:rPr lang="en-US" sz="3500" dirty="0" smtClean="0">
                <a:solidFill>
                  <a:srgbClr val="FFFF00"/>
                </a:solidFill>
              </a:rPr>
              <a:t> 7+ 3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990600" y="2743200"/>
            <a:ext cx="76200" cy="76200"/>
          </a:xfrm>
          <a:prstGeom prst="ellipse">
            <a:avLst/>
          </a:prstGeom>
          <a:solidFill>
            <a:srgbClr val="08E2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369526" y="3137263"/>
            <a:ext cx="76200" cy="76200"/>
          </a:xfrm>
          <a:prstGeom prst="ellipse">
            <a:avLst/>
          </a:prstGeom>
          <a:solidFill>
            <a:srgbClr val="08E212">
              <a:alpha val="8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85800" y="2895600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FF00"/>
                </a:solidFill>
              </a:rPr>
              <a:t>49+ 3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" y="3407658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FF00"/>
                </a:solidFill>
              </a:rPr>
              <a:t>52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57600" y="1828800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FF00"/>
                </a:solidFill>
              </a:rPr>
              <a:t>(7 + 3)</a:t>
            </a:r>
            <a:r>
              <a:rPr lang="en-US" sz="3500" baseline="30000" dirty="0" smtClean="0">
                <a:solidFill>
                  <a:srgbClr val="FFFF00"/>
                </a:solidFill>
              </a:rPr>
              <a:t>2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33800" y="2338680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FF00"/>
                </a:solidFill>
              </a:rPr>
              <a:t>(10)</a:t>
            </a:r>
            <a:r>
              <a:rPr lang="en-US" sz="3500" baseline="30000" dirty="0" smtClean="0">
                <a:solidFill>
                  <a:srgbClr val="FFFF00"/>
                </a:solidFill>
              </a:rPr>
              <a:t>2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33800" y="2819400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FF00"/>
                </a:solidFill>
              </a:rPr>
              <a:t>10    10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110548" y="2717074"/>
            <a:ext cx="76200" cy="76200"/>
          </a:xfrm>
          <a:prstGeom prst="ellipse">
            <a:avLst/>
          </a:prstGeom>
          <a:solidFill>
            <a:srgbClr val="08E212">
              <a:alpha val="8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810000" y="3331458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FF00"/>
                </a:solidFill>
              </a:rPr>
              <a:t>100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05600" y="1815737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FF00"/>
                </a:solidFill>
              </a:rPr>
              <a:t>(3</a:t>
            </a:r>
            <a:r>
              <a:rPr lang="en-US" sz="3500" baseline="30000" dirty="0" smtClean="0">
                <a:solidFill>
                  <a:srgbClr val="FFFF00"/>
                </a:solidFill>
              </a:rPr>
              <a:t>2</a:t>
            </a:r>
            <a:r>
              <a:rPr lang="en-US" sz="3500" dirty="0" smtClean="0">
                <a:solidFill>
                  <a:srgbClr val="FFFF00"/>
                </a:solidFill>
              </a:rPr>
              <a:t>) - 7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81800" y="2340858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FF00"/>
                </a:solidFill>
              </a:rPr>
              <a:t>3  3 - 7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05600" y="2819400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FF00"/>
                </a:solidFill>
              </a:rPr>
              <a:t>9 - 7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29400" y="3331458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FF00"/>
                </a:solidFill>
              </a:rPr>
              <a:t>2</a:t>
            </a:r>
            <a:endParaRPr lang="en-US" sz="3500" dirty="0">
              <a:solidFill>
                <a:srgbClr val="FFFF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38200" y="4495800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0000"/>
                </a:solidFill>
              </a:rPr>
              <a:t>(7 - 3)</a:t>
            </a:r>
            <a:r>
              <a:rPr lang="en-US" sz="3500" baseline="30000" dirty="0" smtClean="0">
                <a:solidFill>
                  <a:srgbClr val="FF0000"/>
                </a:solidFill>
              </a:rPr>
              <a:t>3</a:t>
            </a:r>
            <a:endParaRPr lang="en-US" sz="35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38200" y="4931658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0000"/>
                </a:solidFill>
              </a:rPr>
              <a:t>(4)</a:t>
            </a:r>
            <a:r>
              <a:rPr lang="en-US" sz="3500" baseline="30000" dirty="0" smtClean="0">
                <a:solidFill>
                  <a:srgbClr val="FF0000"/>
                </a:solidFill>
              </a:rPr>
              <a:t>3</a:t>
            </a:r>
            <a:endParaRPr lang="en-US" sz="35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14400" y="5334000"/>
            <a:ext cx="18288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0000"/>
                </a:solidFill>
              </a:rPr>
              <a:t>4    4    4</a:t>
            </a:r>
            <a:endParaRPr lang="en-US" sz="3500" dirty="0">
              <a:solidFill>
                <a:srgbClr val="FF0000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371600" y="5728063"/>
            <a:ext cx="76200" cy="76200"/>
          </a:xfrm>
          <a:prstGeom prst="ellipse">
            <a:avLst/>
          </a:prstGeom>
          <a:solidFill>
            <a:srgbClr val="08E2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918063" y="5715000"/>
            <a:ext cx="76200" cy="76200"/>
          </a:xfrm>
          <a:prstGeom prst="ellipse">
            <a:avLst/>
          </a:prstGeom>
          <a:solidFill>
            <a:srgbClr val="08E2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838200" y="5922258"/>
            <a:ext cx="18288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0000"/>
                </a:solidFill>
              </a:rPr>
              <a:t>64</a:t>
            </a:r>
            <a:endParaRPr lang="en-US" sz="35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352800" y="4508454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0000"/>
                </a:solidFill>
              </a:rPr>
              <a:t>(7</a:t>
            </a:r>
            <a:r>
              <a:rPr lang="en-US" sz="3500" baseline="30000" dirty="0" smtClean="0">
                <a:solidFill>
                  <a:srgbClr val="FF0000"/>
                </a:solidFill>
              </a:rPr>
              <a:t>2</a:t>
            </a:r>
            <a:r>
              <a:rPr lang="en-US" sz="3500" dirty="0" smtClean="0">
                <a:solidFill>
                  <a:srgbClr val="FF0000"/>
                </a:solidFill>
              </a:rPr>
              <a:t>) + </a:t>
            </a:r>
            <a:endParaRPr lang="en-US" sz="35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91000" y="4495800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0000"/>
                </a:solidFill>
              </a:rPr>
              <a:t>(3</a:t>
            </a:r>
            <a:r>
              <a:rPr lang="en-US" sz="3500" baseline="30000" dirty="0" smtClean="0">
                <a:solidFill>
                  <a:srgbClr val="FF0000"/>
                </a:solidFill>
              </a:rPr>
              <a:t>3</a:t>
            </a:r>
            <a:r>
              <a:rPr lang="en-US" sz="3500" dirty="0" smtClean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657600" y="5007858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0000"/>
                </a:solidFill>
              </a:rPr>
              <a:t>49 + 27</a:t>
            </a:r>
            <a:endParaRPr lang="en-US" sz="35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657600" y="5617458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0000"/>
                </a:solidFill>
              </a:rPr>
              <a:t>76</a:t>
            </a:r>
            <a:endParaRPr lang="en-US" sz="3500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400800" y="4495800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0000"/>
                </a:solidFill>
              </a:rPr>
              <a:t>(7</a:t>
            </a:r>
            <a:r>
              <a:rPr lang="en-US" sz="3500" baseline="30000" dirty="0" smtClean="0">
                <a:solidFill>
                  <a:srgbClr val="FF0000"/>
                </a:solidFill>
              </a:rPr>
              <a:t>2</a:t>
            </a:r>
            <a:r>
              <a:rPr lang="en-US" sz="3500" dirty="0" smtClean="0">
                <a:solidFill>
                  <a:srgbClr val="FF0000"/>
                </a:solidFill>
              </a:rPr>
              <a:t>) - </a:t>
            </a:r>
            <a:endParaRPr lang="en-US" sz="3500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239000" y="4495800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0000"/>
                </a:solidFill>
              </a:rPr>
              <a:t>(3</a:t>
            </a:r>
            <a:r>
              <a:rPr lang="en-US" sz="3500" baseline="30000" dirty="0">
                <a:solidFill>
                  <a:srgbClr val="FF0000"/>
                </a:solidFill>
              </a:rPr>
              <a:t>2</a:t>
            </a:r>
            <a:r>
              <a:rPr lang="en-US" sz="3500" dirty="0" smtClean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705600" y="5007858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0000"/>
                </a:solidFill>
              </a:rPr>
              <a:t>49 - 9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781800" y="5693658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0000"/>
                </a:solidFill>
              </a:rPr>
              <a:t>40</a:t>
            </a:r>
          </a:p>
        </p:txBody>
      </p:sp>
    </p:spTree>
  </p:cSld>
  <p:clrMapOvr>
    <a:masterClrMapping/>
  </p:clrMapOvr>
  <p:transition spd="med">
    <p:wedge/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9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4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9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4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9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4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9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4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9" dur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4" dur="1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9" dur="1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4" dur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8" grpId="0"/>
      <p:bldP spid="27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763000" cy="1447800"/>
          </a:xfrm>
        </p:spPr>
        <p:txBody>
          <a:bodyPr/>
          <a:lstStyle/>
          <a:p>
            <a:r>
              <a:rPr lang="en-US" dirty="0" smtClean="0"/>
              <a:t>Example 4						p. 6</a:t>
            </a:r>
            <a:br>
              <a:rPr lang="en-US" dirty="0" smtClean="0"/>
            </a:br>
            <a:r>
              <a:rPr lang="en-US" dirty="0" smtClean="0"/>
              <a:t>Exponents and Grouping Symbols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75536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Evaluate the variable expression when </a:t>
            </a:r>
            <a:r>
              <a:rPr lang="en-US" b="1" i="1" dirty="0" smtClean="0"/>
              <a:t>x</a:t>
            </a:r>
            <a:r>
              <a:rPr lang="en-US" b="1" dirty="0" smtClean="0"/>
              <a:t> = 6.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582930" indent="-514350">
              <a:buAutoNum type="alphaLcPeriod"/>
            </a:pPr>
            <a:r>
              <a:rPr lang="en-US" sz="2600" dirty="0" smtClean="0"/>
              <a:t>4</a:t>
            </a:r>
            <a:r>
              <a:rPr lang="en-US" sz="2600" i="1" dirty="0" smtClean="0"/>
              <a:t>x</a:t>
            </a:r>
            <a:r>
              <a:rPr lang="en-US" sz="2600" baseline="30000" dirty="0" smtClean="0"/>
              <a:t>2</a:t>
            </a:r>
            <a:r>
              <a:rPr lang="en-US" sz="2600" dirty="0" smtClean="0"/>
              <a:t>  = 4</a:t>
            </a:r>
            <a:r>
              <a:rPr lang="en-US" sz="2600" i="1" dirty="0" smtClean="0"/>
              <a:t>( </a:t>
            </a:r>
            <a:r>
              <a:rPr lang="en-US" sz="2600" i="1" u="sng" dirty="0" smtClean="0"/>
              <a:t>     </a:t>
            </a:r>
            <a:r>
              <a:rPr lang="en-US" sz="2600" baseline="30000" dirty="0" smtClean="0"/>
              <a:t>2</a:t>
            </a:r>
            <a:r>
              <a:rPr lang="en-US" sz="2600" dirty="0" smtClean="0"/>
              <a:t>)		</a:t>
            </a:r>
            <a:r>
              <a:rPr lang="en-US" sz="2600" b="1" dirty="0" smtClean="0"/>
              <a:t>Substitute for </a:t>
            </a:r>
            <a:r>
              <a:rPr lang="en-US" sz="2600" b="1" i="1" dirty="0" smtClean="0"/>
              <a:t>x.</a:t>
            </a:r>
          </a:p>
          <a:p>
            <a:pPr marL="582930" indent="-514350">
              <a:buNone/>
            </a:pPr>
            <a:r>
              <a:rPr lang="en-US" sz="2600" dirty="0" smtClean="0"/>
              <a:t>	         = 4(</a:t>
            </a:r>
            <a:r>
              <a:rPr lang="en-US" sz="2600" u="sng" dirty="0" smtClean="0"/>
              <a:t>     </a:t>
            </a:r>
            <a:r>
              <a:rPr lang="en-US" sz="2600" dirty="0" smtClean="0"/>
              <a:t>)		</a:t>
            </a:r>
            <a:r>
              <a:rPr lang="en-US" sz="2600" b="1" dirty="0" smtClean="0"/>
              <a:t>Evaluate the power.</a:t>
            </a:r>
            <a:endParaRPr lang="en-US" sz="2600" dirty="0" smtClean="0"/>
          </a:p>
          <a:p>
            <a:pPr marL="582930" indent="-514350">
              <a:buNone/>
            </a:pPr>
            <a:r>
              <a:rPr lang="en-US" sz="2600" dirty="0" smtClean="0"/>
              <a:t>		    = </a:t>
            </a:r>
            <a:r>
              <a:rPr lang="en-US" sz="2600" u="sng" dirty="0" smtClean="0"/>
              <a:t>		</a:t>
            </a:r>
            <a:r>
              <a:rPr lang="en-US" sz="2600" dirty="0" smtClean="0"/>
              <a:t>	</a:t>
            </a:r>
            <a:r>
              <a:rPr lang="en-US" sz="2600" b="1" dirty="0" smtClean="0"/>
              <a:t>Multiply.</a:t>
            </a:r>
          </a:p>
          <a:p>
            <a:pPr marL="582930" indent="-514350">
              <a:buNone/>
            </a:pPr>
            <a:endParaRPr lang="en-US" sz="2600" dirty="0" smtClean="0"/>
          </a:p>
          <a:p>
            <a:pPr marL="582930" indent="-514350">
              <a:buNone/>
            </a:pPr>
            <a:r>
              <a:rPr lang="en-US" sz="2800" b="1" dirty="0" smtClean="0"/>
              <a:t>b.	</a:t>
            </a:r>
            <a:r>
              <a:rPr lang="en-US" sz="2800" dirty="0" smtClean="0"/>
              <a:t>(4</a:t>
            </a:r>
            <a:r>
              <a:rPr lang="en-US" sz="2800" i="1" dirty="0" smtClean="0"/>
              <a:t>x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) = (4</a:t>
            </a:r>
            <a:r>
              <a:rPr lang="en-US" sz="2600" dirty="0" smtClean="0"/>
              <a:t>  * </a:t>
            </a:r>
            <a:r>
              <a:rPr lang="en-US" sz="2600" u="sng" dirty="0" smtClean="0"/>
              <a:t>     </a:t>
            </a:r>
            <a:r>
              <a:rPr lang="en-US" sz="2600" dirty="0" smtClean="0"/>
              <a:t>)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	</a:t>
            </a:r>
            <a:r>
              <a:rPr lang="en-US" sz="2800" b="1" dirty="0" smtClean="0"/>
              <a:t>Substitute for </a:t>
            </a:r>
            <a:r>
              <a:rPr lang="en-US" sz="2800" b="1" i="1" dirty="0" smtClean="0"/>
              <a:t>x</a:t>
            </a:r>
            <a:r>
              <a:rPr lang="en-US" sz="2800" b="1" dirty="0" smtClean="0"/>
              <a:t>.</a:t>
            </a:r>
          </a:p>
          <a:p>
            <a:pPr marL="582930" indent="-514350">
              <a:buNone/>
            </a:pPr>
            <a:r>
              <a:rPr lang="en-US" sz="2800" dirty="0" smtClean="0"/>
              <a:t>                  = </a:t>
            </a:r>
            <a:r>
              <a:rPr lang="en-US" sz="2800" u="sng" dirty="0" smtClean="0"/>
              <a:t>	    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		</a:t>
            </a:r>
            <a:r>
              <a:rPr lang="en-US" sz="2800" b="1" dirty="0" smtClean="0"/>
              <a:t>Multiply within parentheses.</a:t>
            </a:r>
            <a:endParaRPr lang="en-US" sz="2800" dirty="0" smtClean="0"/>
          </a:p>
          <a:p>
            <a:pPr marL="582930" indent="-514350">
              <a:buNone/>
            </a:pPr>
            <a:r>
              <a:rPr lang="en-US" sz="2800" dirty="0" smtClean="0"/>
              <a:t>		      = </a:t>
            </a:r>
            <a:r>
              <a:rPr lang="en-US" sz="2800" u="sng" dirty="0" smtClean="0"/>
              <a:t>		</a:t>
            </a:r>
            <a:r>
              <a:rPr lang="en-US" sz="2800" dirty="0" smtClean="0"/>
              <a:t>	</a:t>
            </a:r>
            <a:r>
              <a:rPr lang="en-US" sz="2800" b="1" dirty="0" smtClean="0"/>
              <a:t>Evaluate power.</a:t>
            </a:r>
            <a:endParaRPr lang="en-US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2514600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0" y="2971800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0000"/>
                </a:solidFill>
              </a:rPr>
              <a:t>36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52600" y="3429000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0000"/>
                </a:solidFill>
              </a:rPr>
              <a:t>144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33600" y="4474458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0" y="5009272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0000"/>
                </a:solidFill>
              </a:rPr>
              <a:t>24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52600" y="5541258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0000"/>
                </a:solidFill>
              </a:rPr>
              <a:t>576</a:t>
            </a:r>
          </a:p>
        </p:txBody>
      </p:sp>
    </p:spTree>
  </p:cSld>
  <p:clrMapOvr>
    <a:masterClrMapping/>
  </p:clrMapOvr>
  <p:transition spd="med">
    <p:wedge/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roducingPowerPoint2007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53000"/>
                <a:satMod val="200000"/>
              </a:schemeClr>
              <a:schemeClr val="phClr">
                <a:tint val="78000"/>
                <a:satMod val="2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IntroducingPowerPoint2007</Template>
  <TotalTime>0</TotalTime>
  <Words>487</Words>
  <Application>Microsoft Office PowerPoint</Application>
  <PresentationFormat>On-screen Show (4:3)</PresentationFormat>
  <Paragraphs>170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IntroducingPowerPoint2007</vt:lpstr>
      <vt:lpstr>1.2 Exponents and powers</vt:lpstr>
      <vt:lpstr>Vocabulary p. 4</vt:lpstr>
      <vt:lpstr>Vocabulary p. 4</vt:lpstr>
      <vt:lpstr>Example 1     p. 4 Read and Write Powers</vt:lpstr>
      <vt:lpstr>Checkpoint:       p. 4 Write the expression in exponential form.</vt:lpstr>
      <vt:lpstr>Example 2      p. 5 Evaluate the Power</vt:lpstr>
      <vt:lpstr>Example 3      p. 5 Evaluate Exponential Expressions</vt:lpstr>
      <vt:lpstr>Checkpoint       p. 5 Evaluate the variable expression when a = 7 and b = 3..</vt:lpstr>
      <vt:lpstr>Example 4      p. 6 Exponents and Grouping Symbols</vt:lpstr>
      <vt:lpstr>Example 5     p. 6 Find the Volume of the Aquarium</vt:lpstr>
      <vt:lpstr>Checkpoint     p. 6 Complete the following exercise</vt:lpstr>
      <vt:lpstr>Checkpoint     p. 6 Complete the following exercise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2011-09-08T23:53:50Z</dcterms:created>
  <dcterms:modified xsi:type="dcterms:W3CDTF">2011-09-20T17:22:07Z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