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E212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9/20/2011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>
    <p:wedge/>
    <p:sndAc>
      <p:stSnd>
        <p:snd r:embed="rId11" name="whoo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a.petsglobal.com/en/tradeview.asp?id=1022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smtClean="0"/>
              <a:t>1.2 Exponents and powers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4 – 6</a:t>
            </a:r>
          </a:p>
          <a:p>
            <a:r>
              <a:rPr lang="en-US" dirty="0" smtClean="0"/>
              <a:t>Students will evaluate a power.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26464"/>
          </a:xfrm>
        </p:spPr>
        <p:txBody>
          <a:bodyPr/>
          <a:lstStyle/>
          <a:p>
            <a:r>
              <a:rPr lang="en-US" dirty="0" smtClean="0"/>
              <a:t>Example 5					p. 6</a:t>
            </a:r>
            <a:br>
              <a:rPr lang="en-US" dirty="0" smtClean="0"/>
            </a:br>
            <a:r>
              <a:rPr lang="en-US" dirty="0" smtClean="0"/>
              <a:t>Find the Volume of the Aquarium</a:t>
            </a:r>
            <a:endParaRPr lang="en-US" dirty="0"/>
          </a:p>
        </p:txBody>
      </p:sp>
      <p:pic>
        <p:nvPicPr>
          <p:cNvPr id="1028" name="Picture 4" descr="Sell Junior Aqua Box (AA1919) 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295400"/>
            <a:ext cx="2819400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6002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</a:schemeClr>
                </a:solidFill>
              </a:rPr>
              <a:t>Aquarium </a:t>
            </a:r>
            <a:r>
              <a:rPr lang="en-US" sz="3000" dirty="0" smtClean="0">
                <a:solidFill>
                  <a:schemeClr val="tx1">
                    <a:lumMod val="95000"/>
                  </a:schemeClr>
                </a:solidFill>
              </a:rPr>
              <a:t>has the shape of a cube.  Each edge </a:t>
            </a:r>
            <a:r>
              <a:rPr lang="en-US" sz="3000" i="1" dirty="0" smtClean="0">
                <a:solidFill>
                  <a:schemeClr val="tx1">
                    <a:lumMod val="95000"/>
                  </a:schemeClr>
                </a:solidFill>
              </a:rPr>
              <a:t>x</a:t>
            </a:r>
            <a:r>
              <a:rPr lang="en-US" sz="3000" dirty="0" smtClean="0">
                <a:solidFill>
                  <a:schemeClr val="tx1">
                    <a:lumMod val="95000"/>
                  </a:schemeClr>
                </a:solidFill>
              </a:rPr>
              <a:t> is 5 feet long.  Find the volume in cubic feet.</a:t>
            </a:r>
            <a:endParaRPr lang="en-US" sz="3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410902"/>
            <a:ext cx="8763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</a:schemeClr>
                </a:solidFill>
              </a:rPr>
              <a:t>Solution</a:t>
            </a:r>
            <a:endParaRPr lang="en-US" sz="3000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en-US" sz="30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000" i="1" dirty="0" smtClean="0">
                <a:solidFill>
                  <a:schemeClr val="tx1">
                    <a:lumMod val="95000"/>
                  </a:schemeClr>
                </a:solidFill>
              </a:rPr>
              <a:t>V</a:t>
            </a:r>
            <a:r>
              <a:rPr lang="en-US" sz="3000" dirty="0" smtClean="0">
                <a:solidFill>
                  <a:schemeClr val="tx1">
                    <a:lumMod val="95000"/>
                  </a:schemeClr>
                </a:solidFill>
              </a:rPr>
              <a:t> = </a:t>
            </a:r>
            <a:r>
              <a:rPr lang="en-US" sz="3200" i="1" dirty="0" smtClean="0"/>
              <a:t>x</a:t>
            </a:r>
            <a:r>
              <a:rPr lang="en-US" sz="3200" i="1" baseline="30000" dirty="0" smtClean="0"/>
              <a:t>3			</a:t>
            </a:r>
            <a:r>
              <a:rPr lang="en-US" sz="3000" b="1" dirty="0" smtClean="0"/>
              <a:t>Write formula for volume of a cube.</a:t>
            </a:r>
            <a:endParaRPr lang="en-US" sz="3000" dirty="0" smtClean="0"/>
          </a:p>
          <a:p>
            <a:r>
              <a:rPr lang="en-US" sz="3000" b="1" dirty="0" smtClean="0"/>
              <a:t>    = </a:t>
            </a:r>
            <a:r>
              <a:rPr lang="en-US" sz="3200" i="1" u="sng" dirty="0" smtClean="0"/>
              <a:t>       </a:t>
            </a:r>
            <a:r>
              <a:rPr lang="en-US" sz="3200" i="1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b="1" dirty="0" smtClean="0"/>
              <a:t> 		Substitute for </a:t>
            </a:r>
            <a:r>
              <a:rPr lang="en-US" sz="3200" b="1" i="1" dirty="0" smtClean="0"/>
              <a:t>x</a:t>
            </a:r>
            <a:r>
              <a:rPr lang="en-US" sz="3200" b="1" dirty="0" smtClean="0"/>
              <a:t>.</a:t>
            </a:r>
            <a:endParaRPr lang="en-US" sz="3200" dirty="0" smtClean="0"/>
          </a:p>
          <a:p>
            <a:r>
              <a:rPr lang="en-US" sz="3200" i="1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= </a:t>
            </a:r>
            <a:r>
              <a:rPr lang="en-US" sz="3200" u="sng" dirty="0" smtClean="0">
                <a:solidFill>
                  <a:schemeClr val="tx1">
                    <a:lumMod val="95000"/>
                  </a:schemeClr>
                </a:solidFill>
              </a:rPr>
              <a:t>	     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		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</a:rPr>
              <a:t>Evaluate power.</a:t>
            </a:r>
          </a:p>
          <a:p>
            <a:endParaRPr lang="en-US" sz="32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Answer</a:t>
            </a:r>
            <a:r>
              <a:rPr lang="en-US" sz="3000" dirty="0" smtClean="0">
                <a:solidFill>
                  <a:srgbClr val="FF0000"/>
                </a:solidFill>
              </a:rPr>
              <a:t>  The volume of the aquarium is </a:t>
            </a:r>
            <a:r>
              <a:rPr lang="en-US" sz="3000" u="sng" dirty="0" smtClean="0">
                <a:solidFill>
                  <a:srgbClr val="FF0000"/>
                </a:solidFill>
              </a:rPr>
              <a:t>	      </a:t>
            </a:r>
            <a:r>
              <a:rPr lang="en-US" sz="3000" dirty="0" smtClean="0">
                <a:solidFill>
                  <a:srgbClr val="FF0000"/>
                </a:solidFill>
              </a:rPr>
              <a:t> cubic feet.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533400" y="47030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762000" y="51816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6248400" y="60746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5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125</a:t>
            </a:r>
            <a:endParaRPr lang="en-US" sz="35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TWQPkn7YWXJzSTUpY5hMN7csUoL7Ons51CZSKZdFfL2VkecifL8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0"/>
            <a:ext cx="8767763" cy="640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Checkpoint					p. 6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Complete the following exercise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611505"/>
            <a:ext cx="8763000" cy="124649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10.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</a:rPr>
              <a:t>  Use the formula for the area of a square to find the area of one side of the aquarium in Example 5.  Express your answer in square feet.</a:t>
            </a:r>
            <a:endParaRPr lang="en-US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153400" cy="144049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Checkpoint					p. 6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Complete the following exercise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0800" y="2209800"/>
            <a:ext cx="8153400" cy="14404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R="9144" algn="r" rtl="0" eaLnBrk="1" latinLnBrk="0" hangingPunct="1">
              <a:spcBef>
                <a:spcPct val="0"/>
              </a:spcBef>
              <a:buNone/>
              <a:defRPr sz="3800" kern="1200" spc="-150" baseline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A = s</a:t>
            </a:r>
            <a:r>
              <a:rPr lang="en-US" sz="5000" b="1" baseline="30000" dirty="0" smtClean="0">
                <a:solidFill>
                  <a:schemeClr val="tx1"/>
                </a:solidFill>
              </a:rPr>
              <a:t>2</a:t>
            </a:r>
            <a:endParaRPr lang="en-US" sz="5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= </a:t>
            </a:r>
            <a:r>
              <a:rPr lang="en-US" sz="5000" b="1" u="sng" dirty="0" smtClean="0">
                <a:solidFill>
                  <a:schemeClr val="tx1"/>
                </a:solidFill>
              </a:rPr>
              <a:t>  		</a:t>
            </a:r>
            <a:r>
              <a:rPr lang="en-US" sz="5000" b="1" baseline="30000" dirty="0" smtClean="0">
                <a:solidFill>
                  <a:schemeClr val="tx1"/>
                </a:solidFill>
              </a:rPr>
              <a:t>2</a:t>
            </a:r>
            <a:endParaRPr lang="en-US" sz="5000" b="1" dirty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= </a:t>
            </a:r>
            <a:r>
              <a:rPr lang="en-US" sz="5000" b="1" u="sng" dirty="0" smtClean="0">
                <a:solidFill>
                  <a:schemeClr val="tx1"/>
                </a:solidFill>
              </a:rPr>
              <a:t>		</a:t>
            </a:r>
            <a:endParaRPr lang="en-US" sz="5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86200" y="3026658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886200" y="37886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175223458"/>
      </p:ext>
    </p:extLst>
  </p:cSld>
  <p:clrMapOvr>
    <a:masterClrMapping/>
  </p:clrMapOvr>
  <p:transition spd="med">
    <p:wedge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p.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b="1" dirty="0" smtClean="0"/>
              <a:t>Power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Exponent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small number to the right and above the base number that tells you how many times to multiply the base number.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286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small number to the right and above the base number that tells you how many times to multiply the base number.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p.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Base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Grouping Symbols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3886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to be multiplied the number of times indicated by the exponent or power.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/>
              <a:t>b</a:t>
            </a:r>
            <a:r>
              <a:rPr lang="en-US" sz="2400" b="1" baseline="30000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2860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the </a:t>
            </a:r>
            <a:r>
              <a:rPr lang="en-US" b="1" dirty="0" smtClean="0"/>
              <a:t>“P”</a:t>
            </a:r>
            <a:r>
              <a:rPr lang="en-US" dirty="0" smtClean="0"/>
              <a:t> of PEMDAS!</a:t>
            </a:r>
          </a:p>
          <a:p>
            <a:endParaRPr lang="en-US" dirty="0" smtClean="0"/>
          </a:p>
          <a:p>
            <a:r>
              <a:rPr lang="en-US" dirty="0" smtClean="0"/>
              <a:t>It can be </a:t>
            </a:r>
            <a:r>
              <a:rPr lang="en-US" b="1" dirty="0" smtClean="0"/>
              <a:t>P</a:t>
            </a:r>
            <a:r>
              <a:rPr lang="en-US" dirty="0" smtClean="0"/>
              <a:t>arentheses(  ), brackets [  ], and/or these things {  }.</a:t>
            </a:r>
          </a:p>
          <a:p>
            <a:endParaRPr lang="en-US" dirty="0" smtClean="0"/>
          </a:p>
          <a:p>
            <a:r>
              <a:rPr lang="en-US" dirty="0" smtClean="0"/>
              <a:t>Simplify expressions </a:t>
            </a:r>
            <a:r>
              <a:rPr lang="en-US" b="1" dirty="0" smtClean="0"/>
              <a:t>INSIDE</a:t>
            </a:r>
            <a:r>
              <a:rPr lang="en-US" dirty="0" smtClean="0"/>
              <a:t> the grouping symbols first.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					p. 4</a:t>
            </a:r>
            <a:br>
              <a:rPr lang="en-US" dirty="0" smtClean="0"/>
            </a:br>
            <a:r>
              <a:rPr lang="en-US" dirty="0" smtClean="0"/>
              <a:t>Read and Write Powers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077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7467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Exponential</a:t>
                      </a:r>
                      <a:r>
                        <a:rPr lang="en-US" b="1" baseline="0" dirty="0" smtClean="0"/>
                        <a:t> 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a.  15</a:t>
                      </a:r>
                      <a:r>
                        <a:rPr lang="en-US" baseline="30000" dirty="0" smtClean="0"/>
                        <a:t>1 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b. 5</a:t>
                      </a:r>
                      <a:r>
                        <a:rPr lang="en-US" baseline="30000" dirty="0" smtClean="0"/>
                        <a:t>2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c. 6</a:t>
                      </a:r>
                      <a:r>
                        <a:rPr lang="en-US" baseline="30000" dirty="0" smtClean="0"/>
                        <a:t>3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d. 9</a:t>
                      </a:r>
                      <a:r>
                        <a:rPr lang="en-US" baseline="30000" dirty="0" smtClean="0"/>
                        <a:t>5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308361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Fifteen to the first power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3821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Five to the second power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4419" y="454230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Six to the third power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334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Nine to the fifth power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9654" y="307412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15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7072" y="3733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5 *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4050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343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6 * 6 * 6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7360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216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51170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9 * 9 * 9 * 9 * 9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6182" y="546541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59049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47800"/>
          </a:xfrm>
        </p:spPr>
        <p:txBody>
          <a:bodyPr/>
          <a:lstStyle/>
          <a:p>
            <a:r>
              <a:rPr lang="en-US" dirty="0" smtClean="0"/>
              <a:t>Checkpoint: 						p. 4</a:t>
            </a:r>
            <a:br>
              <a:rPr lang="en-US" dirty="0" smtClean="0"/>
            </a:br>
            <a:r>
              <a:rPr lang="en-US" dirty="0" smtClean="0"/>
              <a:t>Write the expression in exponential form.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763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  <a:gridCol w="3429000"/>
              </a:tblGrid>
              <a:tr h="5257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1)</a:t>
                      </a:r>
                      <a:r>
                        <a:rPr lang="en-US" sz="2400" baseline="0" dirty="0" smtClean="0"/>
                        <a:t>  4 cubed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2)  </a:t>
                      </a:r>
                      <a:r>
                        <a:rPr lang="en-US" sz="2400" i="1" dirty="0" smtClean="0"/>
                        <a:t>z</a:t>
                      </a:r>
                      <a:r>
                        <a:rPr lang="en-US" sz="2400" i="0" dirty="0" smtClean="0"/>
                        <a:t> to the ninth power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 startAt="3"/>
                      </a:pPr>
                      <a:r>
                        <a:rPr lang="en-US" sz="2400" i="1" dirty="0" smtClean="0"/>
                        <a:t>a</a:t>
                      </a:r>
                      <a:r>
                        <a:rPr lang="en-US" sz="2400" i="0" dirty="0" smtClean="0"/>
                        <a:t> to the fifth power</a:t>
                      </a:r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None/>
                      </a:pPr>
                      <a:endParaRPr lang="en-US" sz="2400" i="0" dirty="0" smtClean="0"/>
                    </a:p>
                    <a:p>
                      <a:pPr marL="342900" indent="-342900">
                        <a:buAutoNum type="arabicParenR" startAt="3"/>
                      </a:pPr>
                      <a:endParaRPr lang="en-US" sz="2400" i="0" dirty="0" smtClean="0"/>
                    </a:p>
                    <a:p>
                      <a:pPr marL="342900" indent="-342900">
                        <a:buNone/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0"/>
            <a:ext cx="152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/>
              <a:t>4</a:t>
            </a:r>
            <a:r>
              <a:rPr lang="en-US" sz="4500" baseline="30000" dirty="0" smtClean="0"/>
              <a:t>3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296885"/>
            <a:ext cx="152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i="1" dirty="0" smtClean="0"/>
              <a:t>z</a:t>
            </a:r>
            <a:r>
              <a:rPr lang="en-US" sz="4500" baseline="30000" dirty="0" smtClean="0"/>
              <a:t>9</a:t>
            </a:r>
            <a:endParaRPr lang="en-US" sz="45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286000"/>
            <a:ext cx="152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i="1" dirty="0" smtClean="0"/>
              <a:t>a</a:t>
            </a:r>
            <a:r>
              <a:rPr lang="en-US" sz="4500" baseline="30000" dirty="0" smtClean="0"/>
              <a:t>5</a:t>
            </a:r>
            <a:endParaRPr lang="en-US" sz="45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 * 4 * 4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5029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z</a:t>
            </a:r>
            <a:r>
              <a:rPr lang="en-US" sz="2400" dirty="0" smtClean="0"/>
              <a:t> * </a:t>
            </a:r>
            <a:r>
              <a:rPr lang="en-US" sz="2400" i="1" dirty="0" smtClean="0"/>
              <a:t>z </a:t>
            </a:r>
            <a:r>
              <a:rPr lang="en-US" sz="2400" dirty="0" smtClean="0"/>
              <a:t>* </a:t>
            </a:r>
            <a:r>
              <a:rPr lang="en-US" sz="2400" i="1" dirty="0" smtClean="0"/>
              <a:t>z * z * z * z * z * z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5029200"/>
            <a:ext cx="33528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i="1" dirty="0" smtClean="0"/>
              <a:t>a</a:t>
            </a:r>
            <a:r>
              <a:rPr lang="en-US" sz="3700" dirty="0" smtClean="0"/>
              <a:t> * </a:t>
            </a:r>
            <a:r>
              <a:rPr lang="en-US" sz="3700" i="1" dirty="0" smtClean="0"/>
              <a:t>a</a:t>
            </a:r>
            <a:r>
              <a:rPr lang="en-US" sz="3700" dirty="0" smtClean="0"/>
              <a:t> * </a:t>
            </a:r>
            <a:r>
              <a:rPr lang="en-US" sz="3700" i="1" dirty="0" smtClean="0"/>
              <a:t>a </a:t>
            </a:r>
            <a:r>
              <a:rPr lang="en-US" sz="3700" dirty="0" smtClean="0"/>
              <a:t>* </a:t>
            </a:r>
            <a:r>
              <a:rPr lang="en-US" sz="3700" i="1" dirty="0" smtClean="0"/>
              <a:t>a</a:t>
            </a:r>
            <a:r>
              <a:rPr lang="en-US" sz="3700" dirty="0" smtClean="0"/>
              <a:t> * </a:t>
            </a:r>
            <a:r>
              <a:rPr lang="en-US" sz="3700" i="1" dirty="0" smtClean="0"/>
              <a:t>a</a:t>
            </a:r>
            <a:endParaRPr lang="en-US" sz="3700" i="1" dirty="0"/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26464"/>
          </a:xfrm>
        </p:spPr>
        <p:txBody>
          <a:bodyPr/>
          <a:lstStyle/>
          <a:p>
            <a:r>
              <a:rPr lang="en-US" dirty="0" smtClean="0"/>
              <a:t>Example 2						p. 5</a:t>
            </a:r>
            <a:br>
              <a:rPr lang="en-US" dirty="0" smtClean="0"/>
            </a:br>
            <a:r>
              <a:rPr lang="en-US" dirty="0" smtClean="0"/>
              <a:t>Evaluate the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831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Evaluate </a:t>
            </a:r>
            <a:r>
              <a:rPr lang="en-US" i="1" dirty="0" smtClean="0"/>
              <a:t>x</a:t>
            </a:r>
            <a:r>
              <a:rPr lang="en-US" baseline="30000" dirty="0" smtClean="0"/>
              <a:t>5 </a:t>
            </a:r>
            <a:r>
              <a:rPr lang="en-US" dirty="0" smtClean="0"/>
              <a:t>when </a:t>
            </a:r>
            <a:r>
              <a:rPr lang="en-US" i="1" dirty="0" smtClean="0"/>
              <a:t>x</a:t>
            </a:r>
            <a:r>
              <a:rPr lang="en-US" dirty="0" smtClean="0"/>
              <a:t> = 2.</a:t>
            </a:r>
          </a:p>
          <a:p>
            <a:pPr>
              <a:buNone/>
            </a:pPr>
            <a:endParaRPr lang="en-US" baseline="30000" dirty="0" smtClean="0"/>
          </a:p>
          <a:p>
            <a:pPr marL="582930" indent="-514350">
              <a:buAutoNum type="arabicPeriod"/>
            </a:pPr>
            <a:r>
              <a:rPr lang="en-US" dirty="0" smtClean="0"/>
              <a:t>Substitute </a:t>
            </a:r>
            <a:r>
              <a:rPr lang="en-US" u="sng" dirty="0" smtClean="0"/>
              <a:t>	</a:t>
            </a:r>
            <a:r>
              <a:rPr lang="en-US" dirty="0" smtClean="0"/>
              <a:t> for x.			</a:t>
            </a:r>
            <a:r>
              <a:rPr lang="en-US" i="1" dirty="0" smtClean="0"/>
              <a:t>x</a:t>
            </a:r>
            <a:r>
              <a:rPr lang="en-US" baseline="30000" dirty="0" smtClean="0"/>
              <a:t>5 </a:t>
            </a:r>
            <a:r>
              <a:rPr lang="en-US" dirty="0" smtClean="0"/>
              <a:t> = </a:t>
            </a:r>
            <a:r>
              <a:rPr lang="en-US" i="1" u="sng" dirty="0" smtClean="0"/>
              <a:t> 	      </a:t>
            </a:r>
            <a:r>
              <a:rPr lang="en-US" baseline="30000" dirty="0" smtClean="0"/>
              <a:t>5 </a:t>
            </a:r>
            <a:r>
              <a:rPr lang="en-US" dirty="0" smtClean="0"/>
              <a:t>	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2. 	Write out the factors.		     = </a:t>
            </a:r>
            <a:r>
              <a:rPr lang="en-US" u="sng" dirty="0" smtClean="0"/>
              <a:t>			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3.	 Multiply the factors.		   	     = </a:t>
            </a:r>
            <a:r>
              <a:rPr lang="en-US" u="sng" dirty="0" smtClean="0"/>
              <a:t>		</a:t>
            </a:r>
            <a:endParaRPr lang="en-US" dirty="0" smtClean="0"/>
          </a:p>
          <a:p>
            <a:pPr marL="582930" indent="-514350">
              <a:buAutoNum type="arabicPeriod"/>
            </a:pPr>
            <a:endParaRPr lang="en-US" dirty="0" smtClean="0"/>
          </a:p>
          <a:p>
            <a:pPr marL="582930" indent="-514350">
              <a:buNone/>
            </a:pPr>
            <a:r>
              <a:rPr lang="en-US" b="1" dirty="0" smtClean="0"/>
              <a:t>Answer  </a:t>
            </a:r>
            <a:r>
              <a:rPr lang="en-US" dirty="0" smtClean="0"/>
              <a:t>The value of the expression is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29989" y="2183674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8737" y="2231570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9504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2945674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29504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1063" y="326353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53548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4017258"/>
            <a:ext cx="914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32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5007858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32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958737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5800" y="29504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796348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152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26464"/>
          </a:xfrm>
        </p:spPr>
        <p:txBody>
          <a:bodyPr/>
          <a:lstStyle/>
          <a:p>
            <a:r>
              <a:rPr lang="en-US" dirty="0" smtClean="0"/>
              <a:t>Example 3						p. 5</a:t>
            </a:r>
            <a:br>
              <a:rPr lang="en-US" dirty="0" smtClean="0"/>
            </a:br>
            <a:r>
              <a:rPr lang="en-US" dirty="0" smtClean="0"/>
              <a:t>Evaluate Exponential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Evaluate the variable expression when </a:t>
            </a:r>
            <a:r>
              <a:rPr lang="en-US" sz="2800" b="1" i="1" dirty="0" smtClean="0"/>
              <a:t>a </a:t>
            </a:r>
            <a:r>
              <a:rPr lang="en-US" sz="2800" b="1" dirty="0" smtClean="0"/>
              <a:t>= 5 and </a:t>
            </a:r>
            <a:r>
              <a:rPr lang="en-US" sz="2800" b="1" i="1" dirty="0" smtClean="0"/>
              <a:t> b </a:t>
            </a:r>
            <a:r>
              <a:rPr lang="en-US" sz="2800" b="1" dirty="0" smtClean="0"/>
              <a:t>= 3.</a:t>
            </a:r>
          </a:p>
          <a:p>
            <a:pPr>
              <a:buNone/>
            </a:pPr>
            <a:endParaRPr lang="en-US" sz="2800" dirty="0" smtClean="0"/>
          </a:p>
          <a:p>
            <a:pPr marL="582930" indent="-514350">
              <a:buAutoNum type="alphaLcPeriod"/>
            </a:pPr>
            <a:r>
              <a:rPr lang="en-US" sz="2800" dirty="0" smtClean="0"/>
              <a:t>(</a:t>
            </a:r>
            <a:r>
              <a:rPr lang="en-US" sz="2800" i="1" dirty="0" smtClean="0"/>
              <a:t>a </a:t>
            </a:r>
            <a:r>
              <a:rPr lang="en-US" sz="2800" dirty="0" smtClean="0"/>
              <a:t>– </a:t>
            </a:r>
            <a:r>
              <a:rPr lang="en-US" sz="2800" i="1" dirty="0" smtClean="0"/>
              <a:t>b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= (</a:t>
            </a:r>
            <a:r>
              <a:rPr lang="en-US" sz="2800" i="1" u="sng" dirty="0" smtClean="0"/>
              <a:t>      </a:t>
            </a:r>
            <a:r>
              <a:rPr lang="en-US" sz="2800" i="1" dirty="0" smtClean="0"/>
              <a:t> </a:t>
            </a:r>
            <a:r>
              <a:rPr lang="en-US" sz="2800" dirty="0" smtClean="0"/>
              <a:t>– </a:t>
            </a:r>
            <a:r>
              <a:rPr lang="en-US" sz="2800" i="1" u="sng" dirty="0" smtClean="0"/>
              <a:t>     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		</a:t>
            </a:r>
            <a:r>
              <a:rPr lang="en-US" sz="2800" b="1" dirty="0" smtClean="0"/>
              <a:t>Substitute for 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b</a:t>
            </a:r>
            <a:r>
              <a:rPr lang="en-US" sz="2800" b="1" dirty="0" smtClean="0"/>
              <a:t>.</a:t>
            </a:r>
          </a:p>
          <a:p>
            <a:pPr marL="582930" indent="-514350">
              <a:buNone/>
            </a:pPr>
            <a:r>
              <a:rPr lang="en-US" sz="3200" b="1" dirty="0" smtClean="0"/>
              <a:t>		        </a:t>
            </a:r>
            <a:r>
              <a:rPr lang="en-US" sz="3200" dirty="0" smtClean="0"/>
              <a:t>= </a:t>
            </a:r>
            <a:r>
              <a:rPr lang="en-US" sz="3200" u="sng" dirty="0" smtClean="0"/>
              <a:t>	</a:t>
            </a:r>
            <a:r>
              <a:rPr lang="en-US" sz="3200" baseline="30000" dirty="0" smtClean="0"/>
              <a:t>4</a:t>
            </a:r>
            <a:r>
              <a:rPr lang="en-US" sz="3200" b="1" dirty="0" smtClean="0"/>
              <a:t>		</a:t>
            </a:r>
            <a:r>
              <a:rPr lang="en-US" sz="2500" b="1" dirty="0" smtClean="0"/>
              <a:t>Subtract within parentheses.</a:t>
            </a:r>
            <a:endParaRPr lang="en-US" sz="2800" b="1" dirty="0" smtClean="0"/>
          </a:p>
          <a:p>
            <a:pPr marL="582930" indent="-514350">
              <a:buNone/>
            </a:pPr>
            <a:r>
              <a:rPr lang="en-US" sz="2800" b="1" dirty="0" smtClean="0"/>
              <a:t>                     </a:t>
            </a:r>
            <a:r>
              <a:rPr lang="en-US" sz="2800" dirty="0" smtClean="0"/>
              <a:t>= </a:t>
            </a:r>
            <a:r>
              <a:rPr lang="en-US" sz="2800" u="sng" dirty="0" smtClean="0"/>
              <a:t>		</a:t>
            </a:r>
            <a:r>
              <a:rPr lang="en-US" sz="2800" b="1" dirty="0" smtClean="0"/>
              <a:t>	Write factors.</a:t>
            </a:r>
          </a:p>
          <a:p>
            <a:pPr marL="582930" indent="-514350">
              <a:buNone/>
            </a:pPr>
            <a:r>
              <a:rPr lang="en-US" sz="2800" b="1" dirty="0" smtClean="0"/>
              <a:t>		         </a:t>
            </a:r>
            <a:r>
              <a:rPr lang="en-US" sz="2800" dirty="0" smtClean="0"/>
              <a:t>= </a:t>
            </a:r>
            <a:r>
              <a:rPr lang="en-US" sz="2800" u="sng" dirty="0" smtClean="0"/>
              <a:t>		</a:t>
            </a:r>
            <a:r>
              <a:rPr lang="en-US" sz="2800" dirty="0" smtClean="0"/>
              <a:t>		</a:t>
            </a:r>
            <a:r>
              <a:rPr lang="en-US" sz="2800" b="1" dirty="0" smtClean="0"/>
              <a:t>Multiply.</a:t>
            </a:r>
          </a:p>
          <a:p>
            <a:pPr marL="582930" indent="-514350">
              <a:buNone/>
            </a:pPr>
            <a:endParaRPr lang="en-US" sz="2800" b="1" dirty="0" smtClean="0"/>
          </a:p>
          <a:p>
            <a:pPr marL="582930" indent="-514350">
              <a:buNone/>
            </a:pPr>
            <a:r>
              <a:rPr lang="en-US" sz="2800" b="1" dirty="0" smtClean="0"/>
              <a:t>b.  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- (</a:t>
            </a:r>
            <a:r>
              <a:rPr lang="en-US" sz="2800" i="1" dirty="0" smtClean="0"/>
              <a:t>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= (</a:t>
            </a:r>
            <a:r>
              <a:rPr lang="en-US" sz="2800" u="sng" dirty="0" smtClean="0"/>
              <a:t>    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- (</a:t>
            </a:r>
            <a:r>
              <a:rPr lang="en-US" sz="2800" u="sng" dirty="0" smtClean="0"/>
              <a:t>    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	</a:t>
            </a:r>
            <a:r>
              <a:rPr lang="en-US" sz="2800" b="1" dirty="0" smtClean="0"/>
              <a:t>Substitute for 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b.</a:t>
            </a:r>
            <a:endParaRPr lang="en-US" sz="2800" dirty="0" smtClean="0"/>
          </a:p>
          <a:p>
            <a:pPr marL="582930" indent="-514350">
              <a:buNone/>
            </a:pPr>
            <a:r>
              <a:rPr lang="en-US" sz="2800" dirty="0" smtClean="0"/>
              <a:t>                         = </a:t>
            </a:r>
            <a:r>
              <a:rPr lang="en-US" sz="2800" u="sng" dirty="0" smtClean="0"/>
              <a:t>	</a:t>
            </a:r>
            <a:r>
              <a:rPr lang="en-US" sz="2800" dirty="0" smtClean="0"/>
              <a:t> - </a:t>
            </a:r>
            <a:r>
              <a:rPr lang="en-US" sz="2800" u="sng" dirty="0" smtClean="0"/>
              <a:t>	</a:t>
            </a:r>
            <a:r>
              <a:rPr lang="en-US" sz="2800" dirty="0" smtClean="0"/>
              <a:t>	</a:t>
            </a:r>
            <a:r>
              <a:rPr lang="en-US" sz="2800" b="1" dirty="0" smtClean="0"/>
              <a:t>Evaluate powers.</a:t>
            </a:r>
          </a:p>
          <a:p>
            <a:pPr marL="582930" indent="-514350">
              <a:buNone/>
            </a:pPr>
            <a:r>
              <a:rPr lang="en-US" sz="2800" dirty="0" smtClean="0"/>
              <a:t>                         = </a:t>
            </a:r>
            <a:r>
              <a:rPr lang="en-US" sz="2800" u="sng" dirty="0" smtClean="0"/>
              <a:t>	</a:t>
            </a:r>
            <a:r>
              <a:rPr lang="en-US" sz="2800" dirty="0" smtClean="0"/>
              <a:t>		</a:t>
            </a:r>
            <a:r>
              <a:rPr lang="en-US" sz="2800" b="1" dirty="0" smtClean="0"/>
              <a:t>Subtract.</a:t>
            </a:r>
            <a:endParaRPr lang="en-US" sz="2800" dirty="0" smtClean="0"/>
          </a:p>
          <a:p>
            <a:pPr marL="582930" indent="-514350">
              <a:buNone/>
            </a:pPr>
            <a:endParaRPr lang="en-US" sz="2800" b="1" dirty="0" smtClean="0"/>
          </a:p>
          <a:p>
            <a:pPr marL="582930" indent="-514350">
              <a:buAutoNum type="alphaLcPeriod"/>
            </a:pP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238614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5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3537" y="238614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3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034937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555274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315" y="35600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0474" y="35600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3568337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576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87337" y="387313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67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38400" y="4017258"/>
            <a:ext cx="990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16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50078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5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1474" y="50078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3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5541258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25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5536474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9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6074658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16</a:t>
            </a:r>
            <a:endParaRPr lang="en-US" sz="3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sz="3300" dirty="0" smtClean="0"/>
              <a:t>Checkpoint							p. 5</a:t>
            </a:r>
            <a:br>
              <a:rPr lang="en-US" sz="3300" dirty="0" smtClean="0"/>
            </a:br>
            <a:r>
              <a:rPr lang="en-US" sz="3300" dirty="0" smtClean="0"/>
              <a:t>Evaluate the variable expression when </a:t>
            </a:r>
            <a:r>
              <a:rPr lang="en-US" sz="3300" b="1" i="1" dirty="0" smtClean="0">
                <a:solidFill>
                  <a:srgbClr val="FFFF00"/>
                </a:solidFill>
              </a:rPr>
              <a:t>a = 7 and </a:t>
            </a:r>
            <a:r>
              <a:rPr lang="en-US" sz="3300" b="1" dirty="0" smtClean="0">
                <a:solidFill>
                  <a:srgbClr val="FFFF00"/>
                </a:solidFill>
              </a:rPr>
              <a:t>b</a:t>
            </a:r>
            <a:r>
              <a:rPr lang="en-US" sz="3300" b="1" i="1" dirty="0" smtClean="0">
                <a:solidFill>
                  <a:srgbClr val="FFFF00"/>
                </a:solidFill>
              </a:rPr>
              <a:t> = 3.</a:t>
            </a:r>
            <a:r>
              <a:rPr lang="en-US" sz="3300" i="1" dirty="0" smtClean="0"/>
              <a:t>.</a:t>
            </a:r>
            <a:endParaRPr lang="en-US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825274"/>
              </p:ext>
            </p:extLst>
          </p:nvPr>
        </p:nvGraphicFramePr>
        <p:xfrm>
          <a:off x="457200" y="1295400"/>
          <a:ext cx="8534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2805289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4.</a:t>
                      </a:r>
                      <a:r>
                        <a:rPr lang="en-US" sz="3000" b="0" dirty="0" smtClean="0"/>
                        <a:t> (</a:t>
                      </a:r>
                      <a:r>
                        <a:rPr lang="en-US" sz="3000" b="0" i="1" dirty="0" smtClean="0"/>
                        <a:t>a</a:t>
                      </a:r>
                      <a:r>
                        <a:rPr lang="en-US" sz="3000" b="0" baseline="30000" dirty="0" smtClean="0"/>
                        <a:t>2</a:t>
                      </a:r>
                      <a:r>
                        <a:rPr lang="en-US" sz="3000" b="0" dirty="0" smtClean="0"/>
                        <a:t> ) + </a:t>
                      </a:r>
                      <a:r>
                        <a:rPr lang="en-US" sz="3000" b="0" i="1" dirty="0" smtClean="0"/>
                        <a:t>b</a:t>
                      </a:r>
                      <a:endParaRPr lang="en-US" sz="3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5.</a:t>
                      </a:r>
                      <a:r>
                        <a:rPr lang="en-US" sz="3000" b="0" baseline="0" dirty="0" smtClean="0"/>
                        <a:t> </a:t>
                      </a:r>
                      <a:r>
                        <a:rPr lang="en-US" sz="3000" b="0" dirty="0" smtClean="0"/>
                        <a:t>(</a:t>
                      </a:r>
                      <a:r>
                        <a:rPr lang="en-US" sz="3000" b="0" i="1" dirty="0" smtClean="0"/>
                        <a:t>a</a:t>
                      </a:r>
                      <a:r>
                        <a:rPr lang="en-US" sz="3000" b="0" baseline="0" dirty="0" smtClean="0"/>
                        <a:t> + b)</a:t>
                      </a:r>
                      <a:r>
                        <a:rPr lang="en-US" sz="3000" b="0" baseline="30000" dirty="0" smtClean="0"/>
                        <a:t>2</a:t>
                      </a:r>
                      <a:r>
                        <a:rPr lang="en-US" sz="3000" b="0" dirty="0" smtClean="0"/>
                        <a:t> </a:t>
                      </a:r>
                      <a:endParaRPr lang="en-US" sz="3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6. </a:t>
                      </a:r>
                      <a:r>
                        <a:rPr lang="en-US" sz="3000" b="0" dirty="0" smtClean="0"/>
                        <a:t>(</a:t>
                      </a:r>
                      <a:r>
                        <a:rPr lang="en-US" sz="3000" b="0" i="1" dirty="0" smtClean="0"/>
                        <a:t>b</a:t>
                      </a:r>
                      <a:r>
                        <a:rPr lang="en-US" sz="3000" b="0" baseline="30000" dirty="0" smtClean="0"/>
                        <a:t>2</a:t>
                      </a:r>
                      <a:r>
                        <a:rPr lang="en-US" sz="3000" b="0" dirty="0" smtClean="0"/>
                        <a:t> ) - </a:t>
                      </a:r>
                      <a:r>
                        <a:rPr lang="en-US" sz="3000" b="0" i="1" dirty="0" smtClean="0"/>
                        <a:t>a</a:t>
                      </a:r>
                      <a:endParaRPr lang="en-US" sz="3000" b="0" dirty="0"/>
                    </a:p>
                  </a:txBody>
                  <a:tcPr/>
                </a:tc>
              </a:tr>
              <a:tr h="2604911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7. </a:t>
                      </a:r>
                      <a:r>
                        <a:rPr lang="en-US" sz="3000" dirty="0" smtClean="0"/>
                        <a:t>(</a:t>
                      </a:r>
                      <a:r>
                        <a:rPr lang="en-US" sz="3000" i="1" dirty="0" smtClean="0"/>
                        <a:t>a – </a:t>
                      </a:r>
                      <a:r>
                        <a:rPr lang="en-US" sz="3000" i="0" dirty="0" smtClean="0"/>
                        <a:t>b)</a:t>
                      </a:r>
                      <a:r>
                        <a:rPr lang="en-US" sz="3000" i="0" baseline="30000" dirty="0" smtClean="0"/>
                        <a:t>3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8. </a:t>
                      </a:r>
                      <a:r>
                        <a:rPr lang="en-US" sz="3000" dirty="0" smtClean="0"/>
                        <a:t>(</a:t>
                      </a:r>
                      <a:r>
                        <a:rPr lang="en-US" sz="3000" i="1" dirty="0" smtClean="0"/>
                        <a:t>a</a:t>
                      </a:r>
                      <a:r>
                        <a:rPr lang="en-US" sz="3000" baseline="30000" dirty="0" smtClean="0"/>
                        <a:t>2</a:t>
                      </a:r>
                      <a:r>
                        <a:rPr lang="en-US" sz="3000" dirty="0" smtClean="0"/>
                        <a:t> ) + (</a:t>
                      </a:r>
                      <a:r>
                        <a:rPr lang="en-US" sz="3000" i="1" dirty="0" smtClean="0"/>
                        <a:t>b</a:t>
                      </a:r>
                      <a:r>
                        <a:rPr lang="en-US" sz="3000" i="1" baseline="30000" dirty="0" smtClean="0"/>
                        <a:t>3</a:t>
                      </a:r>
                      <a:r>
                        <a:rPr lang="en-US" sz="3000" dirty="0" smtClean="0"/>
                        <a:t> )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9. </a:t>
                      </a:r>
                      <a:r>
                        <a:rPr lang="en-US" sz="3000" dirty="0" smtClean="0"/>
                        <a:t>(</a:t>
                      </a:r>
                      <a:r>
                        <a:rPr lang="en-US" sz="3000" i="1" dirty="0" smtClean="0"/>
                        <a:t>a</a:t>
                      </a:r>
                      <a:r>
                        <a:rPr lang="en-US" sz="3000" baseline="30000" dirty="0" smtClean="0"/>
                        <a:t>2</a:t>
                      </a:r>
                      <a:r>
                        <a:rPr lang="en-US" sz="3000" dirty="0" smtClean="0"/>
                        <a:t> ) - (</a:t>
                      </a:r>
                      <a:r>
                        <a:rPr lang="en-US" sz="3000" i="1" dirty="0" smtClean="0"/>
                        <a:t>b</a:t>
                      </a:r>
                      <a:r>
                        <a:rPr lang="en-US" sz="3000" baseline="30000" dirty="0" smtClean="0"/>
                        <a:t>2</a:t>
                      </a:r>
                      <a:r>
                        <a:rPr lang="en-US" sz="3000" dirty="0" smtClean="0"/>
                        <a:t> )</a:t>
                      </a:r>
                      <a:endParaRPr lang="en-US" sz="3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828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7</a:t>
            </a:r>
            <a:r>
              <a:rPr lang="en-US" sz="3500" baseline="30000" dirty="0" smtClean="0">
                <a:solidFill>
                  <a:srgbClr val="FFFF00"/>
                </a:solidFill>
              </a:rPr>
              <a:t>2</a:t>
            </a:r>
            <a:r>
              <a:rPr lang="en-US" sz="3500" dirty="0" smtClean="0">
                <a:solidFill>
                  <a:srgbClr val="FFFF00"/>
                </a:solidFill>
              </a:rPr>
              <a:t> + 3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3622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7</a:t>
            </a:r>
            <a:r>
              <a:rPr lang="en-US" sz="3500" baseline="30000" dirty="0" smtClean="0">
                <a:solidFill>
                  <a:srgbClr val="FFFF00"/>
                </a:solidFill>
              </a:rPr>
              <a:t> </a:t>
            </a:r>
            <a:r>
              <a:rPr lang="en-US" sz="3500" dirty="0" smtClean="0">
                <a:solidFill>
                  <a:srgbClr val="FFFF00"/>
                </a:solidFill>
              </a:rPr>
              <a:t> 7+ 3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2743200"/>
            <a:ext cx="76200" cy="76200"/>
          </a:xfrm>
          <a:prstGeom prst="ellipse">
            <a:avLst/>
          </a:prstGeom>
          <a:solidFill>
            <a:srgbClr val="08E2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69526" y="3137263"/>
            <a:ext cx="76200" cy="76200"/>
          </a:xfrm>
          <a:prstGeom prst="ellipse">
            <a:avLst/>
          </a:prstGeom>
          <a:solidFill>
            <a:srgbClr val="08E212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28956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49+ 3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4076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</a:rPr>
              <a:t>52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828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(7 + 3)</a:t>
            </a:r>
            <a:r>
              <a:rPr lang="en-US" sz="3500" baseline="300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33868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(10)</a:t>
            </a:r>
            <a:r>
              <a:rPr lang="en-US" sz="3500" baseline="300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28194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10    10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10548" y="2717074"/>
            <a:ext cx="76200" cy="76200"/>
          </a:xfrm>
          <a:prstGeom prst="ellipse">
            <a:avLst/>
          </a:prstGeom>
          <a:solidFill>
            <a:srgbClr val="08E212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0" y="33314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</a:rPr>
              <a:t>100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1815737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(3</a:t>
            </a:r>
            <a:r>
              <a:rPr lang="en-US" sz="3500" baseline="30000" dirty="0" smtClean="0">
                <a:solidFill>
                  <a:srgbClr val="FFFF00"/>
                </a:solidFill>
              </a:rPr>
              <a:t>2</a:t>
            </a:r>
            <a:r>
              <a:rPr lang="en-US" sz="3500" dirty="0" smtClean="0">
                <a:solidFill>
                  <a:srgbClr val="FFFF00"/>
                </a:solidFill>
              </a:rPr>
              <a:t>) - 7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23408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3  3 - 7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28194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9 - 7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33314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</a:rPr>
              <a:t>2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495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(7 - 3)</a:t>
            </a:r>
            <a:r>
              <a:rPr lang="en-US" sz="3500" baseline="30000" dirty="0" smtClean="0">
                <a:solidFill>
                  <a:srgbClr val="FF0000"/>
                </a:solidFill>
              </a:rPr>
              <a:t>3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49316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(4)</a:t>
            </a:r>
            <a:r>
              <a:rPr lang="en-US" sz="3500" baseline="30000" dirty="0" smtClean="0">
                <a:solidFill>
                  <a:srgbClr val="FF0000"/>
                </a:solidFill>
              </a:rPr>
              <a:t>3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5334000"/>
            <a:ext cx="1828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4    4    4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371600" y="5728063"/>
            <a:ext cx="76200" cy="76200"/>
          </a:xfrm>
          <a:prstGeom prst="ellipse">
            <a:avLst/>
          </a:prstGeom>
          <a:solidFill>
            <a:srgbClr val="08E2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18063" y="5715000"/>
            <a:ext cx="76200" cy="76200"/>
          </a:xfrm>
          <a:prstGeom prst="ellipse">
            <a:avLst/>
          </a:prstGeom>
          <a:solidFill>
            <a:srgbClr val="08E2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38200" y="5922258"/>
            <a:ext cx="1828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64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4508454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(7</a:t>
            </a:r>
            <a:r>
              <a:rPr lang="en-US" sz="3500" baseline="30000" dirty="0" smtClean="0">
                <a:solidFill>
                  <a:srgbClr val="FF0000"/>
                </a:solidFill>
              </a:rPr>
              <a:t>2</a:t>
            </a:r>
            <a:r>
              <a:rPr lang="en-US" sz="3500" dirty="0" smtClean="0">
                <a:solidFill>
                  <a:srgbClr val="FF0000"/>
                </a:solidFill>
              </a:rPr>
              <a:t>) + 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4495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(3</a:t>
            </a:r>
            <a:r>
              <a:rPr lang="en-US" sz="3500" baseline="30000" dirty="0" smtClean="0">
                <a:solidFill>
                  <a:srgbClr val="FF0000"/>
                </a:solidFill>
              </a:rPr>
              <a:t>3</a:t>
            </a:r>
            <a:r>
              <a:rPr lang="en-US" sz="35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57600" y="50078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49 + 27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56174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76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0800" y="4495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(7</a:t>
            </a:r>
            <a:r>
              <a:rPr lang="en-US" sz="3500" baseline="30000" dirty="0" smtClean="0">
                <a:solidFill>
                  <a:srgbClr val="FF0000"/>
                </a:solidFill>
              </a:rPr>
              <a:t>2</a:t>
            </a:r>
            <a:r>
              <a:rPr lang="en-US" sz="3500" dirty="0" smtClean="0">
                <a:solidFill>
                  <a:srgbClr val="FF0000"/>
                </a:solidFill>
              </a:rPr>
              <a:t>) - 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39000" y="4495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(3</a:t>
            </a:r>
            <a:r>
              <a:rPr lang="en-US" sz="3500" baseline="30000" dirty="0">
                <a:solidFill>
                  <a:srgbClr val="FF0000"/>
                </a:solidFill>
              </a:rPr>
              <a:t>2</a:t>
            </a:r>
            <a:r>
              <a:rPr lang="en-US" sz="35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05600" y="50078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49 - 9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1800" y="56936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40</a:t>
            </a: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8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447800"/>
          </a:xfrm>
        </p:spPr>
        <p:txBody>
          <a:bodyPr/>
          <a:lstStyle/>
          <a:p>
            <a:r>
              <a:rPr lang="en-US" dirty="0" smtClean="0"/>
              <a:t>Example 4						p. 6</a:t>
            </a:r>
            <a:br>
              <a:rPr lang="en-US" dirty="0" smtClean="0"/>
            </a:br>
            <a:r>
              <a:rPr lang="en-US" dirty="0" smtClean="0"/>
              <a:t>Exponents and Grouping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553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Evaluate the variable expression when </a:t>
            </a:r>
            <a:r>
              <a:rPr lang="en-US" b="1" i="1" dirty="0" smtClean="0"/>
              <a:t>x</a:t>
            </a:r>
            <a:r>
              <a:rPr lang="en-US" b="1" dirty="0" smtClean="0"/>
              <a:t> = 6.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82930" indent="-514350">
              <a:buAutoNum type="alphaLcPeriod"/>
            </a:pPr>
            <a:r>
              <a:rPr lang="en-US" sz="2600" dirty="0" smtClean="0"/>
              <a:t>4</a:t>
            </a:r>
            <a:r>
              <a:rPr lang="en-US" sz="2600" i="1" dirty="0" smtClean="0"/>
              <a:t>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 = 4</a:t>
            </a:r>
            <a:r>
              <a:rPr lang="en-US" sz="2600" i="1" dirty="0" smtClean="0"/>
              <a:t>( </a:t>
            </a:r>
            <a:r>
              <a:rPr lang="en-US" sz="2600" i="1" u="sng" dirty="0" smtClean="0"/>
              <a:t>     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		</a:t>
            </a:r>
            <a:r>
              <a:rPr lang="en-US" sz="2600" b="1" dirty="0" smtClean="0"/>
              <a:t>Substitute for </a:t>
            </a:r>
            <a:r>
              <a:rPr lang="en-US" sz="2600" b="1" i="1" dirty="0" smtClean="0"/>
              <a:t>x.</a:t>
            </a:r>
          </a:p>
          <a:p>
            <a:pPr marL="582930" indent="-514350">
              <a:buNone/>
            </a:pPr>
            <a:r>
              <a:rPr lang="en-US" sz="2600" dirty="0" smtClean="0"/>
              <a:t>	         = 4(</a:t>
            </a:r>
            <a:r>
              <a:rPr lang="en-US" sz="2600" u="sng" dirty="0" smtClean="0"/>
              <a:t>     </a:t>
            </a:r>
            <a:r>
              <a:rPr lang="en-US" sz="2600" dirty="0" smtClean="0"/>
              <a:t>)		</a:t>
            </a:r>
            <a:r>
              <a:rPr lang="en-US" sz="2600" b="1" dirty="0" smtClean="0"/>
              <a:t>Evaluate the power.</a:t>
            </a:r>
            <a:endParaRPr lang="en-US" sz="2600" dirty="0" smtClean="0"/>
          </a:p>
          <a:p>
            <a:pPr marL="582930" indent="-514350">
              <a:buNone/>
            </a:pPr>
            <a:r>
              <a:rPr lang="en-US" sz="2600" dirty="0" smtClean="0"/>
              <a:t>		    = </a:t>
            </a:r>
            <a:r>
              <a:rPr lang="en-US" sz="2600" u="sng" dirty="0" smtClean="0"/>
              <a:t>		</a:t>
            </a:r>
            <a:r>
              <a:rPr lang="en-US" sz="2600" dirty="0" smtClean="0"/>
              <a:t>	</a:t>
            </a:r>
            <a:r>
              <a:rPr lang="en-US" sz="2600" b="1" dirty="0" smtClean="0"/>
              <a:t>Multiply.</a:t>
            </a:r>
          </a:p>
          <a:p>
            <a:pPr marL="582930" indent="-514350">
              <a:buNone/>
            </a:pPr>
            <a:endParaRPr lang="en-US" sz="2600" dirty="0" smtClean="0"/>
          </a:p>
          <a:p>
            <a:pPr marL="582930" indent="-514350">
              <a:buNone/>
            </a:pPr>
            <a:r>
              <a:rPr lang="en-US" sz="2800" b="1" dirty="0" smtClean="0"/>
              <a:t>b.	</a:t>
            </a:r>
            <a:r>
              <a:rPr lang="en-US" sz="2800" dirty="0" smtClean="0"/>
              <a:t>(4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= (4</a:t>
            </a:r>
            <a:r>
              <a:rPr lang="en-US" sz="2600" dirty="0" smtClean="0"/>
              <a:t>  * </a:t>
            </a:r>
            <a:r>
              <a:rPr lang="en-US" sz="2600" u="sng" dirty="0" smtClean="0"/>
              <a:t>     </a:t>
            </a:r>
            <a:r>
              <a:rPr lang="en-US" sz="26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	</a:t>
            </a:r>
            <a:r>
              <a:rPr lang="en-US" sz="2800" b="1" dirty="0" smtClean="0"/>
              <a:t>Substitute for 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.</a:t>
            </a:r>
          </a:p>
          <a:p>
            <a:pPr marL="582930" indent="-514350">
              <a:buNone/>
            </a:pPr>
            <a:r>
              <a:rPr lang="en-US" sz="2800" dirty="0" smtClean="0"/>
              <a:t>                  = </a:t>
            </a:r>
            <a:r>
              <a:rPr lang="en-US" sz="2800" u="sng" dirty="0" smtClean="0"/>
              <a:t>	   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		</a:t>
            </a:r>
            <a:r>
              <a:rPr lang="en-US" sz="2800" b="1" dirty="0" smtClean="0"/>
              <a:t>Multiply within parentheses.</a:t>
            </a:r>
            <a:endParaRPr lang="en-US" sz="2800" dirty="0" smtClean="0"/>
          </a:p>
          <a:p>
            <a:pPr marL="582930" indent="-514350">
              <a:buNone/>
            </a:pPr>
            <a:r>
              <a:rPr lang="en-US" sz="2800" dirty="0" smtClean="0"/>
              <a:t>		      = </a:t>
            </a:r>
            <a:r>
              <a:rPr lang="en-US" sz="2800" u="sng" dirty="0" smtClean="0"/>
              <a:t>		</a:t>
            </a:r>
            <a:r>
              <a:rPr lang="en-US" sz="2800" dirty="0" smtClean="0"/>
              <a:t>	</a:t>
            </a:r>
            <a:r>
              <a:rPr lang="en-US" sz="2800" b="1" dirty="0" smtClean="0"/>
              <a:t>Evaluate power.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5146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9718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4290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44744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009272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554125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</a:rPr>
              <a:t>576</a:t>
            </a: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487</Words>
  <Application>Microsoft Office PowerPoint</Application>
  <PresentationFormat>On-screen Show (4:3)</PresentationFormat>
  <Paragraphs>170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IntroducingPowerPoint2007</vt:lpstr>
      <vt:lpstr>1.2 Exponents and powers</vt:lpstr>
      <vt:lpstr>Vocabulary p. 4</vt:lpstr>
      <vt:lpstr>Vocabulary p. 4</vt:lpstr>
      <vt:lpstr>Example 1     p. 4 Read and Write Powers</vt:lpstr>
      <vt:lpstr>Checkpoint:       p. 4 Write the expression in exponential form.</vt:lpstr>
      <vt:lpstr>Example 2      p. 5 Evaluate the Power</vt:lpstr>
      <vt:lpstr>Example 3      p. 5 Evaluate Exponential Expressions</vt:lpstr>
      <vt:lpstr>Checkpoint       p. 5 Evaluate the variable expression when a = 7 and b = 3..</vt:lpstr>
      <vt:lpstr>Example 4      p. 6 Exponents and Grouping Symbols</vt:lpstr>
      <vt:lpstr>Example 5     p. 6 Find the Volume of the Aquarium</vt:lpstr>
      <vt:lpstr>Checkpoint     p. 6 Complete the following exercise</vt:lpstr>
      <vt:lpstr>Checkpoint     p. 6 Complete the following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2011-09-08T23:53:50Z</dcterms:created>
  <dcterms:modified xsi:type="dcterms:W3CDTF">2011-09-20T17:22:07Z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