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cut thruBlk="1"/>
    <p:sndAc>
      <p:stSnd>
        <p:snd r:embed="rId1" name="explode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3264229-EEA4-4AFA-8614-1A44CBE2CF6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4613906-3279-40CA-91A3-862AC548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 thruBlk="1"/>
    <p:sndAc>
      <p:stSnd>
        <p:snd r:embed="rId13" name="explode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Students will make </a:t>
            </a:r>
            <a:r>
              <a:rPr lang="en-US" i="1" dirty="0" smtClean="0"/>
              <a:t>Connections to Algebra</a:t>
            </a:r>
            <a:endParaRPr lang="en-US" i="1" dirty="0"/>
          </a:p>
        </p:txBody>
      </p:sp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Example 3: 				p. 2</a:t>
            </a:r>
            <a:br>
              <a:rPr lang="en-US" sz="400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</a:br>
            <a:r>
              <a:rPr lang="en-US" sz="400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Evaluate </a:t>
            </a:r>
            <a:r>
              <a:rPr lang="en-US" sz="4000" i="1" cap="none" dirty="0" err="1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rt</a:t>
            </a:r>
            <a:r>
              <a:rPr lang="en-US" sz="400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 to find Distance</a:t>
            </a:r>
            <a:endParaRPr lang="en-US" sz="4000" cap="none" dirty="0">
              <a:latin typeface="Batang" pitchFamily="18" charset="-127"/>
              <a:ea typeface="Batang" pitchFamily="18" charset="-127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315200" cy="48463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Find the distance </a:t>
            </a:r>
            <a:r>
              <a:rPr lang="en-US" i="1" dirty="0" smtClean="0"/>
              <a:t>d</a:t>
            </a:r>
            <a:r>
              <a:rPr lang="en-US" dirty="0" smtClean="0"/>
              <a:t> traveled in 30 minutes by a remote control car going an average speed of 10 miles per hour.  Use the formula: distance equals rate </a:t>
            </a:r>
            <a:r>
              <a:rPr lang="en-US" i="1" dirty="0" smtClean="0"/>
              <a:t>r</a:t>
            </a:r>
            <a:r>
              <a:rPr lang="en-US" dirty="0" smtClean="0"/>
              <a:t> multiplied by time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i="1" dirty="0" smtClean="0"/>
              <a:t>d</a:t>
            </a:r>
            <a:r>
              <a:rPr lang="en-US" dirty="0" smtClean="0"/>
              <a:t> = </a:t>
            </a:r>
            <a:r>
              <a:rPr lang="en-US" i="1" dirty="0" err="1" smtClean="0"/>
              <a:t>rt</a:t>
            </a:r>
            <a:r>
              <a:rPr lang="en-US" i="1" dirty="0" smtClean="0"/>
              <a:t>				</a:t>
            </a:r>
            <a:r>
              <a:rPr lang="en-US" b="1" dirty="0" smtClean="0"/>
              <a:t>Write formula</a:t>
            </a:r>
          </a:p>
          <a:p>
            <a:pPr>
              <a:buNone/>
            </a:pPr>
            <a:r>
              <a:rPr lang="en-US" dirty="0" smtClean="0"/>
              <a:t>    = (</a:t>
            </a:r>
            <a:r>
              <a:rPr lang="en-US" u="sng" dirty="0" smtClean="0"/>
              <a:t>	    </a:t>
            </a:r>
            <a:r>
              <a:rPr lang="en-US" dirty="0" smtClean="0"/>
              <a:t>)(</a:t>
            </a:r>
            <a:r>
              <a:rPr lang="en-US" u="sng" dirty="0" smtClean="0"/>
              <a:t>	   </a:t>
            </a:r>
            <a:r>
              <a:rPr lang="en-US" dirty="0" smtClean="0"/>
              <a:t>)		</a:t>
            </a:r>
            <a:r>
              <a:rPr lang="en-US" b="1" dirty="0" smtClean="0"/>
              <a:t>Substitute for </a:t>
            </a:r>
            <a:r>
              <a:rPr lang="en-US" b="1" i="1" dirty="0" smtClean="0"/>
              <a:t>r</a:t>
            </a:r>
            <a:r>
              <a:rPr lang="en-US" b="1" dirty="0" smtClean="0"/>
              <a:t> and </a:t>
            </a:r>
            <a:r>
              <a:rPr lang="en-US" b="1" i="1" dirty="0" smtClean="0"/>
              <a:t>t</a:t>
            </a:r>
            <a:r>
              <a:rPr lang="en-US" b="1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= </a:t>
            </a:r>
            <a:r>
              <a:rPr lang="en-US" u="sng" dirty="0" smtClean="0"/>
              <a:t>		</a:t>
            </a:r>
            <a:r>
              <a:rPr lang="en-US" dirty="0" smtClean="0"/>
              <a:t> = </a:t>
            </a:r>
            <a:r>
              <a:rPr lang="en-US" u="sng" dirty="0" smtClean="0"/>
              <a:t>	</a:t>
            </a:r>
            <a:r>
              <a:rPr lang="en-US" dirty="0" smtClean="0"/>
              <a:t>	</a:t>
            </a:r>
            <a:r>
              <a:rPr lang="en-US" b="1" dirty="0" smtClean="0"/>
              <a:t>Simplify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The distance traveled by the remote control car was </a:t>
            </a:r>
            <a:r>
              <a:rPr lang="en-US" u="sng" dirty="0" smtClean="0"/>
              <a:t>		</a:t>
            </a:r>
            <a:r>
              <a:rPr lang="en-US" dirty="0" smtClean="0"/>
              <a:t> miles.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202668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95000"/>
                  </a:schemeClr>
                </a:solidFill>
              </a:rPr>
              <a:t>10</a:t>
            </a:r>
            <a:endParaRPr lang="en-US" sz="20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3962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95000"/>
                  </a:schemeClr>
                </a:solidFill>
              </a:rPr>
              <a:t>30</a:t>
            </a:r>
            <a:endParaRPr lang="en-US" sz="2000" dirty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157548" y="4275909"/>
            <a:ext cx="3810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33600" y="4278868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</a:schemeClr>
                </a:solidFill>
              </a:rPr>
              <a:t>60</a:t>
            </a:r>
            <a:endParaRPr lang="en-US" sz="20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4659868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300</a:t>
            </a:r>
          </a:p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60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58028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5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00" y="4953000"/>
            <a:ext cx="3810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19400" y="46598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5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med">
    <p:cut thruBlk="1"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Checkpoint</a:t>
            </a:r>
            <a:r>
              <a:rPr lang="en-US" sz="3600" b="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					p. 3</a:t>
            </a:r>
            <a:br>
              <a:rPr lang="en-US" sz="3600" b="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</a:br>
            <a:r>
              <a:rPr lang="en-US" sz="3600" b="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Complete the following exercise.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391400" cy="484632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 startAt="5"/>
            </a:pPr>
            <a:r>
              <a:rPr lang="en-US" dirty="0" smtClean="0"/>
              <a:t>Using a variable expression, find the distance traveled in 20 minutes by a remote control car moving at an average speed of 9 miles per hour.</a:t>
            </a:r>
          </a:p>
          <a:p>
            <a:pPr marL="514350" indent="-514350">
              <a:buAutoNum type="arabicPeriod" startAt="5"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d</a:t>
            </a:r>
            <a:r>
              <a:rPr lang="en-US" dirty="0" smtClean="0"/>
              <a:t> = </a:t>
            </a:r>
            <a:r>
              <a:rPr lang="en-US" i="1" dirty="0" err="1" smtClean="0"/>
              <a:t>rt</a:t>
            </a:r>
            <a:r>
              <a:rPr lang="en-US" i="1" dirty="0" smtClean="0"/>
              <a:t>				</a:t>
            </a:r>
            <a:r>
              <a:rPr lang="en-US" b="1" dirty="0" smtClean="0"/>
              <a:t>Write formula</a:t>
            </a:r>
          </a:p>
          <a:p>
            <a:pPr>
              <a:buNone/>
            </a:pPr>
            <a:r>
              <a:rPr lang="en-US" dirty="0" smtClean="0"/>
              <a:t>    = (</a:t>
            </a:r>
            <a:r>
              <a:rPr lang="en-US" u="sng" dirty="0" smtClean="0"/>
              <a:t>	    </a:t>
            </a:r>
            <a:r>
              <a:rPr lang="en-US" dirty="0" smtClean="0"/>
              <a:t>)(</a:t>
            </a:r>
            <a:r>
              <a:rPr lang="en-US" u="sng" dirty="0" smtClean="0"/>
              <a:t>	</a:t>
            </a:r>
            <a:r>
              <a:rPr lang="en-US" u="sng" dirty="0" smtClean="0"/>
              <a:t>   </a:t>
            </a:r>
            <a:r>
              <a:rPr lang="en-US" dirty="0" smtClean="0"/>
              <a:t>)		</a:t>
            </a:r>
            <a:r>
              <a:rPr lang="en-US" b="1" dirty="0" smtClean="0"/>
              <a:t>Substitute for </a:t>
            </a:r>
            <a:r>
              <a:rPr lang="en-US" b="1" i="1" dirty="0" smtClean="0"/>
              <a:t>r</a:t>
            </a:r>
            <a:r>
              <a:rPr lang="en-US" b="1" dirty="0" smtClean="0"/>
              <a:t> and </a:t>
            </a:r>
            <a:r>
              <a:rPr lang="en-US" b="1" i="1" dirty="0" smtClean="0"/>
              <a:t>t</a:t>
            </a:r>
            <a:r>
              <a:rPr lang="en-US" b="1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= </a:t>
            </a:r>
            <a:r>
              <a:rPr lang="en-US" u="sng" dirty="0" smtClean="0"/>
              <a:t>		</a:t>
            </a:r>
            <a:r>
              <a:rPr lang="en-US" dirty="0" smtClean="0"/>
              <a:t>		</a:t>
            </a:r>
            <a:r>
              <a:rPr lang="en-US" b="1" dirty="0" smtClean="0"/>
              <a:t>Simplify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The distance traveled by the remote control car was </a:t>
            </a:r>
            <a:r>
              <a:rPr lang="en-US" u="sng" dirty="0" smtClean="0"/>
              <a:t>		</a:t>
            </a:r>
            <a:r>
              <a:rPr lang="en-US" dirty="0" smtClean="0"/>
              <a:t> miles.</a:t>
            </a:r>
            <a:endParaRPr lang="en-US" b="1" dirty="0" smtClean="0"/>
          </a:p>
          <a:p>
            <a:pPr marL="514350" indent="-514350">
              <a:buAutoNum type="arabicPeriod" startAt="5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3745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20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3962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9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133600" y="4101737"/>
            <a:ext cx="3810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33600" y="4038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60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4431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180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70218" y="570925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3</a:t>
            </a:r>
            <a:endParaRPr lang="en-US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7800" y="4736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60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447800" y="4787537"/>
            <a:ext cx="3810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Example 4: 				p. 3</a:t>
            </a:r>
            <a:br>
              <a:rPr lang="en-US" sz="360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</a:br>
            <a:r>
              <a:rPr lang="en-US" sz="360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Find the Perimeter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9416"/>
            <a:ext cx="7848600" cy="48675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 perimeter </a:t>
            </a:r>
            <a:r>
              <a:rPr lang="en-US" b="1" i="1" dirty="0" smtClean="0"/>
              <a:t>P</a:t>
            </a:r>
            <a:r>
              <a:rPr lang="en-US" dirty="0" smtClean="0"/>
              <a:t> of a triangle is equal to the sum of the lengths of its sides: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b="1" dirty="0" smtClean="0"/>
              <a:t>Solution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Write the formula		</a:t>
            </a:r>
            <a:r>
              <a:rPr lang="en-US" sz="2400" i="1" dirty="0" smtClean="0"/>
              <a:t>P = a + b + c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Substitute 6 for </a:t>
            </a:r>
            <a:r>
              <a:rPr lang="en-US" sz="2400" i="1" dirty="0" smtClean="0"/>
              <a:t>a</a:t>
            </a:r>
            <a:r>
              <a:rPr lang="en-US" sz="2400" dirty="0" smtClean="0"/>
              <a:t>,                    = </a:t>
            </a:r>
            <a:r>
              <a:rPr lang="en-US" sz="2400" u="sng" dirty="0" smtClean="0"/>
              <a:t>	</a:t>
            </a:r>
            <a:r>
              <a:rPr lang="en-US" sz="2400" dirty="0" smtClean="0"/>
              <a:t> + </a:t>
            </a:r>
            <a:r>
              <a:rPr lang="en-US" sz="2400" u="sng" dirty="0" smtClean="0"/>
              <a:t>	</a:t>
            </a:r>
            <a:r>
              <a:rPr lang="en-US" sz="2400" dirty="0" smtClean="0"/>
              <a:t> + </a:t>
            </a:r>
            <a:r>
              <a:rPr lang="en-US" sz="2400" u="sng" dirty="0" smtClean="0"/>
              <a:t>	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   11 for </a:t>
            </a:r>
            <a:r>
              <a:rPr lang="en-US" sz="2400" i="1" dirty="0" smtClean="0"/>
              <a:t>b, </a:t>
            </a:r>
            <a:r>
              <a:rPr lang="en-US" sz="2400" dirty="0" smtClean="0"/>
              <a:t>and 13 for </a:t>
            </a:r>
            <a:r>
              <a:rPr lang="en-US" sz="2400" i="1" dirty="0" smtClean="0"/>
              <a:t>c.</a:t>
            </a:r>
          </a:p>
          <a:p>
            <a:pPr marL="514350" indent="-514350">
              <a:buAutoNum type="arabicPeriod" startAt="3"/>
            </a:pPr>
            <a:r>
              <a:rPr lang="en-US" sz="2400" dirty="0" smtClean="0"/>
              <a:t>Simplify the formula		    = </a:t>
            </a:r>
            <a:r>
              <a:rPr lang="en-US" sz="2400" u="sng" dirty="0" smtClean="0"/>
              <a:t>		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b="1" dirty="0" smtClean="0"/>
              <a:t>Answer</a:t>
            </a:r>
            <a:r>
              <a:rPr lang="en-US" sz="2400" dirty="0" smtClean="0"/>
              <a:t>   The triangle has a perimeter of </a:t>
            </a:r>
            <a:r>
              <a:rPr lang="en-US" sz="2400" u="sng" dirty="0" smtClean="0"/>
              <a:t>		</a:t>
            </a:r>
            <a:r>
              <a:rPr lang="en-US" sz="2400" dirty="0" smtClean="0"/>
              <a:t> meters.</a:t>
            </a:r>
            <a:endParaRPr lang="en-US" sz="2400" b="1" dirty="0"/>
          </a:p>
        </p:txBody>
      </p:sp>
      <p:sp>
        <p:nvSpPr>
          <p:cNvPr id="4" name="Right Triangle 3"/>
          <p:cNvSpPr/>
          <p:nvPr/>
        </p:nvSpPr>
        <p:spPr>
          <a:xfrm rot="8810717">
            <a:off x="6175761" y="2356163"/>
            <a:ext cx="914400" cy="2209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10400" y="2819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</a:rPr>
              <a:t>c</a:t>
            </a:r>
            <a:r>
              <a:rPr lang="en-US" dirty="0" smtClean="0">
                <a:solidFill>
                  <a:srgbClr val="FFC000"/>
                </a:solidFill>
              </a:rPr>
              <a:t> = 13 m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3429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</a:rPr>
              <a:t>b</a:t>
            </a:r>
            <a:r>
              <a:rPr lang="en-US" dirty="0" smtClean="0">
                <a:solidFill>
                  <a:srgbClr val="FFC000"/>
                </a:solidFill>
              </a:rPr>
              <a:t> = 11m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22976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</a:rPr>
              <a:t>a</a:t>
            </a:r>
            <a:r>
              <a:rPr lang="en-US" dirty="0" smtClean="0">
                <a:solidFill>
                  <a:srgbClr val="FFC000"/>
                </a:solidFill>
              </a:rPr>
              <a:t> = 6m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2632164"/>
            <a:ext cx="2057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 smtClean="0">
                <a:solidFill>
                  <a:srgbClr val="92D050"/>
                </a:solidFill>
              </a:rPr>
              <a:t>P = a + b + c</a:t>
            </a:r>
            <a:endParaRPr lang="en-US" sz="2600" i="1" dirty="0">
              <a:solidFill>
                <a:srgbClr val="92D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27660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Find the perimeter of the triangle in meters</a:t>
            </a:r>
            <a:endParaRPr lang="en-US" sz="2000" i="1" dirty="0">
              <a:solidFill>
                <a:srgbClr val="92D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4278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6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7400" y="4293327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11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429114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13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0200" y="5040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30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62600" y="5802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smtClean="0">
                <a:solidFill>
                  <a:srgbClr val="FFC000"/>
                </a:solidFill>
              </a:rPr>
              <a:t>30</a:t>
            </a:r>
            <a:endParaRPr lang="en-US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Checkpoint</a:t>
            </a:r>
            <a:r>
              <a:rPr lang="en-US" sz="3000" b="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					p. 3</a:t>
            </a:r>
            <a:br>
              <a:rPr lang="en-US" sz="3000" b="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</a:br>
            <a:r>
              <a:rPr lang="en-US" sz="3000" b="0" cap="none" dirty="0" smtClean="0">
                <a:latin typeface="Batang" pitchFamily="18" charset="-127"/>
                <a:ea typeface="Batang" pitchFamily="18" charset="-127"/>
                <a:cs typeface="Angsana New" pitchFamily="18" charset="-34"/>
              </a:rPr>
              <a:t>Complete the following exercise.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9416"/>
            <a:ext cx="77724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mtClean="0"/>
              <a:t>6.  Find </a:t>
            </a:r>
            <a:r>
              <a:rPr lang="en-US" dirty="0" smtClean="0"/>
              <a:t>the perimeter of a triangle with sides 7 centimeters, 12 centimeters, and 17 centimeters long.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P = a + b + c</a:t>
            </a:r>
          </a:p>
          <a:p>
            <a:pPr marL="514350" indent="-514350">
              <a:buNone/>
            </a:pPr>
            <a:r>
              <a:rPr lang="en-US" sz="2400" dirty="0" smtClean="0"/>
              <a:t>		   = </a:t>
            </a:r>
            <a:r>
              <a:rPr lang="en-US" sz="2400" u="sng" dirty="0" smtClean="0"/>
              <a:t>	 </a:t>
            </a:r>
            <a:r>
              <a:rPr lang="en-US" sz="2400" dirty="0" smtClean="0"/>
              <a:t> + </a:t>
            </a:r>
            <a:r>
              <a:rPr lang="en-US" sz="2400" u="sng" dirty="0" smtClean="0"/>
              <a:t>	</a:t>
            </a:r>
            <a:r>
              <a:rPr lang="en-US" sz="2400" dirty="0" smtClean="0"/>
              <a:t> + </a:t>
            </a:r>
            <a:r>
              <a:rPr lang="en-US" sz="2400" u="sng" dirty="0" smtClean="0"/>
              <a:t>	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   	        = </a:t>
            </a:r>
            <a:r>
              <a:rPr lang="en-US" sz="2400" u="sng" dirty="0" smtClean="0"/>
              <a:t>		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200" dirty="0" smtClean="0"/>
              <a:t>The triangle has a perimeter of </a:t>
            </a:r>
            <a:r>
              <a:rPr lang="en-US" sz="2200" u="sng" dirty="0" smtClean="0"/>
              <a:t>		</a:t>
            </a:r>
            <a:r>
              <a:rPr lang="en-US" sz="2200" dirty="0" smtClean="0"/>
              <a:t> centimeters.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8100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7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3842655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12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9000" y="38100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17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4267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36</a:t>
            </a: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51816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C000"/>
                </a:solidFill>
              </a:rPr>
              <a:t>36</a:t>
            </a:r>
            <a:endParaRPr lang="en-US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239000" cy="15087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1.1  Students will evaluate variable expressions.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7239000" cy="3941136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Variable:</a:t>
            </a:r>
          </a:p>
          <a:p>
            <a:pPr lvl="1"/>
            <a:r>
              <a:rPr lang="en-US" dirty="0" smtClean="0"/>
              <a:t>A letter used to represent a range of numbers</a:t>
            </a:r>
          </a:p>
        </p:txBody>
      </p:sp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1.1  Students will evaluate variable expressions.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7239000" cy="3560136"/>
          </a:xfrm>
        </p:spPr>
        <p:txBody>
          <a:bodyPr/>
          <a:lstStyle/>
          <a:p>
            <a:r>
              <a:rPr lang="en-US" dirty="0" smtClean="0"/>
              <a:t>Values:</a:t>
            </a:r>
          </a:p>
          <a:p>
            <a:pPr lvl="1"/>
            <a:r>
              <a:rPr lang="en-US" dirty="0" smtClean="0"/>
              <a:t>The numbers (constants)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7239000" cy="11582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1.1  Students will evaluate variable expressions.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7239000" cy="3331536"/>
          </a:xfrm>
        </p:spPr>
        <p:txBody>
          <a:bodyPr/>
          <a:lstStyle/>
          <a:p>
            <a:r>
              <a:rPr lang="en-US" dirty="0" smtClean="0"/>
              <a:t>Variable expression:</a:t>
            </a:r>
          </a:p>
          <a:p>
            <a:pPr lvl="1"/>
            <a:r>
              <a:rPr lang="en-US" dirty="0" smtClean="0"/>
              <a:t>Variables, constants, and your operations</a:t>
            </a:r>
          </a:p>
          <a:p>
            <a:endParaRPr lang="en-US" dirty="0"/>
          </a:p>
        </p:txBody>
      </p:sp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1.1  Students will evaluate variable expressions.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7239000" cy="3483936"/>
          </a:xfrm>
        </p:spPr>
        <p:txBody>
          <a:bodyPr/>
          <a:lstStyle/>
          <a:p>
            <a:r>
              <a:rPr lang="en-US" dirty="0" smtClean="0"/>
              <a:t>Numerical expression:</a:t>
            </a:r>
          </a:p>
          <a:p>
            <a:pPr lvl="1"/>
            <a:r>
              <a:rPr lang="en-US" dirty="0" smtClean="0"/>
              <a:t>Constants and operations (just numbers)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  Variables in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Evaluate:</a:t>
            </a:r>
          </a:p>
          <a:p>
            <a:pPr lvl="1"/>
            <a:r>
              <a:rPr lang="en-US" dirty="0" smtClean="0"/>
              <a:t>Simplify:</a:t>
            </a:r>
          </a:p>
          <a:p>
            <a:pPr lvl="2"/>
            <a:r>
              <a:rPr lang="en-US" dirty="0" smtClean="0"/>
              <a:t>Distribute</a:t>
            </a:r>
          </a:p>
          <a:p>
            <a:pPr lvl="2"/>
            <a:r>
              <a:rPr lang="en-US" dirty="0" smtClean="0"/>
              <a:t>Combine Like Terms</a:t>
            </a:r>
          </a:p>
          <a:p>
            <a:pPr lvl="2"/>
            <a:r>
              <a:rPr lang="en-US" dirty="0" smtClean="0"/>
              <a:t>PEMDAS</a:t>
            </a:r>
          </a:p>
        </p:txBody>
      </p:sp>
    </p:spTree>
  </p:cSld>
  <p:clrMapOvr>
    <a:masterClrMapping/>
  </p:clrMapOvr>
  <p:transition spd="slow">
    <p:cut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239000" cy="1143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Example 1: </a:t>
            </a:r>
            <a:br>
              <a:rPr lang="en-US" sz="3000" dirty="0" smtClean="0"/>
            </a:br>
            <a:r>
              <a:rPr lang="en-US" sz="3000" dirty="0" smtClean="0"/>
              <a:t>Students will Describe the Variable Expression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7239000" cy="302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Variable Expressions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3</a:t>
                      </a:r>
                      <a:r>
                        <a:rPr lang="en-US" b="1" i="1" dirty="0" smtClean="0"/>
                        <a:t>x</a:t>
                      </a:r>
                      <a:r>
                        <a:rPr lang="en-US" b="1" dirty="0" smtClean="0"/>
                        <a:t>, 3 * </a:t>
                      </a:r>
                      <a:r>
                        <a:rPr lang="en-US" b="1" i="1" dirty="0" smtClean="0"/>
                        <a:t>x</a:t>
                      </a:r>
                      <a:r>
                        <a:rPr lang="en-US" b="1" dirty="0" smtClean="0"/>
                        <a:t>, (3)(x)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   </a:t>
                      </a:r>
                      <a:r>
                        <a:rPr lang="en-US" u="none" dirty="0" smtClean="0"/>
                        <a:t> times</a:t>
                      </a:r>
                      <a:r>
                        <a:rPr lang="en-US" u="none" baseline="0" dirty="0" smtClean="0"/>
                        <a:t> 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en-US" b="1" u="sng" dirty="0" smtClean="0"/>
                        <a:t>14</a:t>
                      </a:r>
                      <a:r>
                        <a:rPr lang="en-US" b="1" dirty="0" smtClean="0"/>
                        <a:t> , 14      </a:t>
                      </a:r>
                      <a:r>
                        <a:rPr lang="en-US" b="1" i="1" dirty="0" smtClean="0"/>
                        <a:t>y	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en-US" sz="2400" b="1" i="1" baseline="0" dirty="0" smtClean="0"/>
                        <a:t> </a:t>
                      </a:r>
                      <a:r>
                        <a:rPr lang="en-US" sz="2400" b="1" i="1" baseline="30000" dirty="0" smtClean="0"/>
                        <a:t>y</a:t>
                      </a:r>
                      <a:endParaRPr lang="en-US" sz="2400" b="1" baseline="300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baseline="0" dirty="0" smtClean="0"/>
                        <a:t>     </a:t>
                      </a:r>
                      <a:r>
                        <a:rPr lang="en-US" u="none" baseline="0" dirty="0" smtClean="0"/>
                        <a:t>  divided by 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 + </a:t>
                      </a:r>
                      <a:r>
                        <a:rPr lang="en-US" i="1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baseline="0" dirty="0" smtClean="0"/>
                        <a:t>     </a:t>
                      </a:r>
                      <a:r>
                        <a:rPr lang="en-US" u="none" baseline="0" dirty="0" smtClean="0"/>
                        <a:t>  plus  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 – </a:t>
                      </a:r>
                      <a:r>
                        <a:rPr lang="en-US" i="1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   </a:t>
                      </a:r>
                      <a:r>
                        <a:rPr lang="en-US" u="none" dirty="0" smtClean="0"/>
                        <a:t>  minus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962400" y="2667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ivision 7"/>
          <p:cNvSpPr/>
          <p:nvPr/>
        </p:nvSpPr>
        <p:spPr>
          <a:xfrm>
            <a:off x="1286691" y="3082836"/>
            <a:ext cx="381000" cy="30480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0" y="3276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056018" y="4672146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44982" y="4293327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" y="51816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 this algebra class, we use parentheses “(3)(2)” or number and variable “3x” to demonstrate multiplication so that there is no confusion with decimal points or anything else!</a:t>
            </a:r>
            <a:endParaRPr lang="en-US" b="1" dirty="0"/>
          </a:p>
        </p:txBody>
      </p:sp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2: p. 2</a:t>
            </a:r>
            <a:br>
              <a:rPr lang="en-US" dirty="0" smtClean="0"/>
            </a:br>
            <a:r>
              <a:rPr lang="en-US" dirty="0" smtClean="0"/>
              <a:t>Students will evaluate the variable expression.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the variable expression when </a:t>
            </a:r>
            <a:r>
              <a:rPr lang="en-US" i="1" dirty="0" smtClean="0"/>
              <a:t>x</a:t>
            </a:r>
            <a:r>
              <a:rPr lang="en-US" dirty="0" smtClean="0"/>
              <a:t> = 5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2362200"/>
          <a:ext cx="6781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600"/>
                <a:gridCol w="2260600"/>
                <a:gridCol w="226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Solution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Expression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Substitute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Simplify</a:t>
                      </a:r>
                      <a:endParaRPr lang="en-US" dirty="0"/>
                    </a:p>
                  </a:txBody>
                  <a:tcPr/>
                </a:tc>
              </a:tr>
              <a:tr h="5537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r>
                        <a:rPr lang="en-US" b="1" i="1" dirty="0" smtClean="0"/>
                        <a:t>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 5(</a:t>
                      </a:r>
                      <a:r>
                        <a:rPr lang="en-US" u="sng" dirty="0" smtClean="0"/>
                        <a:t>   </a:t>
                      </a:r>
                      <a:r>
                        <a:rPr lang="en-US" u="none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</a:t>
                      </a:r>
                      <a:r>
                        <a:rPr lang="en-US" u="sng" baseline="0" dirty="0" smtClean="0"/>
                        <a:t>   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u="sng" dirty="0" smtClean="0"/>
                        <a:t>40 </a:t>
                      </a:r>
                      <a:endParaRPr lang="en-US" b="1" u="none" dirty="0" smtClean="0"/>
                    </a:p>
                    <a:p>
                      <a:r>
                        <a:rPr lang="en-US" b="1" u="none" dirty="0" smtClean="0"/>
                        <a:t> </a:t>
                      </a:r>
                      <a:r>
                        <a:rPr lang="en-US" sz="2500" b="1" i="1" u="none" baseline="30000" dirty="0" smtClean="0"/>
                        <a:t>x</a:t>
                      </a:r>
                      <a:endParaRPr lang="en-US" sz="2500" b="1" u="sng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</a:t>
                      </a:r>
                      <a:r>
                        <a:rPr lang="en-US" u="sng" dirty="0" smtClean="0"/>
                        <a:t>40</a:t>
                      </a:r>
                      <a:endParaRPr lang="en-US" u="none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39291" y="3886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696200" cy="914400"/>
          </a:xfrm>
        </p:spPr>
        <p:txBody>
          <a:bodyPr>
            <a:noAutofit/>
          </a:bodyPr>
          <a:lstStyle/>
          <a:p>
            <a:r>
              <a:rPr lang="en-US" sz="2500" dirty="0" smtClean="0"/>
              <a:t>p. 2 Checkpoint: </a:t>
            </a:r>
            <a:br>
              <a:rPr lang="en-US" sz="2500" dirty="0" smtClean="0"/>
            </a:br>
            <a:r>
              <a:rPr lang="en-US" sz="2500" dirty="0" smtClean="0"/>
              <a:t>Evaluate the variable expression when </a:t>
            </a:r>
            <a:r>
              <a:rPr lang="en-US" sz="2500" i="1" dirty="0" smtClean="0"/>
              <a:t>x = 4.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72390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 </a:t>
                      </a:r>
                      <a:r>
                        <a:rPr lang="en-US" b="0" dirty="0" smtClean="0"/>
                        <a:t>10</a:t>
                      </a:r>
                      <a:r>
                        <a:rPr lang="en-US" b="0" i="1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en-US" b="0" u="sng" dirty="0" smtClean="0"/>
                        <a:t>20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="0" u="none" dirty="0" smtClean="0"/>
                        <a:t>      </a:t>
                      </a:r>
                      <a:r>
                        <a:rPr lang="en-US" sz="3000" b="0" i="1" u="none" baseline="30000" dirty="0" smtClean="0"/>
                        <a:t>x</a:t>
                      </a:r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b="0" i="1" u="none" baseline="30000" dirty="0" smtClean="0"/>
                    </a:p>
                    <a:p>
                      <a:pPr marL="342900" indent="-342900">
                        <a:buNone/>
                      </a:pPr>
                      <a:endParaRPr lang="en-US" sz="3000" u="none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="0" dirty="0" smtClean="0"/>
                        <a:t>.  10 - </a:t>
                      </a:r>
                      <a:r>
                        <a:rPr lang="en-US" b="0" i="1" dirty="0" smtClean="0"/>
                        <a:t>x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  </a:t>
                      </a:r>
                      <a:r>
                        <a:rPr lang="en-US" b="0" i="1" dirty="0" smtClean="0"/>
                        <a:t>X</a:t>
                      </a:r>
                      <a:r>
                        <a:rPr lang="en-US" b="0" i="1" baseline="0" dirty="0" smtClean="0"/>
                        <a:t> + 8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384</Words>
  <Application>Microsoft Office PowerPoint</Application>
  <PresentationFormat>On-screen Show (4:3)</PresentationFormat>
  <Paragraphs>132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Chapter 1</vt:lpstr>
      <vt:lpstr>1.1  Students will evaluate variable expressions.  Vocabulary</vt:lpstr>
      <vt:lpstr>1.1  Students will evaluate variable expressions.  Vocabulary</vt:lpstr>
      <vt:lpstr>1.1  Students will evaluate variable expressions.  Vocabulary</vt:lpstr>
      <vt:lpstr>1.1  Students will evaluate variable expressions.  Vocabulary</vt:lpstr>
      <vt:lpstr>1.1  Variables in Algebra</vt:lpstr>
      <vt:lpstr>Example 1:  Students will Describe the Variable Expression</vt:lpstr>
      <vt:lpstr>Example 2: p. 2 Students will evaluate the variable expression.</vt:lpstr>
      <vt:lpstr>p. 2 Checkpoint:  Evaluate the variable expression when x = 4.</vt:lpstr>
      <vt:lpstr>Example 3:     p. 2 Evaluate rt to find Distance</vt:lpstr>
      <vt:lpstr>Checkpoint     p. 3 Complete the following exercise.</vt:lpstr>
      <vt:lpstr>Example 4:     p. 3 Find the Perimeter</vt:lpstr>
      <vt:lpstr>Checkpoint     p. 3 Complete the following exercise.</vt:lpstr>
    </vt:vector>
  </TitlesOfParts>
  <Company>ESASD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teacher</dc:creator>
  <cp:lastModifiedBy>Trisha Wean Angell</cp:lastModifiedBy>
  <cp:revision>27</cp:revision>
  <dcterms:created xsi:type="dcterms:W3CDTF">2010-09-08T10:57:16Z</dcterms:created>
  <dcterms:modified xsi:type="dcterms:W3CDTF">2011-09-15T21:05:43Z</dcterms:modified>
</cp:coreProperties>
</file>