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8"/>
  </p:handout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B8766A4-621E-4BBD-AD30-FFE8D0909787}" type="datetimeFigureOut">
              <a:rPr lang="en-US" smtClean="0"/>
              <a:t>3/20/2012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58B0418-160A-4AF1-A158-029CA3C86CD9}" type="slidenum">
              <a:rPr lang="en-US" smtClean="0"/>
              <a:t>‹#›</a:t>
            </a:fld>
            <a:endParaRPr lang="en-US"/>
          </a:p>
        </p:txBody>
      </p:sp>
    </p:spTree>
    <p:extLst>
      <p:ext uri="{BB962C8B-B14F-4D97-AF65-F5344CB8AC3E}">
        <p14:creationId xmlns:p14="http://schemas.microsoft.com/office/powerpoint/2010/main" val="198750817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27072C-092B-4B9E-8C70-5E93FA76C0C8}" type="datetimeFigureOut">
              <a:rPr lang="en-US" smtClean="0"/>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B8DF63-6D85-404F-B561-8B5C050B62F5}" type="slidenum">
              <a:rPr lang="en-US" smtClean="0"/>
              <a:t>‹#›</a:t>
            </a:fld>
            <a:endParaRPr lang="en-US"/>
          </a:p>
        </p:txBody>
      </p:sp>
    </p:spTree>
    <p:extLst>
      <p:ext uri="{BB962C8B-B14F-4D97-AF65-F5344CB8AC3E}">
        <p14:creationId xmlns:p14="http://schemas.microsoft.com/office/powerpoint/2010/main" val="878474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27072C-092B-4B9E-8C70-5E93FA76C0C8}" type="datetimeFigureOut">
              <a:rPr lang="en-US" smtClean="0"/>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B8DF63-6D85-404F-B561-8B5C050B62F5}" type="slidenum">
              <a:rPr lang="en-US" smtClean="0"/>
              <a:t>‹#›</a:t>
            </a:fld>
            <a:endParaRPr lang="en-US"/>
          </a:p>
        </p:txBody>
      </p:sp>
    </p:spTree>
    <p:extLst>
      <p:ext uri="{BB962C8B-B14F-4D97-AF65-F5344CB8AC3E}">
        <p14:creationId xmlns:p14="http://schemas.microsoft.com/office/powerpoint/2010/main" val="3002988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27072C-092B-4B9E-8C70-5E93FA76C0C8}" type="datetimeFigureOut">
              <a:rPr lang="en-US" smtClean="0"/>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B8DF63-6D85-404F-B561-8B5C050B62F5}" type="slidenum">
              <a:rPr lang="en-US" smtClean="0"/>
              <a:t>‹#›</a:t>
            </a:fld>
            <a:endParaRPr lang="en-US"/>
          </a:p>
        </p:txBody>
      </p:sp>
    </p:spTree>
    <p:extLst>
      <p:ext uri="{BB962C8B-B14F-4D97-AF65-F5344CB8AC3E}">
        <p14:creationId xmlns:p14="http://schemas.microsoft.com/office/powerpoint/2010/main" val="658967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27072C-092B-4B9E-8C70-5E93FA76C0C8}" type="datetimeFigureOut">
              <a:rPr lang="en-US" smtClean="0"/>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B8DF63-6D85-404F-B561-8B5C050B62F5}" type="slidenum">
              <a:rPr lang="en-US" smtClean="0"/>
              <a:t>‹#›</a:t>
            </a:fld>
            <a:endParaRPr lang="en-US"/>
          </a:p>
        </p:txBody>
      </p:sp>
    </p:spTree>
    <p:extLst>
      <p:ext uri="{BB962C8B-B14F-4D97-AF65-F5344CB8AC3E}">
        <p14:creationId xmlns:p14="http://schemas.microsoft.com/office/powerpoint/2010/main" val="104058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27072C-092B-4B9E-8C70-5E93FA76C0C8}" type="datetimeFigureOut">
              <a:rPr lang="en-US" smtClean="0"/>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B8DF63-6D85-404F-B561-8B5C050B62F5}" type="slidenum">
              <a:rPr lang="en-US" smtClean="0"/>
              <a:t>‹#›</a:t>
            </a:fld>
            <a:endParaRPr lang="en-US"/>
          </a:p>
        </p:txBody>
      </p:sp>
    </p:spTree>
    <p:extLst>
      <p:ext uri="{BB962C8B-B14F-4D97-AF65-F5344CB8AC3E}">
        <p14:creationId xmlns:p14="http://schemas.microsoft.com/office/powerpoint/2010/main" val="310348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27072C-092B-4B9E-8C70-5E93FA76C0C8}" type="datetimeFigureOut">
              <a:rPr lang="en-US" smtClean="0"/>
              <a:t>3/20/2012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B8DF63-6D85-404F-B561-8B5C050B62F5}" type="slidenum">
              <a:rPr lang="en-US" smtClean="0"/>
              <a:t>‹#›</a:t>
            </a:fld>
            <a:endParaRPr lang="en-US"/>
          </a:p>
        </p:txBody>
      </p:sp>
    </p:spTree>
    <p:extLst>
      <p:ext uri="{BB962C8B-B14F-4D97-AF65-F5344CB8AC3E}">
        <p14:creationId xmlns:p14="http://schemas.microsoft.com/office/powerpoint/2010/main" val="2196848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27072C-092B-4B9E-8C70-5E93FA76C0C8}" type="datetimeFigureOut">
              <a:rPr lang="en-US" smtClean="0"/>
              <a:t>3/20/2012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B8DF63-6D85-404F-B561-8B5C050B62F5}" type="slidenum">
              <a:rPr lang="en-US" smtClean="0"/>
              <a:t>‹#›</a:t>
            </a:fld>
            <a:endParaRPr lang="en-US"/>
          </a:p>
        </p:txBody>
      </p:sp>
    </p:spTree>
    <p:extLst>
      <p:ext uri="{BB962C8B-B14F-4D97-AF65-F5344CB8AC3E}">
        <p14:creationId xmlns:p14="http://schemas.microsoft.com/office/powerpoint/2010/main" val="2568064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27072C-092B-4B9E-8C70-5E93FA76C0C8}" type="datetimeFigureOut">
              <a:rPr lang="en-US" smtClean="0"/>
              <a:t>3/20/2012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B8DF63-6D85-404F-B561-8B5C050B62F5}" type="slidenum">
              <a:rPr lang="en-US" smtClean="0"/>
              <a:t>‹#›</a:t>
            </a:fld>
            <a:endParaRPr lang="en-US"/>
          </a:p>
        </p:txBody>
      </p:sp>
    </p:spTree>
    <p:extLst>
      <p:ext uri="{BB962C8B-B14F-4D97-AF65-F5344CB8AC3E}">
        <p14:creationId xmlns:p14="http://schemas.microsoft.com/office/powerpoint/2010/main" val="3468958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7072C-092B-4B9E-8C70-5E93FA76C0C8}" type="datetimeFigureOut">
              <a:rPr lang="en-US" smtClean="0"/>
              <a:t>3/20/2012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B8DF63-6D85-404F-B561-8B5C050B62F5}" type="slidenum">
              <a:rPr lang="en-US" smtClean="0"/>
              <a:t>‹#›</a:t>
            </a:fld>
            <a:endParaRPr lang="en-US"/>
          </a:p>
        </p:txBody>
      </p:sp>
    </p:spTree>
    <p:extLst>
      <p:ext uri="{BB962C8B-B14F-4D97-AF65-F5344CB8AC3E}">
        <p14:creationId xmlns:p14="http://schemas.microsoft.com/office/powerpoint/2010/main" val="298891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27072C-092B-4B9E-8C70-5E93FA76C0C8}" type="datetimeFigureOut">
              <a:rPr lang="en-US" smtClean="0"/>
              <a:t>3/20/2012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B8DF63-6D85-404F-B561-8B5C050B62F5}" type="slidenum">
              <a:rPr lang="en-US" smtClean="0"/>
              <a:t>‹#›</a:t>
            </a:fld>
            <a:endParaRPr lang="en-US"/>
          </a:p>
        </p:txBody>
      </p:sp>
    </p:spTree>
    <p:extLst>
      <p:ext uri="{BB962C8B-B14F-4D97-AF65-F5344CB8AC3E}">
        <p14:creationId xmlns:p14="http://schemas.microsoft.com/office/powerpoint/2010/main" val="1450058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27072C-092B-4B9E-8C70-5E93FA76C0C8}" type="datetimeFigureOut">
              <a:rPr lang="en-US" smtClean="0"/>
              <a:t>3/20/2012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B8DF63-6D85-404F-B561-8B5C050B62F5}" type="slidenum">
              <a:rPr lang="en-US" smtClean="0"/>
              <a:t>‹#›</a:t>
            </a:fld>
            <a:endParaRPr lang="en-US"/>
          </a:p>
        </p:txBody>
      </p:sp>
    </p:spTree>
    <p:extLst>
      <p:ext uri="{BB962C8B-B14F-4D97-AF65-F5344CB8AC3E}">
        <p14:creationId xmlns:p14="http://schemas.microsoft.com/office/powerpoint/2010/main" val="385746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27072C-092B-4B9E-8C70-5E93FA76C0C8}" type="datetimeFigureOut">
              <a:rPr lang="en-US" smtClean="0"/>
              <a:t>3/20/2012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8DF63-6D85-404F-B561-8B5C050B62F5}" type="slidenum">
              <a:rPr lang="en-US" smtClean="0"/>
              <a:t>‹#›</a:t>
            </a:fld>
            <a:endParaRPr lang="en-US"/>
          </a:p>
        </p:txBody>
      </p:sp>
    </p:spTree>
    <p:extLst>
      <p:ext uri="{BB962C8B-B14F-4D97-AF65-F5344CB8AC3E}">
        <p14:creationId xmlns:p14="http://schemas.microsoft.com/office/powerpoint/2010/main" val="3518951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grammar.about.com/od/d/g/dysphemismterm.htm"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changingminds.org/techniques/language/speech_parts/nouns.htm"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ndex.php?title=Join_the_crowd&amp;action=edit&amp;redlink=1" TargetMode="External"/><Relationship Id="rId2" Type="http://schemas.openxmlformats.org/officeDocument/2006/relationships/hyperlink" Target="http://en.wikipedia.org/w/index.php?title=Inevitable_victory&amp;action=edit&amp;redlink=1"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changingminds.org/techniques/propaganda/testimonial.htm"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Proposition" TargetMode="External"/><Relationship Id="rId2" Type="http://schemas.openxmlformats.org/officeDocument/2006/relationships/hyperlink" Target="http://en.wikipedia.org/wiki/Fallacy" TargetMode="External"/><Relationship Id="rId1" Type="http://schemas.openxmlformats.org/officeDocument/2006/relationships/slideLayout" Target="../slideLayouts/slideLayout4.xml"/><Relationship Id="rId5" Type="http://schemas.openxmlformats.org/officeDocument/2006/relationships/hyperlink" Target="http://en.wikipedia.org/wiki/Premise" TargetMode="External"/><Relationship Id="rId4" Type="http://schemas.openxmlformats.org/officeDocument/2006/relationships/hyperlink" Target="http://en.wikipedia.org/wiki/Argument"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ctrTitle"/>
          </p:nvPr>
        </p:nvSpPr>
        <p:spPr/>
        <p:txBody>
          <a:bodyPr/>
          <a:lstStyle/>
          <a:p>
            <a:r>
              <a:rPr lang="en-US" sz="4000" dirty="0">
                <a:solidFill>
                  <a:srgbClr val="6600CC"/>
                </a:solidFill>
              </a:rPr>
              <a:t>Propaganda Techniques</a:t>
            </a:r>
          </a:p>
        </p:txBody>
      </p:sp>
      <p:sp>
        <p:nvSpPr>
          <p:cNvPr id="211974" name="Rectangle 6"/>
          <p:cNvSpPr>
            <a:spLocks noGrp="1" noChangeArrowheads="1"/>
          </p:cNvSpPr>
          <p:nvPr>
            <p:ph type="subTitle" idx="1"/>
          </p:nvPr>
        </p:nvSpPr>
        <p:spPr>
          <a:xfrm>
            <a:off x="1066800" y="3886200"/>
            <a:ext cx="6934200" cy="2209800"/>
          </a:xfrm>
        </p:spPr>
        <p:txBody>
          <a:bodyPr/>
          <a:lstStyle/>
          <a:p>
            <a:r>
              <a:rPr lang="en-US" dirty="0"/>
              <a:t>Emotional Button-pushing—appeals to emotional vulnerabilities!</a:t>
            </a:r>
          </a:p>
          <a:p>
            <a:r>
              <a:rPr lang="en-US" dirty="0"/>
              <a:t>Gets the audience to ignore the Real Issues!</a:t>
            </a:r>
          </a:p>
        </p:txBody>
      </p:sp>
    </p:spTree>
    <p:extLst>
      <p:ext uri="{BB962C8B-B14F-4D97-AF65-F5344CB8AC3E}">
        <p14:creationId xmlns:p14="http://schemas.microsoft.com/office/powerpoint/2010/main" val="2776374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a:solidFill>
                  <a:srgbClr val="6600CC"/>
                </a:solidFill>
              </a:rPr>
              <a:t>Euphemisms</a:t>
            </a:r>
          </a:p>
        </p:txBody>
      </p:sp>
      <p:sp>
        <p:nvSpPr>
          <p:cNvPr id="220164" name="Rectangle 4"/>
          <p:cNvSpPr>
            <a:spLocks noGrp="1" noChangeArrowheads="1"/>
          </p:cNvSpPr>
          <p:nvPr>
            <p:ph type="body" sz="half" idx="1"/>
          </p:nvPr>
        </p:nvSpPr>
        <p:spPr/>
        <p:txBody>
          <a:bodyPr/>
          <a:lstStyle/>
          <a:p>
            <a:pPr>
              <a:lnSpc>
                <a:spcPct val="80000"/>
              </a:lnSpc>
            </a:pPr>
            <a:r>
              <a:rPr lang="en-US"/>
              <a:t>The substitution of an inoffensive term (such as "passed away") for one considered offensively explicit ("died"). Contrast with </a:t>
            </a:r>
            <a:r>
              <a:rPr lang="en-US">
                <a:hlinkClick r:id="rId2"/>
              </a:rPr>
              <a:t>dysphemism</a:t>
            </a:r>
            <a:r>
              <a:rPr lang="en-US"/>
              <a:t>.</a:t>
            </a:r>
            <a:r>
              <a:rPr lang="en-US" sz="1600"/>
              <a:t> </a:t>
            </a:r>
          </a:p>
        </p:txBody>
      </p:sp>
      <p:sp>
        <p:nvSpPr>
          <p:cNvPr id="220165" name="Rectangle 5"/>
          <p:cNvSpPr>
            <a:spLocks noGrp="1" noChangeArrowheads="1"/>
          </p:cNvSpPr>
          <p:nvPr>
            <p:ph type="body" sz="half" idx="2"/>
          </p:nvPr>
        </p:nvSpPr>
        <p:spPr/>
        <p:txBody>
          <a:bodyPr/>
          <a:lstStyle/>
          <a:p>
            <a:pPr>
              <a:lnSpc>
                <a:spcPct val="80000"/>
              </a:lnSpc>
            </a:pPr>
            <a:r>
              <a:rPr lang="en-US" sz="1800" b="1" i="1"/>
              <a:t>Pre-owned</a:t>
            </a:r>
            <a:r>
              <a:rPr lang="en-US" sz="1800"/>
              <a:t> for used or second-hand; </a:t>
            </a:r>
            <a:r>
              <a:rPr lang="en-US" sz="1800" b="1" i="1"/>
              <a:t>enhanced interrogation</a:t>
            </a:r>
            <a:r>
              <a:rPr lang="en-US" sz="1800"/>
              <a:t> for torture; </a:t>
            </a:r>
            <a:r>
              <a:rPr lang="en-US" sz="1800" b="1" i="1"/>
              <a:t>industrial action</a:t>
            </a:r>
            <a:r>
              <a:rPr lang="en-US" sz="1800"/>
              <a:t> for strike; </a:t>
            </a:r>
            <a:r>
              <a:rPr lang="en-US" sz="1800" b="1" i="1"/>
              <a:t>misspoke</a:t>
            </a:r>
            <a:r>
              <a:rPr lang="en-US" sz="1800"/>
              <a:t> for lie; </a:t>
            </a:r>
            <a:r>
              <a:rPr lang="en-US" sz="1800" b="1" i="1"/>
              <a:t>tactical withdrawal</a:t>
            </a:r>
            <a:r>
              <a:rPr lang="en-US" sz="1800"/>
              <a:t> for retreat; </a:t>
            </a:r>
            <a:r>
              <a:rPr lang="en-US" sz="1800" b="1" i="1"/>
              <a:t>revenue augmentation</a:t>
            </a:r>
            <a:r>
              <a:rPr lang="en-US" sz="1800"/>
              <a:t> for raising taxes; </a:t>
            </a:r>
            <a:r>
              <a:rPr lang="en-US" sz="1800" b="1" i="1"/>
              <a:t>wind</a:t>
            </a:r>
            <a:r>
              <a:rPr lang="en-US" sz="1800"/>
              <a:t> for belch or fart; </a:t>
            </a:r>
            <a:r>
              <a:rPr lang="en-US" sz="1800" b="1" i="1"/>
              <a:t>convenience fee</a:t>
            </a:r>
            <a:r>
              <a:rPr lang="en-US" sz="1800"/>
              <a:t> for surcharge; </a:t>
            </a:r>
            <a:r>
              <a:rPr lang="en-US" sz="1800" b="1" i="1"/>
              <a:t>courtesy reminder</a:t>
            </a:r>
            <a:r>
              <a:rPr lang="en-US" sz="1800"/>
              <a:t> for bill; </a:t>
            </a:r>
            <a:r>
              <a:rPr lang="en-US" sz="1800" b="1" i="1"/>
              <a:t>unlawful combatant</a:t>
            </a:r>
            <a:r>
              <a:rPr lang="en-US" sz="1800"/>
              <a:t> for prisoner of war</a:t>
            </a:r>
          </a:p>
          <a:p>
            <a:pPr>
              <a:lnSpc>
                <a:spcPct val="80000"/>
              </a:lnSpc>
            </a:pPr>
            <a:r>
              <a:rPr lang="en-US" sz="1800" b="1"/>
              <a:t>"Wardrobe malfunction"</a:t>
            </a:r>
            <a:r>
              <a:rPr lang="en-US" sz="1800"/>
              <a:t/>
            </a:r>
            <a:br>
              <a:rPr lang="en-US" sz="1800"/>
            </a:br>
            <a:r>
              <a:rPr lang="en-US" sz="1800"/>
              <a:t>(Justin Timberlake's description of his tearing of Janet Jackson's costume during a half-time performance at Super Bowl XXXVIII)</a:t>
            </a:r>
            <a:br>
              <a:rPr lang="en-US" sz="1800"/>
            </a:br>
            <a:r>
              <a:rPr lang="en-US" sz="1600"/>
              <a:t/>
            </a:r>
            <a:br>
              <a:rPr lang="en-US" sz="1600"/>
            </a:br>
            <a:r>
              <a:rPr lang="en-US" sz="1600"/>
              <a:t/>
            </a:r>
            <a:br>
              <a:rPr lang="en-US" sz="1600"/>
            </a:br>
            <a:endParaRPr lang="en-US" sz="1600"/>
          </a:p>
        </p:txBody>
      </p:sp>
    </p:spTree>
    <p:extLst>
      <p:ext uri="{BB962C8B-B14F-4D97-AF65-F5344CB8AC3E}">
        <p14:creationId xmlns:p14="http://schemas.microsoft.com/office/powerpoint/2010/main" val="4164662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8" name="Rectangle 4"/>
          <p:cNvSpPr>
            <a:spLocks noGrp="1" noChangeArrowheads="1"/>
          </p:cNvSpPr>
          <p:nvPr>
            <p:ph type="title"/>
          </p:nvPr>
        </p:nvSpPr>
        <p:spPr/>
        <p:txBody>
          <a:bodyPr>
            <a:normAutofit fontScale="90000"/>
          </a:bodyPr>
          <a:lstStyle/>
          <a:p>
            <a:r>
              <a:rPr lang="en-US" sz="4000">
                <a:solidFill>
                  <a:srgbClr val="6600CC"/>
                </a:solidFill>
              </a:rPr>
              <a:t>Glittering Generalities/</a:t>
            </a:r>
            <a:br>
              <a:rPr lang="en-US" sz="4000">
                <a:solidFill>
                  <a:srgbClr val="6600CC"/>
                </a:solidFill>
              </a:rPr>
            </a:br>
            <a:r>
              <a:rPr lang="en-US" sz="4000">
                <a:solidFill>
                  <a:srgbClr val="6600CC"/>
                </a:solidFill>
              </a:rPr>
              <a:t>Loaded Words</a:t>
            </a:r>
            <a:r>
              <a:rPr lang="en-US" sz="4000"/>
              <a:t> </a:t>
            </a:r>
          </a:p>
        </p:txBody>
      </p:sp>
      <p:sp>
        <p:nvSpPr>
          <p:cNvPr id="221189" name="Rectangle 5"/>
          <p:cNvSpPr>
            <a:spLocks noGrp="1" noChangeArrowheads="1"/>
          </p:cNvSpPr>
          <p:nvPr>
            <p:ph type="body" sz="half" idx="1"/>
          </p:nvPr>
        </p:nvSpPr>
        <p:spPr/>
        <p:txBody>
          <a:bodyPr/>
          <a:lstStyle/>
          <a:p>
            <a:r>
              <a:rPr lang="en-US"/>
              <a:t>Emotionally appealing words applied to a product or idea, but which present no concrete argument or analysis. A famous example is the campaign slogan "Ford has a better idea!"</a:t>
            </a:r>
          </a:p>
        </p:txBody>
      </p:sp>
      <p:sp>
        <p:nvSpPr>
          <p:cNvPr id="221190" name="Rectangle 6"/>
          <p:cNvSpPr>
            <a:spLocks noGrp="1" noChangeArrowheads="1"/>
          </p:cNvSpPr>
          <p:nvPr>
            <p:ph type="body" sz="half" idx="2"/>
          </p:nvPr>
        </p:nvSpPr>
        <p:spPr/>
        <p:txBody>
          <a:bodyPr/>
          <a:lstStyle/>
          <a:p>
            <a:r>
              <a:rPr lang="en-US" sz="2000"/>
              <a:t>intangible </a:t>
            </a:r>
            <a:r>
              <a:rPr lang="en-US" sz="2000">
                <a:hlinkClick r:id="rId2"/>
              </a:rPr>
              <a:t>nouns</a:t>
            </a:r>
            <a:r>
              <a:rPr lang="en-US" sz="2000"/>
              <a:t> that embody ideals, such as </a:t>
            </a:r>
            <a:r>
              <a:rPr lang="en-US" sz="2000" b="1"/>
              <a:t>dignity, freedom, fame, integrity, justice, love </a:t>
            </a:r>
            <a:r>
              <a:rPr lang="en-US" sz="2000"/>
              <a:t>and</a:t>
            </a:r>
            <a:r>
              <a:rPr lang="en-US" sz="2000" b="1"/>
              <a:t> respect</a:t>
            </a:r>
            <a:r>
              <a:rPr lang="en-US" sz="2000"/>
              <a:t>.</a:t>
            </a:r>
            <a:r>
              <a:rPr lang="en-US"/>
              <a:t> </a:t>
            </a:r>
          </a:p>
          <a:p>
            <a:r>
              <a:rPr lang="en-US" sz="2000"/>
              <a:t>"</a:t>
            </a:r>
            <a:r>
              <a:rPr lang="en-US" sz="2000" b="1"/>
              <a:t>common good", "reform", "courage", "democracy", "freedom", "hope", "patriotism", "strength"</a:t>
            </a:r>
            <a:r>
              <a:rPr lang="en-US"/>
              <a:t> </a:t>
            </a:r>
          </a:p>
          <a:p>
            <a:r>
              <a:rPr lang="en-US" sz="2000"/>
              <a:t>"He's a </a:t>
            </a:r>
            <a:r>
              <a:rPr lang="en-US" sz="2000" b="1"/>
              <a:t>good American</a:t>
            </a:r>
            <a:r>
              <a:rPr lang="en-US" sz="2000"/>
              <a:t>." "We're for </a:t>
            </a:r>
            <a:r>
              <a:rPr lang="en-US" sz="2000" b="1"/>
              <a:t>family values</a:t>
            </a:r>
            <a:r>
              <a:rPr lang="en-US" sz="2000"/>
              <a:t>."</a:t>
            </a:r>
            <a:r>
              <a:rPr lang="en-US"/>
              <a:t> </a:t>
            </a:r>
          </a:p>
          <a:p>
            <a:endParaRPr lang="en-US"/>
          </a:p>
          <a:p>
            <a:endParaRPr lang="en-US"/>
          </a:p>
        </p:txBody>
      </p:sp>
    </p:spTree>
    <p:extLst>
      <p:ext uri="{BB962C8B-B14F-4D97-AF65-F5344CB8AC3E}">
        <p14:creationId xmlns:p14="http://schemas.microsoft.com/office/powerpoint/2010/main" val="3183326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normAutofit fontScale="90000"/>
          </a:bodyPr>
          <a:lstStyle/>
          <a:p>
            <a:r>
              <a:rPr lang="en-US" sz="4000">
                <a:solidFill>
                  <a:srgbClr val="6600CC"/>
                </a:solidFill>
              </a:rPr>
              <a:t>Glittering Generalities/</a:t>
            </a:r>
            <a:br>
              <a:rPr lang="en-US" sz="4000">
                <a:solidFill>
                  <a:srgbClr val="6600CC"/>
                </a:solidFill>
              </a:rPr>
            </a:br>
            <a:r>
              <a:rPr lang="en-US" sz="4000">
                <a:solidFill>
                  <a:srgbClr val="6600CC"/>
                </a:solidFill>
              </a:rPr>
              <a:t>Loaded Words Illustrations</a:t>
            </a:r>
          </a:p>
        </p:txBody>
      </p:sp>
      <p:sp>
        <p:nvSpPr>
          <p:cNvPr id="261123" name="Rectangle 3"/>
          <p:cNvSpPr>
            <a:spLocks noGrp="1" noChangeArrowheads="1"/>
          </p:cNvSpPr>
          <p:nvPr>
            <p:ph type="body" idx="1"/>
          </p:nvPr>
        </p:nvSpPr>
        <p:spPr/>
        <p:txBody>
          <a:bodyPr/>
          <a:lstStyle/>
          <a:p>
            <a:pPr>
              <a:buFontTx/>
              <a:buNone/>
            </a:pPr>
            <a:endParaRPr lang="en-US"/>
          </a:p>
        </p:txBody>
      </p:sp>
      <p:sp>
        <p:nvSpPr>
          <p:cNvPr id="26112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261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4762500" cy="3571875"/>
          </a:xfrm>
          <a:prstGeom prst="rect">
            <a:avLst/>
          </a:prstGeom>
          <a:noFill/>
          <a:extLst>
            <a:ext uri="{909E8E84-426E-40DD-AFC4-6F175D3DCCD1}">
              <a14:hiddenFill xmlns:a14="http://schemas.microsoft.com/office/drawing/2010/main">
                <a:solidFill>
                  <a:srgbClr val="FFFFFF"/>
                </a:solidFill>
              </a14:hiddenFill>
            </a:ext>
          </a:extLst>
        </p:spPr>
      </p:pic>
      <p:sp>
        <p:nvSpPr>
          <p:cNvPr id="26112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2611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48000"/>
            <a:ext cx="4152900"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472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8" name="Rectangle 4"/>
          <p:cNvSpPr>
            <a:spLocks noGrp="1" noChangeArrowheads="1"/>
          </p:cNvSpPr>
          <p:nvPr>
            <p:ph type="title"/>
          </p:nvPr>
        </p:nvSpPr>
        <p:spPr/>
        <p:txBody>
          <a:bodyPr/>
          <a:lstStyle/>
          <a:p>
            <a:r>
              <a:rPr lang="en-US">
                <a:solidFill>
                  <a:srgbClr val="6600CC"/>
                </a:solidFill>
              </a:rPr>
              <a:t>Hasty Generalization</a:t>
            </a:r>
            <a:r>
              <a:rPr lang="en-US"/>
              <a:t> </a:t>
            </a:r>
          </a:p>
        </p:txBody>
      </p:sp>
      <p:sp>
        <p:nvSpPr>
          <p:cNvPr id="262149" name="Rectangle 5"/>
          <p:cNvSpPr>
            <a:spLocks noGrp="1" noChangeArrowheads="1"/>
          </p:cNvSpPr>
          <p:nvPr>
            <p:ph type="body" sz="half" idx="1"/>
          </p:nvPr>
        </p:nvSpPr>
        <p:spPr/>
        <p:txBody>
          <a:bodyPr/>
          <a:lstStyle/>
          <a:p>
            <a:r>
              <a:rPr lang="en-US" sz="2400"/>
              <a:t>A logical fallacy of faulty generalization by reaching an inductive generalization based on insufficient evidence. It commonly involves basing a broad conclusion upon the statistics of a survey of a small group that fails to sufficiently represent the whole population.</a:t>
            </a:r>
          </a:p>
        </p:txBody>
      </p:sp>
      <p:sp>
        <p:nvSpPr>
          <p:cNvPr id="262150" name="Rectangle 6"/>
          <p:cNvSpPr>
            <a:spLocks noGrp="1" noChangeArrowheads="1"/>
          </p:cNvSpPr>
          <p:nvPr>
            <p:ph type="body" sz="half" idx="2"/>
          </p:nvPr>
        </p:nvSpPr>
        <p:spPr/>
        <p:txBody>
          <a:bodyPr/>
          <a:lstStyle/>
          <a:p>
            <a:r>
              <a:rPr lang="en-US" sz="2000"/>
              <a:t>“9 out of 10 doctors recommend Bayer aspirin.” (1000 doctors were surveyed—did 991 recommend something else??)</a:t>
            </a:r>
          </a:p>
          <a:p>
            <a:r>
              <a:rPr lang="en-US" sz="2000"/>
              <a:t>Person A travels through Town X for the first time. He sees 10 people, all of them children. Person A returns to his town and reports that there are no adult residents in Town X.</a:t>
            </a:r>
          </a:p>
        </p:txBody>
      </p:sp>
    </p:spTree>
    <p:extLst>
      <p:ext uri="{BB962C8B-B14F-4D97-AF65-F5344CB8AC3E}">
        <p14:creationId xmlns:p14="http://schemas.microsoft.com/office/powerpoint/2010/main" val="1730368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200" name="Rectangle 8"/>
          <p:cNvSpPr>
            <a:spLocks noGrp="1" noChangeArrowheads="1"/>
          </p:cNvSpPr>
          <p:nvPr>
            <p:ph type="title"/>
          </p:nvPr>
        </p:nvSpPr>
        <p:spPr/>
        <p:txBody>
          <a:bodyPr/>
          <a:lstStyle/>
          <a:p>
            <a:r>
              <a:rPr lang="en-US">
                <a:solidFill>
                  <a:srgbClr val="6600CC"/>
                </a:solidFill>
              </a:rPr>
              <a:t>Hasty Generalization Illustration</a:t>
            </a:r>
          </a:p>
        </p:txBody>
      </p:sp>
      <p:pic>
        <p:nvPicPr>
          <p:cNvPr id="264196" name="Picture 4" descr="6a00d83451c45669e20134881de8a2970c-550wi"/>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33400" y="1447800"/>
            <a:ext cx="8077200" cy="403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4201" name="Rectangle 9"/>
          <p:cNvSpPr>
            <a:spLocks noChangeArrowheads="1"/>
          </p:cNvSpPr>
          <p:nvPr/>
        </p:nvSpPr>
        <p:spPr bwMode="auto">
          <a:xfrm>
            <a:off x="5334000" y="5638800"/>
            <a:ext cx="24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tabLst>
                <a:tab pos="457200" algn="l"/>
              </a:tabLst>
            </a:pPr>
            <a:r>
              <a:rPr lang="en-US"/>
              <a:t>.</a:t>
            </a:r>
          </a:p>
        </p:txBody>
      </p:sp>
      <p:sp>
        <p:nvSpPr>
          <p:cNvPr id="264202" name="Rectangle 10"/>
          <p:cNvSpPr>
            <a:spLocks noChangeArrowheads="1"/>
          </p:cNvSpPr>
          <p:nvPr/>
        </p:nvSpPr>
        <p:spPr bwMode="auto">
          <a:xfrm>
            <a:off x="685800" y="5410200"/>
            <a:ext cx="7499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rgbClr val="FF0000"/>
                </a:solidFill>
              </a:rPr>
              <a:t>Therefore, US Healthcare is much worse than Canadian Healthcare.</a:t>
            </a:r>
          </a:p>
        </p:txBody>
      </p:sp>
    </p:spTree>
    <p:extLst>
      <p:ext uri="{BB962C8B-B14F-4D97-AF65-F5344CB8AC3E}">
        <p14:creationId xmlns:p14="http://schemas.microsoft.com/office/powerpoint/2010/main" val="27480390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6" name="Rectangle 4"/>
          <p:cNvSpPr>
            <a:spLocks noGrp="1" noChangeArrowheads="1"/>
          </p:cNvSpPr>
          <p:nvPr>
            <p:ph type="title"/>
          </p:nvPr>
        </p:nvSpPr>
        <p:spPr/>
        <p:txBody>
          <a:bodyPr/>
          <a:lstStyle/>
          <a:p>
            <a:r>
              <a:rPr lang="en-US">
                <a:solidFill>
                  <a:srgbClr val="6600CC"/>
                </a:solidFill>
              </a:rPr>
              <a:t>Name Calling/ Stereotyping</a:t>
            </a:r>
          </a:p>
        </p:txBody>
      </p:sp>
      <p:sp>
        <p:nvSpPr>
          <p:cNvPr id="223237" name="Rectangle 5"/>
          <p:cNvSpPr>
            <a:spLocks noGrp="1" noChangeArrowheads="1"/>
          </p:cNvSpPr>
          <p:nvPr>
            <p:ph type="body" sz="half" idx="1"/>
          </p:nvPr>
        </p:nvSpPr>
        <p:spPr/>
        <p:txBody>
          <a:bodyPr/>
          <a:lstStyle/>
          <a:p>
            <a:pPr>
              <a:lnSpc>
                <a:spcPct val="80000"/>
              </a:lnSpc>
            </a:pPr>
            <a:r>
              <a:rPr lang="en-US" sz="2000"/>
              <a:t>Used to incite fears and arouse prejudices in an audience with the intent that the bad names will cause hearers to construct a negative opinion about a group or set of beliefs or ideas that the propagandist would wish hearers to denounce. The method is intended to provoke conclusions about a matter apart from impartial examinations of facts. Name-calling is thus a substitute for rational, fact-based arguments against the an idea or belief on its own merits. </a:t>
            </a:r>
          </a:p>
          <a:p>
            <a:pPr>
              <a:lnSpc>
                <a:spcPct val="80000"/>
              </a:lnSpc>
            </a:pPr>
            <a:r>
              <a:rPr lang="en-US" sz="2000"/>
              <a:t>The predecessor to Ad Hominem</a:t>
            </a:r>
          </a:p>
        </p:txBody>
      </p:sp>
      <p:sp>
        <p:nvSpPr>
          <p:cNvPr id="223238" name="Rectangle 6"/>
          <p:cNvSpPr>
            <a:spLocks noGrp="1" noChangeArrowheads="1"/>
          </p:cNvSpPr>
          <p:nvPr>
            <p:ph type="body" sz="half" idx="2"/>
          </p:nvPr>
        </p:nvSpPr>
        <p:spPr/>
        <p:txBody>
          <a:bodyPr/>
          <a:lstStyle/>
          <a:p>
            <a:pPr>
              <a:lnSpc>
                <a:spcPct val="80000"/>
              </a:lnSpc>
            </a:pPr>
            <a:r>
              <a:rPr lang="en-US" sz="1800"/>
              <a:t>"'The president sends out his </a:t>
            </a:r>
            <a:r>
              <a:rPr lang="en-US" sz="1800" b="1" i="1"/>
              <a:t>attack dog</a:t>
            </a:r>
            <a:r>
              <a:rPr lang="en-US" sz="1800"/>
              <a:t> often,' said [Senator Henry] Reid. 'That’s also known as </a:t>
            </a:r>
            <a:r>
              <a:rPr lang="en-US" sz="1800" b="1" i="1"/>
              <a:t>Dick Cheney</a:t>
            </a:r>
            <a:r>
              <a:rPr lang="en-US" sz="1800"/>
              <a:t>.‘”</a:t>
            </a:r>
          </a:p>
          <a:p>
            <a:pPr>
              <a:lnSpc>
                <a:spcPct val="80000"/>
              </a:lnSpc>
            </a:pPr>
            <a:r>
              <a:rPr lang="en-US" sz="1800"/>
              <a:t>My </a:t>
            </a:r>
            <a:r>
              <a:rPr lang="en-US" sz="1800" b="1"/>
              <a:t>opponent</a:t>
            </a:r>
            <a:r>
              <a:rPr lang="en-US" sz="1800"/>
              <a:t> is a </a:t>
            </a:r>
            <a:r>
              <a:rPr lang="en-US" sz="1800" b="1"/>
              <a:t>flip-flop man</a:t>
            </a:r>
            <a:r>
              <a:rPr lang="en-US" sz="1800"/>
              <a:t> who </a:t>
            </a:r>
            <a:r>
              <a:rPr lang="en-US" sz="1800" b="1"/>
              <a:t>cannot make up his mind</a:t>
            </a:r>
            <a:r>
              <a:rPr lang="en-US" sz="1800"/>
              <a:t>. He changes mind with the breeze! How could anyone follow such a </a:t>
            </a:r>
            <a:r>
              <a:rPr lang="en-US" sz="1800" b="1"/>
              <a:t>weak-willed flip-flopper</a:t>
            </a:r>
            <a:r>
              <a:rPr lang="en-US" sz="1800"/>
              <a:t>?</a:t>
            </a:r>
          </a:p>
          <a:p>
            <a:pPr>
              <a:lnSpc>
                <a:spcPct val="80000"/>
              </a:lnSpc>
            </a:pPr>
            <a:r>
              <a:rPr lang="en-US" sz="1800"/>
              <a:t>Especially in wartime, the other side gets given a whole slew of derogatory names. In the second world war, the Germans were called Huns, Krauts, the Boche, etc. The Japanese were called Nips, Japs, Slant-eyes, and so on. </a:t>
            </a:r>
          </a:p>
          <a:p>
            <a:pPr>
              <a:lnSpc>
                <a:spcPct val="80000"/>
              </a:lnSpc>
            </a:pPr>
            <a:endParaRPr lang="en-US" sz="1800"/>
          </a:p>
        </p:txBody>
      </p:sp>
    </p:spTree>
    <p:extLst>
      <p:ext uri="{BB962C8B-B14F-4D97-AF65-F5344CB8AC3E}">
        <p14:creationId xmlns:p14="http://schemas.microsoft.com/office/powerpoint/2010/main" val="1631917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r>
              <a:rPr lang="en-US" sz="4000">
                <a:solidFill>
                  <a:srgbClr val="6600CC"/>
                </a:solidFill>
              </a:rPr>
              <a:t>Name Calling/ Stereotyping Illustration</a:t>
            </a:r>
          </a:p>
        </p:txBody>
      </p:sp>
      <p:pic>
        <p:nvPicPr>
          <p:cNvPr id="268292"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33400" y="1600200"/>
            <a:ext cx="8077200"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614334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4" name="Rectangle 4"/>
          <p:cNvSpPr>
            <a:spLocks noGrp="1" noChangeArrowheads="1"/>
          </p:cNvSpPr>
          <p:nvPr>
            <p:ph type="title"/>
          </p:nvPr>
        </p:nvSpPr>
        <p:spPr/>
        <p:txBody>
          <a:bodyPr/>
          <a:lstStyle/>
          <a:p>
            <a:r>
              <a:rPr lang="en-US">
                <a:solidFill>
                  <a:srgbClr val="6600CC"/>
                </a:solidFill>
              </a:rPr>
              <a:t>Plain Folks</a:t>
            </a:r>
          </a:p>
        </p:txBody>
      </p:sp>
      <p:sp>
        <p:nvSpPr>
          <p:cNvPr id="225285" name="Rectangle 5"/>
          <p:cNvSpPr>
            <a:spLocks noGrp="1" noChangeArrowheads="1"/>
          </p:cNvSpPr>
          <p:nvPr>
            <p:ph type="body" sz="half" idx="1"/>
          </p:nvPr>
        </p:nvSpPr>
        <p:spPr/>
        <p:txBody>
          <a:bodyPr/>
          <a:lstStyle/>
          <a:p>
            <a:pPr>
              <a:lnSpc>
                <a:spcPct val="80000"/>
              </a:lnSpc>
            </a:pPr>
            <a:r>
              <a:rPr lang="en-US" sz="2000"/>
              <a:t>Attempts to convince the audience that the propagandist's positions reflect the common sense of the people. It is designed to win the confidence of the audience by communicating in the common manner and style of the target audience. Propagandists use ordinary language and mannerisms (and clothe their message in face-to-face and audiovisual communications) in attempting to identify their point of view with that of the average person. </a:t>
            </a:r>
          </a:p>
        </p:txBody>
      </p:sp>
      <p:sp>
        <p:nvSpPr>
          <p:cNvPr id="225286" name="Rectangle 6"/>
          <p:cNvSpPr>
            <a:spLocks noGrp="1" noChangeArrowheads="1"/>
          </p:cNvSpPr>
          <p:nvPr>
            <p:ph type="body" sz="half" idx="2"/>
          </p:nvPr>
        </p:nvSpPr>
        <p:spPr/>
        <p:txBody>
          <a:bodyPr/>
          <a:lstStyle/>
          <a:p>
            <a:pPr>
              <a:lnSpc>
                <a:spcPct val="80000"/>
              </a:lnSpc>
            </a:pPr>
            <a:r>
              <a:rPr lang="en-US"/>
              <a:t>a </a:t>
            </a:r>
            <a:r>
              <a:rPr lang="en-US" b="1"/>
              <a:t>prominent politician</a:t>
            </a:r>
            <a:r>
              <a:rPr lang="en-US"/>
              <a:t> eats at </a:t>
            </a:r>
            <a:r>
              <a:rPr lang="en-US" b="1"/>
              <a:t>McDonald’s</a:t>
            </a:r>
            <a:r>
              <a:rPr lang="en-US"/>
              <a:t>; </a:t>
            </a:r>
          </a:p>
          <a:p>
            <a:pPr>
              <a:lnSpc>
                <a:spcPct val="80000"/>
              </a:lnSpc>
            </a:pPr>
            <a:r>
              <a:rPr lang="en-US"/>
              <a:t>an </a:t>
            </a:r>
            <a:r>
              <a:rPr lang="en-US" b="1"/>
              <a:t>actor or actress</a:t>
            </a:r>
            <a:r>
              <a:rPr lang="en-US"/>
              <a:t> is photographed </a:t>
            </a:r>
            <a:r>
              <a:rPr lang="en-US" b="1"/>
              <a:t>shopping for groceries</a:t>
            </a:r>
            <a:r>
              <a:rPr lang="en-US" sz="2000"/>
              <a:t> </a:t>
            </a:r>
          </a:p>
        </p:txBody>
      </p:sp>
    </p:spTree>
    <p:extLst>
      <p:ext uri="{BB962C8B-B14F-4D97-AF65-F5344CB8AC3E}">
        <p14:creationId xmlns:p14="http://schemas.microsoft.com/office/powerpoint/2010/main" val="13553351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r>
              <a:rPr lang="en-US">
                <a:solidFill>
                  <a:srgbClr val="6600CC"/>
                </a:solidFill>
              </a:rPr>
              <a:t>Plain Folks Illustrations</a:t>
            </a:r>
          </a:p>
        </p:txBody>
      </p:sp>
      <p:pic>
        <p:nvPicPr>
          <p:cNvPr id="271364"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90600" y="1524000"/>
            <a:ext cx="3581400" cy="274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1365" name="il_f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76600"/>
            <a:ext cx="39814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49960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2" name="Rectangle 4"/>
          <p:cNvSpPr>
            <a:spLocks noGrp="1" noChangeArrowheads="1"/>
          </p:cNvSpPr>
          <p:nvPr>
            <p:ph type="title"/>
          </p:nvPr>
        </p:nvSpPr>
        <p:spPr/>
        <p:txBody>
          <a:bodyPr/>
          <a:lstStyle/>
          <a:p>
            <a:r>
              <a:rPr lang="en-US">
                <a:solidFill>
                  <a:srgbClr val="6600CC"/>
                </a:solidFill>
              </a:rPr>
              <a:t>Red Herring</a:t>
            </a:r>
          </a:p>
        </p:txBody>
      </p:sp>
      <p:sp>
        <p:nvSpPr>
          <p:cNvPr id="227333" name="Rectangle 5"/>
          <p:cNvSpPr>
            <a:spLocks noGrp="1" noChangeArrowheads="1"/>
          </p:cNvSpPr>
          <p:nvPr>
            <p:ph type="body" sz="half" idx="1"/>
          </p:nvPr>
        </p:nvSpPr>
        <p:spPr/>
        <p:txBody>
          <a:bodyPr/>
          <a:lstStyle/>
          <a:p>
            <a:r>
              <a:rPr lang="en-US" sz="2400"/>
              <a:t>Presenting data or issues that, while compelling, are irrelevant to the argument at hand, and then claiming that it validates the argument.</a:t>
            </a:r>
          </a:p>
        </p:txBody>
      </p:sp>
      <p:sp>
        <p:nvSpPr>
          <p:cNvPr id="227334" name="Rectangle 6"/>
          <p:cNvSpPr>
            <a:spLocks noGrp="1" noChangeArrowheads="1"/>
          </p:cNvSpPr>
          <p:nvPr>
            <p:ph type="body" sz="half" idx="2"/>
          </p:nvPr>
        </p:nvSpPr>
        <p:spPr/>
        <p:txBody>
          <a:bodyPr/>
          <a:lstStyle/>
          <a:p>
            <a:r>
              <a:rPr lang="en-US" sz="2400" i="1"/>
              <a:t>: </a:t>
            </a:r>
            <a:r>
              <a:rPr lang="en-US" sz="2400"/>
              <a:t>"ESASD should pave the lot behind the athletic fields. </a:t>
            </a:r>
            <a:r>
              <a:rPr lang="en-US" sz="2400" b="1"/>
              <a:t>Besides, I can never find a parking space on campus anyway.</a:t>
            </a:r>
            <a:r>
              <a:rPr lang="en-US" sz="2400"/>
              <a:t>" The writer has changed the focus of the argument from paving to the scarcity of parking spaces, two ideas that may be related, but are not the same argument. </a:t>
            </a:r>
          </a:p>
        </p:txBody>
      </p:sp>
    </p:spTree>
    <p:extLst>
      <p:ext uri="{BB962C8B-B14F-4D97-AF65-F5344CB8AC3E}">
        <p14:creationId xmlns:p14="http://schemas.microsoft.com/office/powerpoint/2010/main" val="61477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0" name="Rectangle 4"/>
          <p:cNvSpPr>
            <a:spLocks noGrp="1" noChangeArrowheads="1"/>
          </p:cNvSpPr>
          <p:nvPr>
            <p:ph type="title"/>
          </p:nvPr>
        </p:nvSpPr>
        <p:spPr/>
        <p:txBody>
          <a:bodyPr/>
          <a:lstStyle/>
          <a:p>
            <a:r>
              <a:rPr lang="en-US" dirty="0">
                <a:solidFill>
                  <a:srgbClr val="6600CC"/>
                </a:solidFill>
              </a:rPr>
              <a:t>Bandwagon</a:t>
            </a:r>
          </a:p>
        </p:txBody>
      </p:sp>
      <p:sp>
        <p:nvSpPr>
          <p:cNvPr id="214021" name="Rectangle 5"/>
          <p:cNvSpPr>
            <a:spLocks noGrp="1" noChangeArrowheads="1"/>
          </p:cNvSpPr>
          <p:nvPr>
            <p:ph type="body" sz="half" idx="1"/>
          </p:nvPr>
        </p:nvSpPr>
        <p:spPr/>
        <p:txBody>
          <a:bodyPr/>
          <a:lstStyle/>
          <a:p>
            <a:pPr>
              <a:lnSpc>
                <a:spcPct val="90000"/>
              </a:lnSpc>
            </a:pPr>
            <a:r>
              <a:rPr lang="en-US" sz="1600"/>
              <a:t>Bandwagon and "inevitable-victory" appeals attempt to persuade the target audience to join in and take the course of action that "everyone else is taking." </a:t>
            </a:r>
            <a:r>
              <a:rPr lang="en-US" sz="1600">
                <a:sym typeface="Wingdings" pitchFamily="2" charset="2"/>
              </a:rPr>
              <a:t></a:t>
            </a:r>
            <a:r>
              <a:rPr lang="en-US" sz="1600"/>
              <a:t> “Everyone else is doing it, and so should you!”</a:t>
            </a:r>
          </a:p>
          <a:p>
            <a:pPr>
              <a:lnSpc>
                <a:spcPct val="90000"/>
              </a:lnSpc>
            </a:pPr>
            <a:r>
              <a:rPr lang="en-US" sz="1600">
                <a:hlinkClick r:id="rId2" tooltip="Inevitable victory (page does not exist)"/>
              </a:rPr>
              <a:t>Inevitable victory</a:t>
            </a:r>
            <a:r>
              <a:rPr lang="en-US" sz="1600"/>
              <a:t>: invites those not already on the bandwagon to join those already on the road to certain victory. Those already or at least partially on the bandwagon are reassured that staying aboard is their best course of action</a:t>
            </a:r>
            <a:r>
              <a:rPr lang="en-US" sz="1600"/>
              <a:t>. </a:t>
            </a:r>
          </a:p>
          <a:p>
            <a:pPr>
              <a:lnSpc>
                <a:spcPct val="90000"/>
              </a:lnSpc>
            </a:pPr>
            <a:r>
              <a:rPr lang="en-US" sz="1600" smtClean="0">
                <a:hlinkClick r:id="rId3" tooltip="Join the crowd (page does not exist)"/>
              </a:rPr>
              <a:t>Join the crowd</a:t>
            </a:r>
            <a:r>
              <a:rPr lang="en-US" sz="1600" smtClean="0"/>
              <a:t>: This technique reinforces people's natural desire to be on the winning side. This technique is used to convince the audience that a program is an expression of an irresistible mass movement and that it is in their best interest to join. </a:t>
            </a:r>
            <a:endParaRPr lang="en-US" sz="1600"/>
          </a:p>
        </p:txBody>
      </p:sp>
      <p:sp>
        <p:nvSpPr>
          <p:cNvPr id="214022" name="Rectangle 6"/>
          <p:cNvSpPr>
            <a:spLocks noGrp="1" noChangeArrowheads="1"/>
          </p:cNvSpPr>
          <p:nvPr>
            <p:ph type="body" sz="half" idx="2"/>
          </p:nvPr>
        </p:nvSpPr>
        <p:spPr/>
        <p:txBody>
          <a:bodyPr/>
          <a:lstStyle/>
          <a:p>
            <a:pPr>
              <a:lnSpc>
                <a:spcPct val="90000"/>
              </a:lnSpc>
            </a:pPr>
            <a:r>
              <a:rPr lang="en-US" sz="2000" i="1" smtClean="0"/>
              <a:t>an ad states that </a:t>
            </a:r>
            <a:r>
              <a:rPr lang="en-US" sz="2000" b="1" i="1" smtClean="0"/>
              <a:t>“Everyone is rushing down to their Ford dealer!”</a:t>
            </a:r>
            <a:r>
              <a:rPr lang="en-US" sz="2400" smtClean="0"/>
              <a:t> </a:t>
            </a:r>
          </a:p>
          <a:p>
            <a:pPr>
              <a:lnSpc>
                <a:spcPct val="90000"/>
              </a:lnSpc>
            </a:pPr>
            <a:endParaRPr lang="en-US" sz="2400"/>
          </a:p>
        </p:txBody>
      </p:sp>
    </p:spTree>
    <p:extLst>
      <p:ext uri="{BB962C8B-B14F-4D97-AF65-F5344CB8AC3E}">
        <p14:creationId xmlns:p14="http://schemas.microsoft.com/office/powerpoint/2010/main" val="21239882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r>
              <a:rPr lang="en-US">
                <a:solidFill>
                  <a:srgbClr val="6600CC"/>
                </a:solidFill>
              </a:rPr>
              <a:t>Red Herring Illustrations</a:t>
            </a:r>
          </a:p>
        </p:txBody>
      </p:sp>
      <p:pic>
        <p:nvPicPr>
          <p:cNvPr id="272389" name="Picture 5" descr="Birth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44196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272390" name="Picture 6"/>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800600" y="2895600"/>
            <a:ext cx="3762375" cy="3448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791030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80" name="Rectangle 4"/>
          <p:cNvSpPr>
            <a:spLocks noGrp="1" noChangeArrowheads="1"/>
          </p:cNvSpPr>
          <p:nvPr>
            <p:ph type="title"/>
          </p:nvPr>
        </p:nvSpPr>
        <p:spPr/>
        <p:txBody>
          <a:bodyPr/>
          <a:lstStyle/>
          <a:p>
            <a:r>
              <a:rPr lang="en-US">
                <a:solidFill>
                  <a:srgbClr val="6600CC"/>
                </a:solidFill>
              </a:rPr>
              <a:t>Stereotyping </a:t>
            </a:r>
          </a:p>
        </p:txBody>
      </p:sp>
      <p:sp>
        <p:nvSpPr>
          <p:cNvPr id="229381" name="Rectangle 5"/>
          <p:cNvSpPr>
            <a:spLocks noGrp="1" noChangeArrowheads="1"/>
          </p:cNvSpPr>
          <p:nvPr>
            <p:ph type="body" sz="half" idx="1"/>
          </p:nvPr>
        </p:nvSpPr>
        <p:spPr/>
        <p:txBody>
          <a:bodyPr/>
          <a:lstStyle/>
          <a:p>
            <a:pPr>
              <a:lnSpc>
                <a:spcPct val="80000"/>
              </a:lnSpc>
            </a:pPr>
            <a:r>
              <a:rPr lang="en-US" sz="1800"/>
              <a:t>See Name-Calling</a:t>
            </a:r>
          </a:p>
          <a:p>
            <a:pPr>
              <a:lnSpc>
                <a:spcPct val="80000"/>
              </a:lnSpc>
            </a:pPr>
            <a:r>
              <a:rPr lang="en-US" sz="1800"/>
              <a:t>Cast those who you want to denigrate into an unpopular stereotype. Talk about the stereotypes as 'them', downplaying their rights as humans. Describe them as threatening, unworthy, disgusting and other negative frames.</a:t>
            </a:r>
          </a:p>
          <a:p>
            <a:pPr>
              <a:lnSpc>
                <a:spcPct val="80000"/>
              </a:lnSpc>
            </a:pPr>
            <a:r>
              <a:rPr lang="en-US" sz="1800"/>
              <a:t>Put emphasis on the stereotype words and the associations you want link to the stereotypes. </a:t>
            </a:r>
          </a:p>
          <a:p>
            <a:pPr>
              <a:lnSpc>
                <a:spcPct val="80000"/>
              </a:lnSpc>
            </a:pPr>
            <a:r>
              <a:rPr lang="en-US" sz="1800"/>
              <a:t>Name their leaders. Give exaggerated and distorted examples that 'prove' the stereotype and so condemn all who follow them.</a:t>
            </a:r>
          </a:p>
          <a:p>
            <a:pPr>
              <a:lnSpc>
                <a:spcPct val="80000"/>
              </a:lnSpc>
            </a:pPr>
            <a:r>
              <a:rPr lang="en-US" sz="1800"/>
              <a:t>Stereotyping can also be used to cast a group of people as good, perfect and otherwise wonderful and desirable.</a:t>
            </a:r>
          </a:p>
        </p:txBody>
      </p:sp>
      <p:sp>
        <p:nvSpPr>
          <p:cNvPr id="229382" name="Rectangle 6"/>
          <p:cNvSpPr>
            <a:spLocks noGrp="1" noChangeArrowheads="1"/>
          </p:cNvSpPr>
          <p:nvPr>
            <p:ph type="body" sz="half" idx="2"/>
          </p:nvPr>
        </p:nvSpPr>
        <p:spPr/>
        <p:txBody>
          <a:bodyPr/>
          <a:lstStyle/>
          <a:p>
            <a:pPr>
              <a:lnSpc>
                <a:spcPct val="80000"/>
              </a:lnSpc>
            </a:pPr>
            <a:r>
              <a:rPr lang="en-US"/>
              <a:t>These </a:t>
            </a:r>
            <a:r>
              <a:rPr lang="en-US" b="1"/>
              <a:t>foreigners</a:t>
            </a:r>
            <a:r>
              <a:rPr lang="en-US"/>
              <a:t> who come here and </a:t>
            </a:r>
            <a:r>
              <a:rPr lang="en-US" b="1"/>
              <a:t>take</a:t>
            </a:r>
            <a:r>
              <a:rPr lang="en-US"/>
              <a:t> all our jobs and </a:t>
            </a:r>
            <a:r>
              <a:rPr lang="en-US" b="1"/>
              <a:t>suck dry</a:t>
            </a:r>
            <a:r>
              <a:rPr lang="en-US"/>
              <a:t> all the social benefits of our democratic system. These are the </a:t>
            </a:r>
            <a:r>
              <a:rPr lang="en-US" b="1"/>
              <a:t>parasites</a:t>
            </a:r>
            <a:r>
              <a:rPr lang="en-US"/>
              <a:t> we must </a:t>
            </a:r>
            <a:r>
              <a:rPr lang="en-US" b="1"/>
              <a:t>purge</a:t>
            </a:r>
            <a:r>
              <a:rPr lang="en-US" i="1"/>
              <a:t>!</a:t>
            </a:r>
          </a:p>
          <a:p>
            <a:pPr>
              <a:lnSpc>
                <a:spcPct val="80000"/>
              </a:lnSpc>
            </a:pPr>
            <a:r>
              <a:rPr lang="en-US" i="1"/>
              <a:t>See </a:t>
            </a:r>
            <a:r>
              <a:rPr lang="en-US"/>
              <a:t>Name-Calling for the Illustration</a:t>
            </a:r>
            <a:endParaRPr lang="en-US" i="1"/>
          </a:p>
        </p:txBody>
      </p:sp>
    </p:spTree>
    <p:extLst>
      <p:ext uri="{BB962C8B-B14F-4D97-AF65-F5344CB8AC3E}">
        <p14:creationId xmlns:p14="http://schemas.microsoft.com/office/powerpoint/2010/main" val="32350622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8" name="Rectangle 4"/>
          <p:cNvSpPr>
            <a:spLocks noGrp="1" noChangeArrowheads="1"/>
          </p:cNvSpPr>
          <p:nvPr>
            <p:ph type="title"/>
          </p:nvPr>
        </p:nvSpPr>
        <p:spPr/>
        <p:txBody>
          <a:bodyPr/>
          <a:lstStyle/>
          <a:p>
            <a:r>
              <a:rPr lang="en-US">
                <a:solidFill>
                  <a:srgbClr val="6600CC"/>
                </a:solidFill>
              </a:rPr>
              <a:t>Testimonial </a:t>
            </a:r>
          </a:p>
        </p:txBody>
      </p:sp>
      <p:sp>
        <p:nvSpPr>
          <p:cNvPr id="231429" name="Rectangle 5"/>
          <p:cNvSpPr>
            <a:spLocks noGrp="1" noChangeArrowheads="1"/>
          </p:cNvSpPr>
          <p:nvPr>
            <p:ph type="body" sz="half" idx="1"/>
          </p:nvPr>
        </p:nvSpPr>
        <p:spPr/>
        <p:txBody>
          <a:bodyPr/>
          <a:lstStyle/>
          <a:p>
            <a:pPr>
              <a:lnSpc>
                <a:spcPct val="80000"/>
              </a:lnSpc>
            </a:pPr>
            <a:r>
              <a:rPr lang="en-US" sz="2000"/>
              <a:t>Testimonials are quotations, in or out of context, especially cited to support or reject a given policy, action, program, or personality. The reputation or the role (expert, respected public figure, etc.) of the individual giving the statement is exploited. The testimonial places the official sanction of a respected person or authority on a propaganda message. This is done in an effort to cause the target audience to identify itself with the authority or to accept the authority's opinions and beliefs as its own. </a:t>
            </a:r>
          </a:p>
        </p:txBody>
      </p:sp>
      <p:sp>
        <p:nvSpPr>
          <p:cNvPr id="231430" name="Rectangle 6"/>
          <p:cNvSpPr>
            <a:spLocks noGrp="1" noChangeArrowheads="1"/>
          </p:cNvSpPr>
          <p:nvPr>
            <p:ph type="body" sz="half" idx="2"/>
          </p:nvPr>
        </p:nvSpPr>
        <p:spPr/>
        <p:txBody>
          <a:bodyPr/>
          <a:lstStyle/>
          <a:p>
            <a:pPr>
              <a:lnSpc>
                <a:spcPct val="80000"/>
              </a:lnSpc>
            </a:pPr>
            <a:r>
              <a:rPr lang="en-US"/>
              <a:t>an </a:t>
            </a:r>
            <a:r>
              <a:rPr lang="en-US" b="1"/>
              <a:t>athlete</a:t>
            </a:r>
            <a:r>
              <a:rPr lang="en-US"/>
              <a:t> appears on the </a:t>
            </a:r>
            <a:r>
              <a:rPr lang="en-US" b="1"/>
              <a:t>Wheaties box</a:t>
            </a:r>
            <a:endParaRPr lang="en-US"/>
          </a:p>
          <a:p>
            <a:pPr>
              <a:lnSpc>
                <a:spcPct val="80000"/>
              </a:lnSpc>
            </a:pPr>
            <a:r>
              <a:rPr lang="en-US"/>
              <a:t> an </a:t>
            </a:r>
            <a:r>
              <a:rPr lang="en-US" b="1"/>
              <a:t>actor</a:t>
            </a:r>
            <a:r>
              <a:rPr lang="en-US"/>
              <a:t> speaks at a </a:t>
            </a:r>
            <a:r>
              <a:rPr lang="en-US" b="1"/>
              <a:t>political rally</a:t>
            </a:r>
            <a:r>
              <a:rPr lang="en-US" sz="2000"/>
              <a:t> </a:t>
            </a:r>
          </a:p>
        </p:txBody>
      </p:sp>
    </p:spTree>
    <p:extLst>
      <p:ext uri="{BB962C8B-B14F-4D97-AF65-F5344CB8AC3E}">
        <p14:creationId xmlns:p14="http://schemas.microsoft.com/office/powerpoint/2010/main" val="3838051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r>
              <a:rPr lang="en-US">
                <a:solidFill>
                  <a:srgbClr val="6600CC"/>
                </a:solidFill>
              </a:rPr>
              <a:t>Testimonial Illustrations</a:t>
            </a:r>
          </a:p>
        </p:txBody>
      </p:sp>
      <p:pic>
        <p:nvPicPr>
          <p:cNvPr id="273412"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19200" y="1219200"/>
            <a:ext cx="2857500" cy="2533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3413" name="il_f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219200"/>
            <a:ext cx="36195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41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733800"/>
            <a:ext cx="51816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84210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6" name="Rectangle 4"/>
          <p:cNvSpPr>
            <a:spLocks noGrp="1" noChangeArrowheads="1"/>
          </p:cNvSpPr>
          <p:nvPr>
            <p:ph type="title"/>
          </p:nvPr>
        </p:nvSpPr>
        <p:spPr/>
        <p:txBody>
          <a:bodyPr/>
          <a:lstStyle/>
          <a:p>
            <a:r>
              <a:rPr lang="en-US">
                <a:solidFill>
                  <a:srgbClr val="6600CC"/>
                </a:solidFill>
              </a:rPr>
              <a:t>Transfer </a:t>
            </a:r>
          </a:p>
        </p:txBody>
      </p:sp>
      <p:sp>
        <p:nvSpPr>
          <p:cNvPr id="233477" name="Rectangle 5"/>
          <p:cNvSpPr>
            <a:spLocks noGrp="1" noChangeArrowheads="1"/>
          </p:cNvSpPr>
          <p:nvPr>
            <p:ph type="body" sz="half" idx="1"/>
          </p:nvPr>
        </p:nvSpPr>
        <p:spPr/>
        <p:txBody>
          <a:bodyPr/>
          <a:lstStyle/>
          <a:p>
            <a:pPr>
              <a:lnSpc>
                <a:spcPct val="80000"/>
              </a:lnSpc>
            </a:pPr>
            <a:r>
              <a:rPr lang="en-US" sz="1800"/>
              <a:t>Also known as </a:t>
            </a:r>
            <a:r>
              <a:rPr lang="en-US" sz="1800" b="1"/>
              <a:t>Association</a:t>
            </a:r>
            <a:r>
              <a:rPr lang="en-US" sz="1800"/>
              <a:t>, this is a technique of projecting positive or negative qualities (praise or blame) of a person, entity, object, or value (an individual, group, organization, nation, patriotism, etc.) to another to make the second more acceptable or to discredit it. It evokes an emotional response, which stimulates the target to identify with recognized authorities. Often highly visual, this technique often utilizes symbols (for example, the Swastika used in Nazi Germany, originally a symbol for health and prosperity) superimposed over other visual images. </a:t>
            </a:r>
          </a:p>
        </p:txBody>
      </p:sp>
      <p:sp>
        <p:nvSpPr>
          <p:cNvPr id="233478" name="Rectangle 6"/>
          <p:cNvSpPr>
            <a:spLocks noGrp="1" noChangeArrowheads="1"/>
          </p:cNvSpPr>
          <p:nvPr>
            <p:ph type="body" sz="half" idx="2"/>
          </p:nvPr>
        </p:nvSpPr>
        <p:spPr/>
        <p:txBody>
          <a:bodyPr/>
          <a:lstStyle/>
          <a:p>
            <a:pPr>
              <a:lnSpc>
                <a:spcPct val="80000"/>
              </a:lnSpc>
            </a:pPr>
            <a:r>
              <a:rPr lang="en-US"/>
              <a:t>A common use of this technique in America is for the </a:t>
            </a:r>
            <a:r>
              <a:rPr lang="en-US" b="1"/>
              <a:t>President's image</a:t>
            </a:r>
            <a:r>
              <a:rPr lang="en-US"/>
              <a:t> to be overlaid with a </a:t>
            </a:r>
            <a:r>
              <a:rPr lang="en-US" b="1"/>
              <a:t>swastika</a:t>
            </a:r>
            <a:r>
              <a:rPr lang="en-US"/>
              <a:t> by his opponents to produce a </a:t>
            </a:r>
            <a:r>
              <a:rPr lang="en-US" b="1"/>
              <a:t>negative image</a:t>
            </a:r>
            <a:r>
              <a:rPr lang="en-US"/>
              <a:t>; </a:t>
            </a:r>
          </a:p>
          <a:p>
            <a:pPr>
              <a:lnSpc>
                <a:spcPct val="80000"/>
              </a:lnSpc>
            </a:pPr>
            <a:r>
              <a:rPr lang="en-US"/>
              <a:t>The </a:t>
            </a:r>
            <a:r>
              <a:rPr lang="en-US" b="1"/>
              <a:t>president’s image</a:t>
            </a:r>
            <a:r>
              <a:rPr lang="en-US"/>
              <a:t> is overlaid with an </a:t>
            </a:r>
            <a:r>
              <a:rPr lang="en-US" b="1"/>
              <a:t>American flag</a:t>
            </a:r>
            <a:r>
              <a:rPr lang="en-US"/>
              <a:t> by his supporters to produce a </a:t>
            </a:r>
            <a:r>
              <a:rPr lang="en-US" b="1"/>
              <a:t>positive image</a:t>
            </a:r>
            <a:r>
              <a:rPr lang="en-US"/>
              <a:t> </a:t>
            </a:r>
          </a:p>
        </p:txBody>
      </p:sp>
    </p:spTree>
    <p:extLst>
      <p:ext uri="{BB962C8B-B14F-4D97-AF65-F5344CB8AC3E}">
        <p14:creationId xmlns:p14="http://schemas.microsoft.com/office/powerpoint/2010/main" val="2187063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r>
              <a:rPr lang="en-US">
                <a:solidFill>
                  <a:srgbClr val="6600CC"/>
                </a:solidFill>
              </a:rPr>
              <a:t>Transfer Illustrations</a:t>
            </a:r>
          </a:p>
        </p:txBody>
      </p:sp>
      <p:pic>
        <p:nvPicPr>
          <p:cNvPr id="274436" name="Picture 7"/>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1828800"/>
            <a:ext cx="5191125" cy="3943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44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371600"/>
            <a:ext cx="3333750" cy="504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0630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r>
              <a:rPr lang="en-US">
                <a:solidFill>
                  <a:srgbClr val="6600CC"/>
                </a:solidFill>
              </a:rPr>
              <a:t>What do you think about this??</a:t>
            </a:r>
          </a:p>
        </p:txBody>
      </p:sp>
      <p:pic>
        <p:nvPicPr>
          <p:cNvPr id="275460" name="il_fi"/>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14400" y="1905000"/>
            <a:ext cx="7315200" cy="426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07146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0" name="Rectangle 4"/>
          <p:cNvSpPr>
            <a:spLocks noGrp="1" noChangeArrowheads="1"/>
          </p:cNvSpPr>
          <p:nvPr>
            <p:ph type="title"/>
          </p:nvPr>
        </p:nvSpPr>
        <p:spPr/>
        <p:txBody>
          <a:bodyPr/>
          <a:lstStyle/>
          <a:p>
            <a:r>
              <a:rPr lang="en-US" dirty="0">
                <a:solidFill>
                  <a:srgbClr val="6600CC"/>
                </a:solidFill>
              </a:rPr>
              <a:t>Bandwagon Illustrations</a:t>
            </a:r>
          </a:p>
        </p:txBody>
      </p:sp>
      <p:sp>
        <p:nvSpPr>
          <p:cNvPr id="249870"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2498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49871" name="Rectangle 15"/>
          <p:cNvSpPr>
            <a:spLocks noChangeArrowheads="1"/>
          </p:cNvSpPr>
          <p:nvPr/>
        </p:nvSpPr>
        <p:spPr bwMode="auto">
          <a:xfrm>
            <a:off x="228600" y="2867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tabLst>
                <a:tab pos="228600" algn="l"/>
              </a:tabLst>
            </a:pPr>
            <a:endParaRPr lang="en-US" b="0"/>
          </a:p>
        </p:txBody>
      </p:sp>
      <p:pic>
        <p:nvPicPr>
          <p:cNvPr id="249873" name="Picture 17" descr="ANd9GcQu3Xie0fsTACeOThKytvM14WxFfuVU74JC5vp5ZFNjyJhYicA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371600"/>
            <a:ext cx="3552825" cy="2590800"/>
          </a:xfrm>
          <a:prstGeom prst="rect">
            <a:avLst/>
          </a:prstGeom>
          <a:noFill/>
          <a:extLst>
            <a:ext uri="{909E8E84-426E-40DD-AFC4-6F175D3DCCD1}">
              <a14:hiddenFill xmlns:a14="http://schemas.microsoft.com/office/drawing/2010/main">
                <a:solidFill>
                  <a:srgbClr val="FFFFFF"/>
                </a:solidFill>
              </a14:hiddenFill>
            </a:ext>
          </a:extLst>
        </p:spPr>
      </p:pic>
      <p:pic>
        <p:nvPicPr>
          <p:cNvPr id="249875" name="Picture 19" descr="ANd9GcTa9cWUhQl5eXB3AXsw6qWxRi91ckb3Zpg2ZhAczJJMmPsKTmm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038600"/>
            <a:ext cx="34290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348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en-US">
                <a:solidFill>
                  <a:srgbClr val="6600CC"/>
                </a:solidFill>
              </a:rPr>
              <a:t>What Do You Think??</a:t>
            </a:r>
          </a:p>
        </p:txBody>
      </p:sp>
      <p:pic>
        <p:nvPicPr>
          <p:cNvPr id="256004" name="Picture 4" descr="TheBandwagonApproach"/>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1447800"/>
            <a:ext cx="8153400" cy="502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87112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r>
              <a:rPr lang="en-US">
                <a:solidFill>
                  <a:srgbClr val="6600CC"/>
                </a:solidFill>
              </a:rPr>
              <a:t>Card Stacking</a:t>
            </a:r>
          </a:p>
        </p:txBody>
      </p:sp>
      <p:sp>
        <p:nvSpPr>
          <p:cNvPr id="218116" name="Rectangle 4"/>
          <p:cNvSpPr>
            <a:spLocks noGrp="1" noChangeArrowheads="1"/>
          </p:cNvSpPr>
          <p:nvPr>
            <p:ph type="body" sz="half" idx="1"/>
          </p:nvPr>
        </p:nvSpPr>
        <p:spPr/>
        <p:txBody>
          <a:bodyPr/>
          <a:lstStyle/>
          <a:p>
            <a:pPr>
              <a:lnSpc>
                <a:spcPct val="90000"/>
              </a:lnSpc>
            </a:pPr>
            <a:r>
              <a:rPr lang="en-US" sz="2000"/>
              <a:t>deliberate action is taken to bias an argument, with opposing evidence being buried or discredited, whilst the case for one's own position is exaggerated at every opportunity. Thus the </a:t>
            </a:r>
            <a:r>
              <a:rPr lang="en-US" sz="2000">
                <a:hlinkClick r:id="rId2"/>
              </a:rPr>
              <a:t>testimonial</a:t>
            </a:r>
            <a:r>
              <a:rPr lang="en-US" sz="2000"/>
              <a:t> of supporters is used, but not that of opponents. </a:t>
            </a:r>
          </a:p>
          <a:p>
            <a:pPr>
              <a:lnSpc>
                <a:spcPct val="90000"/>
              </a:lnSpc>
            </a:pPr>
            <a:r>
              <a:rPr lang="en-US" sz="2000"/>
              <a:t>Coincidences and serendipity may be artificially created, making deliberate action seem like random occurrence. Things 'just seem to happen' while you are 'in town'.</a:t>
            </a:r>
            <a:endParaRPr lang="en-US" sz="2000" b="1"/>
          </a:p>
          <a:p>
            <a:pPr>
              <a:lnSpc>
                <a:spcPct val="90000"/>
              </a:lnSpc>
            </a:pPr>
            <a:endParaRPr lang="en-US" sz="2000"/>
          </a:p>
        </p:txBody>
      </p:sp>
      <p:sp>
        <p:nvSpPr>
          <p:cNvPr id="218117" name="Rectangle 5"/>
          <p:cNvSpPr>
            <a:spLocks noGrp="1" noChangeArrowheads="1"/>
          </p:cNvSpPr>
          <p:nvPr>
            <p:ph type="body" sz="half" idx="2"/>
          </p:nvPr>
        </p:nvSpPr>
        <p:spPr/>
        <p:txBody>
          <a:bodyPr/>
          <a:lstStyle/>
          <a:p>
            <a:pPr>
              <a:lnSpc>
                <a:spcPct val="90000"/>
              </a:lnSpc>
            </a:pPr>
            <a:r>
              <a:rPr lang="en-US" sz="2000"/>
              <a:t>A politician just happens to be in town when a new school is opening - so he just drops in, hi-jacking the press for his own means.</a:t>
            </a:r>
          </a:p>
          <a:p>
            <a:pPr>
              <a:lnSpc>
                <a:spcPct val="90000"/>
              </a:lnSpc>
            </a:pPr>
            <a:r>
              <a:rPr lang="en-US" sz="2000"/>
              <a:t>During election periods, political parties will often gag their loose cannons, who might open their mouths and say the wrong things.</a:t>
            </a:r>
          </a:p>
          <a:p>
            <a:pPr>
              <a:lnSpc>
                <a:spcPct val="90000"/>
              </a:lnSpc>
            </a:pPr>
            <a:r>
              <a:rPr lang="en-US" sz="2000"/>
              <a:t>A minister of a new church sect sets up in a poor area, feeds people who will listen, tells them of how the poor will be saved, and so on.</a:t>
            </a:r>
          </a:p>
        </p:txBody>
      </p:sp>
    </p:spTree>
    <p:extLst>
      <p:ext uri="{BB962C8B-B14F-4D97-AF65-F5344CB8AC3E}">
        <p14:creationId xmlns:p14="http://schemas.microsoft.com/office/powerpoint/2010/main" val="3541058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r>
              <a:rPr lang="en-US">
                <a:solidFill>
                  <a:srgbClr val="6600CC"/>
                </a:solidFill>
              </a:rPr>
              <a:t>Card Stacking Illustration</a:t>
            </a:r>
          </a:p>
        </p:txBody>
      </p:sp>
      <p:sp>
        <p:nvSpPr>
          <p:cNvPr id="257027" name="Rectangle 3"/>
          <p:cNvSpPr>
            <a:spLocks noGrp="1" noChangeArrowheads="1"/>
          </p:cNvSpPr>
          <p:nvPr>
            <p:ph type="body" idx="1"/>
          </p:nvPr>
        </p:nvSpPr>
        <p:spPr/>
        <p:txBody>
          <a:bodyPr/>
          <a:lstStyle/>
          <a:p>
            <a:endParaRPr lang="en-US"/>
          </a:p>
        </p:txBody>
      </p:sp>
      <p:sp>
        <p:nvSpPr>
          <p:cNvPr id="25702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257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6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988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a:solidFill>
                  <a:srgbClr val="6600CC"/>
                </a:solidFill>
              </a:rPr>
              <a:t>What Do You Think??</a:t>
            </a:r>
          </a:p>
        </p:txBody>
      </p:sp>
      <p:sp>
        <p:nvSpPr>
          <p:cNvPr id="258051" name="Rectangle 3"/>
          <p:cNvSpPr>
            <a:spLocks noGrp="1" noChangeArrowheads="1"/>
          </p:cNvSpPr>
          <p:nvPr>
            <p:ph type="body" idx="1"/>
          </p:nvPr>
        </p:nvSpPr>
        <p:spPr/>
        <p:txBody>
          <a:bodyPr/>
          <a:lstStyle/>
          <a:p>
            <a:pPr>
              <a:buFontTx/>
              <a:buNone/>
            </a:pPr>
            <a:r>
              <a:rPr lang="en-US">
                <a:solidFill>
                  <a:schemeClr val="bg1"/>
                </a:solidFill>
              </a:rPr>
              <a:t>text</a:t>
            </a:r>
          </a:p>
        </p:txBody>
      </p:sp>
      <p:pic>
        <p:nvPicPr>
          <p:cNvPr id="258053" name="Picture 5" descr="ANd9GcQgAAT2agLN8KB3Sadnqx-YPJTM3QUrQugBdFyzln9ass2K29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676400"/>
            <a:ext cx="34290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123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Rectangle 4"/>
          <p:cNvSpPr>
            <a:spLocks noGrp="1" noChangeArrowheads="1"/>
          </p:cNvSpPr>
          <p:nvPr>
            <p:ph type="title"/>
          </p:nvPr>
        </p:nvSpPr>
        <p:spPr/>
        <p:txBody>
          <a:bodyPr/>
          <a:lstStyle/>
          <a:p>
            <a:r>
              <a:rPr lang="en-US">
                <a:solidFill>
                  <a:srgbClr val="6600CC"/>
                </a:solidFill>
              </a:rPr>
              <a:t>Circular Argument</a:t>
            </a:r>
          </a:p>
        </p:txBody>
      </p:sp>
      <p:sp>
        <p:nvSpPr>
          <p:cNvPr id="216069" name="Rectangle 5"/>
          <p:cNvSpPr>
            <a:spLocks noGrp="1" noChangeArrowheads="1"/>
          </p:cNvSpPr>
          <p:nvPr>
            <p:ph type="body" sz="half" idx="1"/>
          </p:nvPr>
        </p:nvSpPr>
        <p:spPr/>
        <p:txBody>
          <a:bodyPr/>
          <a:lstStyle/>
          <a:p>
            <a:pPr>
              <a:lnSpc>
                <a:spcPct val="80000"/>
              </a:lnSpc>
            </a:pPr>
            <a:r>
              <a:rPr lang="en-US" sz="2000"/>
              <a:t>An argument that commits the logical fallacy of assuming what it tries to prove </a:t>
            </a:r>
          </a:p>
          <a:p>
            <a:pPr>
              <a:lnSpc>
                <a:spcPct val="80000"/>
              </a:lnSpc>
            </a:pPr>
            <a:r>
              <a:rPr lang="en-US" sz="2000"/>
              <a:t>A </a:t>
            </a:r>
            <a:r>
              <a:rPr lang="en-US" sz="2000">
                <a:hlinkClick r:id="rId2" tooltip="Fallacy"/>
              </a:rPr>
              <a:t>formal logical fallacy</a:t>
            </a:r>
            <a:r>
              <a:rPr lang="en-US" sz="2000"/>
              <a:t> in which the </a:t>
            </a:r>
            <a:r>
              <a:rPr lang="en-US" sz="2000">
                <a:hlinkClick r:id="rId3" tooltip="Proposition"/>
              </a:rPr>
              <a:t>proposition</a:t>
            </a:r>
            <a:r>
              <a:rPr lang="en-US" sz="2000"/>
              <a:t> to be </a:t>
            </a:r>
            <a:r>
              <a:rPr lang="en-US" sz="2000">
                <a:hlinkClick r:id="rId4" tooltip="Argument"/>
              </a:rPr>
              <a:t>proved</a:t>
            </a:r>
            <a:r>
              <a:rPr lang="en-US" sz="2000"/>
              <a:t> is assumed implicitly or explicitly in one of the </a:t>
            </a:r>
            <a:r>
              <a:rPr lang="en-US" sz="2000">
                <a:hlinkClick r:id="rId5" tooltip="Premise"/>
              </a:rPr>
              <a:t>premises</a:t>
            </a:r>
            <a:r>
              <a:rPr lang="en-US" sz="2000"/>
              <a:t>. </a:t>
            </a:r>
          </a:p>
          <a:p>
            <a:pPr>
              <a:lnSpc>
                <a:spcPct val="80000"/>
              </a:lnSpc>
            </a:pPr>
            <a:r>
              <a:rPr lang="en-US" sz="2000"/>
              <a:t>Such an argument is fallacious, because it relies upon its own proposition in order to support its central premise. Essentially, the argument assumes that its central point is already proven, and uses this in support of itself.</a:t>
            </a:r>
          </a:p>
        </p:txBody>
      </p:sp>
      <p:sp>
        <p:nvSpPr>
          <p:cNvPr id="216070" name="Rectangle 6"/>
          <p:cNvSpPr>
            <a:spLocks noGrp="1" noChangeArrowheads="1"/>
          </p:cNvSpPr>
          <p:nvPr>
            <p:ph type="body" sz="half" idx="2"/>
          </p:nvPr>
        </p:nvSpPr>
        <p:spPr/>
        <p:txBody>
          <a:bodyPr/>
          <a:lstStyle/>
          <a:p>
            <a:pPr>
              <a:lnSpc>
                <a:spcPct val="80000"/>
              </a:lnSpc>
            </a:pPr>
            <a:r>
              <a:rPr lang="en-US" sz="2000"/>
              <a:t>"Only an untrustworthy person would run for office. The fact that politicians are untrustworthy is proof of this</a:t>
            </a:r>
            <a:r>
              <a:rPr lang="en-US" sz="2000" i="1"/>
              <a:t>.</a:t>
            </a:r>
            <a:r>
              <a:rPr lang="en-US" sz="2000"/>
              <a:t>“</a:t>
            </a:r>
          </a:p>
          <a:p>
            <a:pPr>
              <a:lnSpc>
                <a:spcPct val="80000"/>
              </a:lnSpc>
            </a:pPr>
            <a:r>
              <a:rPr lang="en-US" sz="2000"/>
              <a:t>“You can’t give me a C.  I’m an A student!” </a:t>
            </a:r>
          </a:p>
          <a:p>
            <a:pPr>
              <a:lnSpc>
                <a:spcPct val="80000"/>
              </a:lnSpc>
            </a:pPr>
            <a:r>
              <a:rPr lang="en-US" sz="2000"/>
              <a:t>“Richardson is the most </a:t>
            </a:r>
            <a:r>
              <a:rPr lang="en-US" sz="2000" b="1"/>
              <a:t>successful</a:t>
            </a:r>
            <a:r>
              <a:rPr lang="en-US" sz="2000"/>
              <a:t> mayor the town has ever had because he's the </a:t>
            </a:r>
            <a:r>
              <a:rPr lang="en-US" sz="2000" b="1"/>
              <a:t>best</a:t>
            </a:r>
            <a:r>
              <a:rPr lang="en-US" sz="2000"/>
              <a:t> mayor of our history.” </a:t>
            </a:r>
          </a:p>
          <a:p>
            <a:pPr>
              <a:lnSpc>
                <a:spcPct val="80000"/>
              </a:lnSpc>
            </a:pPr>
            <a:r>
              <a:rPr lang="en-US" sz="2000"/>
              <a:t>“Can a person quit smoking?  Of course — as long as he has sufficient willpower and really wants to quit.” (ie. A person can quit because he can!)</a:t>
            </a:r>
          </a:p>
        </p:txBody>
      </p:sp>
    </p:spTree>
    <p:extLst>
      <p:ext uri="{BB962C8B-B14F-4D97-AF65-F5344CB8AC3E}">
        <p14:creationId xmlns:p14="http://schemas.microsoft.com/office/powerpoint/2010/main" val="2987066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r>
              <a:rPr lang="en-US">
                <a:solidFill>
                  <a:srgbClr val="6600CC"/>
                </a:solidFill>
              </a:rPr>
              <a:t>Circular Argument Illustration</a:t>
            </a:r>
          </a:p>
        </p:txBody>
      </p:sp>
      <p:sp>
        <p:nvSpPr>
          <p:cNvPr id="259075" name="Rectangle 3"/>
          <p:cNvSpPr>
            <a:spLocks noGrp="1" noChangeArrowheads="1"/>
          </p:cNvSpPr>
          <p:nvPr>
            <p:ph type="body" idx="1"/>
          </p:nvPr>
        </p:nvSpPr>
        <p:spPr/>
        <p:txBody>
          <a:bodyPr/>
          <a:lstStyle/>
          <a:p>
            <a:endParaRPr lang="en-US"/>
          </a:p>
        </p:txBody>
      </p:sp>
      <p:pic>
        <p:nvPicPr>
          <p:cNvPr id="259077" name="Picture 5" descr="non-sequitur-preconceptual-scient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6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547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1539</Words>
  <Application>Microsoft Office PowerPoint</Application>
  <PresentationFormat>On-screen Show (4:3)</PresentationFormat>
  <Paragraphs>80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Propaganda Techniques</vt:lpstr>
      <vt:lpstr>Bandwagon</vt:lpstr>
      <vt:lpstr>Bandwagon Illustrations</vt:lpstr>
      <vt:lpstr>What Do You Think??</vt:lpstr>
      <vt:lpstr>Card Stacking</vt:lpstr>
      <vt:lpstr>Card Stacking Illustration</vt:lpstr>
      <vt:lpstr>What Do You Think??</vt:lpstr>
      <vt:lpstr>Circular Argument</vt:lpstr>
      <vt:lpstr>Circular Argument Illustration</vt:lpstr>
      <vt:lpstr>Euphemisms</vt:lpstr>
      <vt:lpstr>Glittering Generalities/ Loaded Words </vt:lpstr>
      <vt:lpstr>Glittering Generalities/ Loaded Words Illustrations</vt:lpstr>
      <vt:lpstr>Hasty Generalization </vt:lpstr>
      <vt:lpstr>Hasty Generalization Illustration</vt:lpstr>
      <vt:lpstr>Name Calling/ Stereotyping</vt:lpstr>
      <vt:lpstr>Name Calling/ Stereotyping Illustration</vt:lpstr>
      <vt:lpstr>Plain Folks</vt:lpstr>
      <vt:lpstr>Plain Folks Illustrations</vt:lpstr>
      <vt:lpstr>Red Herring</vt:lpstr>
      <vt:lpstr>Red Herring Illustrations</vt:lpstr>
      <vt:lpstr>Stereotyping </vt:lpstr>
      <vt:lpstr>Testimonial </vt:lpstr>
      <vt:lpstr>Testimonial Illustrations</vt:lpstr>
      <vt:lpstr>Transfer </vt:lpstr>
      <vt:lpstr>Transfer Illustrations</vt:lpstr>
      <vt:lpstr>What do you think about this??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Propaganda Techniques</dc:title>
  <dc:creator>Martina Matheis</dc:creator>
  <cp:lastModifiedBy>Martina Matheis</cp:lastModifiedBy>
  <cp:revision>2</cp:revision>
  <cp:lastPrinted>2012-03-20T12:17:17Z</cp:lastPrinted>
  <dcterms:created xsi:type="dcterms:W3CDTF">2012-03-20T12:05:57Z</dcterms:created>
  <dcterms:modified xsi:type="dcterms:W3CDTF">2012-03-20T13:13:02Z</dcterms:modified>
</cp:coreProperties>
</file>