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FA82-737D-46FB-9FB4-5EF25E3C6F31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FAAB-F599-4F23-868C-31CE029F0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1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FA82-737D-46FB-9FB4-5EF25E3C6F31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FAAB-F599-4F23-868C-31CE029F0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9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FA82-737D-46FB-9FB4-5EF25E3C6F31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FAAB-F599-4F23-868C-31CE029F0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95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FA82-737D-46FB-9FB4-5EF25E3C6F31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FAAB-F599-4F23-868C-31CE029F0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8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FA82-737D-46FB-9FB4-5EF25E3C6F31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FAAB-F599-4F23-868C-31CE029F0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8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FA82-737D-46FB-9FB4-5EF25E3C6F31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FAAB-F599-4F23-868C-31CE029F0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0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FA82-737D-46FB-9FB4-5EF25E3C6F31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FAAB-F599-4F23-868C-31CE029F0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76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FA82-737D-46FB-9FB4-5EF25E3C6F31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FAAB-F599-4F23-868C-31CE029F0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95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FA82-737D-46FB-9FB4-5EF25E3C6F31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FAAB-F599-4F23-868C-31CE029F0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8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FA82-737D-46FB-9FB4-5EF25E3C6F31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FAAB-F599-4F23-868C-31CE029F0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5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FA82-737D-46FB-9FB4-5EF25E3C6F31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FAAB-F599-4F23-868C-31CE029F0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7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4FA82-737D-46FB-9FB4-5EF25E3C6F31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5FAAB-F599-4F23-868C-31CE029F0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81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Aharoni" pitchFamily="2" charset="-79"/>
                <a:cs typeface="Aharoni" pitchFamily="2" charset="-79"/>
              </a:rPr>
              <a:t>Illegal Drugs</a:t>
            </a:r>
            <a:endParaRPr lang="en-US" sz="8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81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10.	Addiction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Physiological or psychological dependence on a drug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Requires persistent, compulsive use of a substance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Professional intervention is often necessary to stop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5599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11.	Drugs take a heavy toll</a:t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latin typeface="Aharoni" pitchFamily="2" charset="-79"/>
                <a:cs typeface="Aharoni" pitchFamily="2" charset="-79"/>
              </a:rPr>
              <a:t>Consequences for the individual 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Stop pursuing interests &amp; goals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Engage in behaviors that can harm their physical health: Engage in sexual activity (STD’s)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Teen depression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More likely to be arrested (jail!)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Increased violence, crime &amp; accidental death</a:t>
            </a:r>
          </a:p>
        </p:txBody>
      </p:sp>
    </p:spTree>
    <p:extLst>
      <p:ext uri="{BB962C8B-B14F-4D97-AF65-F5344CB8AC3E}">
        <p14:creationId xmlns:p14="http://schemas.microsoft.com/office/powerpoint/2010/main" val="131857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12.	Drugs take a heavy toll</a:t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latin typeface="Aharoni" pitchFamily="2" charset="-79"/>
                <a:cs typeface="Aharoni" pitchFamily="2" charset="-79"/>
              </a:rPr>
              <a:t>Consequences for friends &amp; family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687763"/>
          </a:xfrm>
        </p:spPr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Stop spending time w/ friends &amp; family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Family members feel the burden of the emotional &amp; financial costs of drug abuse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6682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13.	Drugs take a heavy toll</a:t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latin typeface="Aharoni" pitchFamily="2" charset="-79"/>
                <a:cs typeface="Aharoni" pitchFamily="2" charset="-79"/>
              </a:rPr>
              <a:t>Consequences for others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If pregnant- can pass drugs to fetus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Can be born w/ birth defects, behavioral problems or drug addiction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Nursing mother can pass drugs through breast milk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2169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14.	Drugs take a heavy toll</a:t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latin typeface="Aharoni" pitchFamily="2" charset="-79"/>
                <a:cs typeface="Aharoni" pitchFamily="2" charset="-79"/>
              </a:rPr>
              <a:t>Consequences for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Drug-related crime &amp; violence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DWI/DUI= injuries &amp; deaths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Costs economy $180 billion each year: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Lost work hours &amp; productivity (illness, jail time, accidents, deaths)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Health care costs &amp; legal fees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Law enforcement costs, insurance costs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1085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15.	Marijuana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 plant whose leaves, buds, &amp; flowers are usually smoked for their intoxicating effects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Aka grass, weed, pot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One of most widely used illegal drugs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Hashish/hash= stronger form of marijuana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Considered a gateway drug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9293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16.	Gateway Drug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 drug that may lead to the user to try other, more dangerous drugs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429000"/>
            <a:ext cx="3480728" cy="2630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01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17.	Health risks of marijuana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Hallucinations/paranoia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Impaired short term memory, reaction time, concentration &amp; coordination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Lung irritation, coughing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Heart &amp; lung damage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Increase risk of lung cancer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Weakened immunity to infection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Increased appetite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Increase risk of stillbirth &amp; birth defects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Changed hormone levels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Females- risk of infertility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Males- lowered sperm count &amp; testosterone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2018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18.	Infertility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Inability to bear children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628900"/>
            <a:ext cx="619125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90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19.	Paranoia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an irrational suspiciousness or distrust of others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462212"/>
            <a:ext cx="4253124" cy="348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00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1.	Substance Abuse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Any unnecessary or improper use of chemical substances for non-medical purposes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0598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20.	Inhalants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Substances whose fumes are sniffed or inhaled to give effect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Prescribed by doctor (allergies/asthma)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Solvents, aerosols, glues, paints, varnishes &amp; gasoline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Depress central nervous system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Glassy stare, slurred speech, nausea, coughing, nosebleeds, liver damage, etc.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1342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21.	Anabolic-androgenic steroids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Synthetic substances similar to male sex hormones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Unnatural muscle growth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Weight gain, acne, high blood pressure, liver &amp; kidney tumors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Violent behavior, mood swings, depression, paranoia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Males- Shrinking testicles, reduced sperm count, baldness, breasts, prostate cancer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Females- facial hair, menstrual cycle changes, deepened voice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659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22.	Psychoactive drugs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Chemicals that affect the central nervous system &amp; alter activity in the brain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Stimulants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Depressants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Opiates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hallucinogens 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0987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23.	Club drugs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Drugs found at concerts, dance clubs &amp; drug parties/raves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Disguised in foods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Slipped into drinks &amp; taken without knowledge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962400"/>
            <a:ext cx="2609850" cy="257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97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24.	Designer drugs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Synthetic drugs that are made to imitate the effects of other drugs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Cam be several hundred times stronger than the drugs they imitate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735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25.	MDMA is also known as </a:t>
            </a:r>
            <a:r>
              <a:rPr lang="en-US" u="sng" dirty="0" smtClean="0">
                <a:latin typeface="Aharoni" pitchFamily="2" charset="-79"/>
                <a:cs typeface="Aharoni" pitchFamily="2" charset="-79"/>
              </a:rPr>
              <a:t>Ecstasy</a:t>
            </a:r>
            <a:endParaRPr lang="en-US" u="sng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819400"/>
            <a:ext cx="4401410" cy="292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46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26.	Hallucinogens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Drugs that alter moods, thoughts &amp; sense perceptions including vision, hearing, smell &amp; touch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352800"/>
            <a:ext cx="3891207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15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7"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Rohypnol is another name for </a:t>
            </a:r>
            <a:r>
              <a:rPr lang="en-US" u="sng" dirty="0" err="1" smtClean="0">
                <a:latin typeface="Aharoni" pitchFamily="2" charset="-79"/>
                <a:cs typeface="Aharoni" pitchFamily="2" charset="-79"/>
              </a:rPr>
              <a:t>Roofies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Aharoni" pitchFamily="2" charset="-79"/>
                <a:cs typeface="Aharoni" pitchFamily="2" charset="-79"/>
              </a:rPr>
              <a:t>	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(Date rape drug)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048000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54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28.	Depressants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Drugs that tend to slow the central nervous system</a:t>
            </a:r>
          </a:p>
        </p:txBody>
      </p:sp>
    </p:spTree>
    <p:extLst>
      <p:ext uri="{BB962C8B-B14F-4D97-AF65-F5344CB8AC3E}">
        <p14:creationId xmlns:p14="http://schemas.microsoft.com/office/powerpoint/2010/main" val="5977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29.	GHB can be used as a </a:t>
            </a:r>
            <a:r>
              <a:rPr lang="en-US" u="sng" dirty="0" smtClean="0">
                <a:latin typeface="Aharoni" pitchFamily="2" charset="-79"/>
                <a:cs typeface="Aharoni" pitchFamily="2" charset="-79"/>
              </a:rPr>
              <a:t>date-rape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drug.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635860"/>
            <a:ext cx="3844578" cy="286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13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itchFamily="2" charset="-79"/>
                <a:cs typeface="Aharoni" pitchFamily="2" charset="-79"/>
              </a:rPr>
              <a:t>3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.	Illegal drugs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Chemical substances that people of any age may not lawfully manufacture, possess, buy or sell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6905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30.	Meth is a white, odorless powder that can be </a:t>
            </a:r>
            <a:r>
              <a:rPr lang="en-US" u="sng" dirty="0" smtClean="0">
                <a:latin typeface="Aharoni" pitchFamily="2" charset="-79"/>
                <a:cs typeface="Aharoni" pitchFamily="2" charset="-79"/>
              </a:rPr>
              <a:t>dissolved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in alcohol or water.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200400"/>
            <a:ext cx="4694464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08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31.	Stimulants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Drugs that speed up the central nervous system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438400"/>
            <a:ext cx="2784375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35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32.	LSD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Acid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Can cause hallucinations &amp; severely distorted perceptions of sound &amp; color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Flashbacks can occur long after its use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343400"/>
            <a:ext cx="3105150" cy="187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12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33.	Cocaine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Rapidly acting, powerful &amp; highly addictive stimulant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White powder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Illegal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Surge of self-confidence &amp; euphoria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658" y="4648200"/>
            <a:ext cx="327025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57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34.	Crack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Dangerous form of cocaine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Called rock or freebase rock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Smoked or inhaled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In blood= causes heart rate &amp; blood pressure to soar to dangerous levels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Death due to cardiac or respiratory failure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0480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18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35.	Amphetamines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Highly addictive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Use to stay alert, improve athletic performance or lose weight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Regular use= irregular heartbeat, aggressive behavior, heart failure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571" y="4572000"/>
            <a:ext cx="25812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32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36.	Barbiturates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Sedatives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Rarely used for medical purposes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Cause mood changes, excessive sleepiness &amp; coma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429000"/>
            <a:ext cx="4003693" cy="298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98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37.	Tranquilizers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Depressants that relieve anxiety, muscle spasms, sleepiness &amp; nervousness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When overused= physiological &amp; psychological dependence, coma &amp; death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572000"/>
            <a:ext cx="312420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34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38.	PCP is another name for </a:t>
            </a:r>
            <a:r>
              <a:rPr lang="en-US" u="sng" dirty="0" smtClean="0">
                <a:latin typeface="Aharoni" pitchFamily="2" charset="-79"/>
                <a:cs typeface="Aharoni" pitchFamily="2" charset="-79"/>
              </a:rPr>
              <a:t>angel dust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.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667000"/>
            <a:ext cx="2857500" cy="306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64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39.	DXM is another name for </a:t>
            </a:r>
            <a:r>
              <a:rPr lang="en-US" u="sng" dirty="0" err="1" smtClean="0">
                <a:latin typeface="Aharoni" pitchFamily="2" charset="-79"/>
                <a:cs typeface="Aharoni" pitchFamily="2" charset="-79"/>
              </a:rPr>
              <a:t>tussin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.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517531"/>
            <a:ext cx="36957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00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itchFamily="2" charset="-79"/>
                <a:cs typeface="Aharoni" pitchFamily="2" charset="-79"/>
              </a:rPr>
              <a:t>4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.	Illicit drug use	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The use or sale of any substance that is illegal or otherwise not permitted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Includes prescription drugs for unintended person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It is a crime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746" y="3581400"/>
            <a:ext cx="307423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39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40.	Hallucinogens found in Nature: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Psilocybin (Mushrooms)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Mescaline (Peyote cactus)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971800"/>
            <a:ext cx="2336556" cy="280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72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41.	Opiates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Narcotics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Drugs such as those derived from the opium plant that are obtainable only by prescription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Are used to relieve pain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249" y="3352799"/>
            <a:ext cx="2514600" cy="333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32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42.	Codeine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Highly addictive ingredient in some prescription cough medicines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Causes drowsiness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819400"/>
            <a:ext cx="2057400" cy="345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76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43.	Morphine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Treats severe pain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Used for a short time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Side effects: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Fast or slow heartbeat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Seizures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Hallucinations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Blurred vision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Rashes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Difficulty swallowing</a:t>
            </a:r>
          </a:p>
        </p:txBody>
      </p:sp>
    </p:spTree>
    <p:extLst>
      <p:ext uri="{BB962C8B-B14F-4D97-AF65-F5344CB8AC3E}">
        <p14:creationId xmlns:p14="http://schemas.microsoft.com/office/powerpoint/2010/main" val="129175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44.	Heroin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Processed form of morphine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Injected, snorted or smoked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Many forms: white or brownish powder &amp; black, sticky tar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Slows breathing &amp; pulse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352" y="4038600"/>
            <a:ext cx="3160016" cy="236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33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45.	Oxycodone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Prescription drug that helps relieve moderate to severe pain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Contains a strong opiate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Side effect: suppression of respiratory system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800" y="3962400"/>
            <a:ext cx="337820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9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46.	Refusal Statements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“No thanks, I don’t do drugs.”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“I can’t.  I’m on medication.”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“I’m not interested.  That stuff makes me sick.”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?No.  I have to be in great shape for tomorrow’s game.”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2870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47.	Healthy alternatives to drugs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Hobbies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Sports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Community activities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School organizations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4869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48.	Drug-free school zones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Areas within 1000-1500 feet of schools &amp; designated by signs, within which people caught selling drugs receive especially severe penalties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Zero tolerance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Locker searches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0210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49.	Drug watches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Organized community efforts by neighborhood residents to patrol, monitor, report &amp; otherwise try to stop drug deals &amp; drug abuse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1804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5.	Factors that influence teens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Peer pressure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Family members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Role models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Media messages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Perceptions of drug behavior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Misleading information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840" y="1143000"/>
            <a:ext cx="2964809" cy="2797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19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50.	Rehabilitation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Process of medical &amp; psychological treatment for physiological or psychological dependence on a drug or alcohol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Outpatient drug-free treatment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Short-term treatment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Maintenance therapy (heroin-meds)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Therapeutic communities (6-12 months)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8771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6.	Overdose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 strong, sometimes fatal reaction to taking a large amount of a drug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429000"/>
            <a:ext cx="3762375" cy="2503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28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7.	Tolerance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Condition in which the body becomes accustomed to the drug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Causes the user to experience a need for more &amp; more of the drug to achieve desired effect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262" y="3886200"/>
            <a:ext cx="23622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4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8.	Psychological dependence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Condition that develops over time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Causes a person to believe a drug is needed in order to feel good or to function normally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4038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67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9.	Physiological dependence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User develops a chemical need for a drug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Withdrawal symptoms occur: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Nervousness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Insomnia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Headaches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Vomiting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Chills</a:t>
            </a:r>
          </a:p>
          <a:p>
            <a:pPr lvl="1"/>
            <a:r>
              <a:rPr lang="en-US" dirty="0" smtClean="0">
                <a:latin typeface="Aharoni" pitchFamily="2" charset="-79"/>
                <a:cs typeface="Aharoni" pitchFamily="2" charset="-79"/>
              </a:rPr>
              <a:t>cramps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88620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77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1085</Words>
  <Application>Microsoft Office PowerPoint</Application>
  <PresentationFormat>On-screen Show (4:3)</PresentationFormat>
  <Paragraphs>197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Illegal Drugs</vt:lpstr>
      <vt:lpstr>1. Substance Abuse</vt:lpstr>
      <vt:lpstr>3. Illegal drugs</vt:lpstr>
      <vt:lpstr>4. Illicit drug use </vt:lpstr>
      <vt:lpstr>5. Factors that influence teens</vt:lpstr>
      <vt:lpstr>6. Overdose</vt:lpstr>
      <vt:lpstr>7. Tolerance</vt:lpstr>
      <vt:lpstr>8. Psychological dependence</vt:lpstr>
      <vt:lpstr>9. Physiological dependence</vt:lpstr>
      <vt:lpstr>10. Addiction</vt:lpstr>
      <vt:lpstr>11. Drugs take a heavy toll Consequences for the individual </vt:lpstr>
      <vt:lpstr>12. Drugs take a heavy toll Consequences for friends &amp; family</vt:lpstr>
      <vt:lpstr>13. Drugs take a heavy toll Consequences for others</vt:lpstr>
      <vt:lpstr>14. Drugs take a heavy toll Consequences for society</vt:lpstr>
      <vt:lpstr>15. Marijuana</vt:lpstr>
      <vt:lpstr>16. Gateway Drug</vt:lpstr>
      <vt:lpstr>17. Health risks of marijuana</vt:lpstr>
      <vt:lpstr>18. Infertility</vt:lpstr>
      <vt:lpstr>19. Paranoia</vt:lpstr>
      <vt:lpstr>20. Inhalants</vt:lpstr>
      <vt:lpstr>21. Anabolic-androgenic steroids</vt:lpstr>
      <vt:lpstr>22. Psychoactive drugs</vt:lpstr>
      <vt:lpstr>23. Club drugs</vt:lpstr>
      <vt:lpstr>24. Designer drugs</vt:lpstr>
      <vt:lpstr>PowerPoint Presentation</vt:lpstr>
      <vt:lpstr>26. Hallucinogens</vt:lpstr>
      <vt:lpstr>PowerPoint Presentation</vt:lpstr>
      <vt:lpstr>28. Depressants</vt:lpstr>
      <vt:lpstr>PowerPoint Presentation</vt:lpstr>
      <vt:lpstr>PowerPoint Presentation</vt:lpstr>
      <vt:lpstr>31. Stimulants</vt:lpstr>
      <vt:lpstr>32. LSD</vt:lpstr>
      <vt:lpstr>33. Cocaine</vt:lpstr>
      <vt:lpstr>34. Crack</vt:lpstr>
      <vt:lpstr>35. Amphetamines</vt:lpstr>
      <vt:lpstr>36. Barbiturates</vt:lpstr>
      <vt:lpstr>37. Tranquilizers</vt:lpstr>
      <vt:lpstr>PowerPoint Presentation</vt:lpstr>
      <vt:lpstr>PowerPoint Presentation</vt:lpstr>
      <vt:lpstr>40. Hallucinogens found in Nature:</vt:lpstr>
      <vt:lpstr>41. Opiates</vt:lpstr>
      <vt:lpstr>42. Codeine</vt:lpstr>
      <vt:lpstr>43. Morphine</vt:lpstr>
      <vt:lpstr>44. Heroin</vt:lpstr>
      <vt:lpstr>45. Oxycodone</vt:lpstr>
      <vt:lpstr>46. Refusal Statements</vt:lpstr>
      <vt:lpstr>47. Healthy alternatives to drugs</vt:lpstr>
      <vt:lpstr>48. Drug-free school zones</vt:lpstr>
      <vt:lpstr>49. Drug watches</vt:lpstr>
      <vt:lpstr>50. Rehabilitation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Illegal Drugs</dc:title>
  <dc:creator>Holly Eich</dc:creator>
  <cp:lastModifiedBy>Holly Eich</cp:lastModifiedBy>
  <cp:revision>14</cp:revision>
  <dcterms:created xsi:type="dcterms:W3CDTF">2013-12-03T13:08:41Z</dcterms:created>
  <dcterms:modified xsi:type="dcterms:W3CDTF">2013-12-04T17:18:43Z</dcterms:modified>
</cp:coreProperties>
</file>