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05F652-CE2B-EE41-A03D-94AB109D0471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9B5C37C-827B-D24A-A855-9E2DB031D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4.2 Graphing Linear Equations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graph linear equations using a table of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 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8" y="1981200"/>
            <a:ext cx="8625385" cy="4144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500" dirty="0" smtClean="0"/>
              <a:t>Step 1		</a:t>
            </a:r>
            <a:r>
              <a:rPr lang="en-US" sz="2500" b="1" dirty="0" smtClean="0"/>
              <a:t>Rewrite</a:t>
            </a:r>
            <a:r>
              <a:rPr lang="en-US" sz="2500" dirty="0" smtClean="0"/>
              <a:t> the equation in </a:t>
            </a:r>
            <a:r>
              <a:rPr lang="en-US" sz="2500" u="sng" dirty="0" smtClean="0"/>
              <a:t>		</a:t>
            </a:r>
            <a:r>
              <a:rPr lang="en-US" sz="2500" u="sng" dirty="0" smtClean="0"/>
              <a:t>	</a:t>
            </a:r>
            <a:r>
              <a:rPr lang="en-US" sz="2500" dirty="0" smtClean="0"/>
              <a:t> form, </a:t>
            </a:r>
            <a:r>
              <a:rPr lang="en-US" sz="2500" dirty="0" smtClean="0"/>
              <a:t>if 			necessary.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Step 2		</a:t>
            </a:r>
            <a:r>
              <a:rPr lang="en-US" sz="2500" b="1" dirty="0" smtClean="0"/>
              <a:t>Choose</a:t>
            </a:r>
            <a:r>
              <a:rPr lang="en-US" sz="2500" dirty="0" smtClean="0"/>
              <a:t> a few values of x and make an </a:t>
            </a:r>
            <a:r>
              <a:rPr lang="en-US" sz="2500" u="sng" dirty="0" smtClean="0"/>
              <a:t>		</a:t>
            </a:r>
            <a:r>
              <a:rPr lang="en-US" sz="2500" dirty="0" smtClean="0"/>
              <a:t>		</a:t>
            </a:r>
            <a:r>
              <a:rPr lang="en-US" sz="2500" u="sng" dirty="0" smtClean="0"/>
              <a:t>			</a:t>
            </a:r>
            <a:r>
              <a:rPr lang="en-US" sz="2500" u="sng" dirty="0" smtClean="0"/>
              <a:t>				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r>
              <a:rPr lang="en-US" sz="2500" dirty="0" smtClean="0"/>
              <a:t>Step 3		</a:t>
            </a:r>
            <a:r>
              <a:rPr lang="en-US" sz="2500" b="1" dirty="0" smtClean="0"/>
              <a:t>Plot</a:t>
            </a:r>
            <a:r>
              <a:rPr lang="en-US" sz="2500" dirty="0" smtClean="0"/>
              <a:t> the points from the table of values.  A line 			through these points is the </a:t>
            </a:r>
            <a:r>
              <a:rPr lang="en-US" sz="2500" u="sng" dirty="0" smtClean="0"/>
              <a:t>		</a:t>
            </a:r>
            <a:r>
              <a:rPr lang="en-US" sz="2500" u="sng" dirty="0" smtClean="0"/>
              <a:t>	</a:t>
            </a:r>
            <a:r>
              <a:rPr lang="en-US" sz="2500" dirty="0" smtClean="0"/>
              <a:t>of </a:t>
            </a:r>
            <a:r>
              <a:rPr lang="en-US" sz="2500" dirty="0" smtClean="0"/>
              <a:t>the 			</a:t>
            </a:r>
            <a:r>
              <a:rPr lang="en-US" sz="2500" dirty="0" smtClean="0"/>
              <a:t>equation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5673729" y="1854271"/>
            <a:ext cx="1754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function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5904" y="3596355"/>
            <a:ext cx="5998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Input/output table of values.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0177" y="5073434"/>
            <a:ext cx="1754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line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br>
              <a:rPr lang="en-US" dirty="0" smtClean="0"/>
            </a:br>
            <a:r>
              <a:rPr lang="en-US" dirty="0" smtClean="0"/>
              <a:t>Graph a 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2183642"/>
            <a:ext cx="8611738" cy="3942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Use a table of values to graph the equation x + 4y = 4.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Rewrite</a:t>
            </a:r>
            <a:r>
              <a:rPr lang="en-US" dirty="0" smtClean="0"/>
              <a:t> the equation in function form by solving for y.</a:t>
            </a:r>
          </a:p>
          <a:p>
            <a:pPr marL="457200" indent="-457200">
              <a:buNone/>
            </a:pPr>
            <a:r>
              <a:rPr lang="en-US" dirty="0" smtClean="0"/>
              <a:t>	x + 4y = 4			</a:t>
            </a:r>
            <a:r>
              <a:rPr lang="en-US" b="1" dirty="0" smtClean="0"/>
              <a:t>Write original equation.</a:t>
            </a:r>
          </a:p>
          <a:p>
            <a:pPr marL="457200" indent="-457200">
              <a:buNone/>
            </a:pPr>
            <a:endParaRPr lang="en-US" b="1" dirty="0" smtClean="0"/>
          </a:p>
          <a:p>
            <a:pPr marL="457200" indent="-457200">
              <a:buNone/>
            </a:pPr>
            <a:r>
              <a:rPr lang="en-US" b="1" dirty="0" smtClean="0"/>
              <a:t>	       </a:t>
            </a:r>
            <a:r>
              <a:rPr lang="en-US" dirty="0" smtClean="0"/>
              <a:t>4y = </a:t>
            </a:r>
            <a:r>
              <a:rPr lang="en-US" u="sng" dirty="0" smtClean="0"/>
              <a:t>	</a:t>
            </a:r>
            <a:r>
              <a:rPr lang="en-US" dirty="0" smtClean="0"/>
              <a:t> + 4		</a:t>
            </a:r>
            <a:r>
              <a:rPr lang="en-US" b="1" dirty="0" smtClean="0"/>
              <a:t>Subtract </a:t>
            </a:r>
            <a:r>
              <a:rPr lang="en-US" b="1" u="sng" dirty="0" smtClean="0"/>
              <a:t>	</a:t>
            </a:r>
            <a:r>
              <a:rPr lang="en-US" b="1" dirty="0" smtClean="0"/>
              <a:t> from each side.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	  y =  </a:t>
            </a:r>
            <a:r>
              <a:rPr lang="en-US" u="sng" dirty="0" smtClean="0"/>
              <a:t>		</a:t>
            </a:r>
            <a:r>
              <a:rPr lang="en-US" dirty="0" smtClean="0"/>
              <a:t>	</a:t>
            </a:r>
            <a:r>
              <a:rPr lang="en-US" b="1" dirty="0" smtClean="0"/>
              <a:t>Divide each side by </a:t>
            </a:r>
            <a:r>
              <a:rPr lang="en-US" b="1" u="sng" dirty="0" smtClean="0"/>
              <a:t>	          </a:t>
            </a:r>
            <a:r>
              <a:rPr lang="en-US" b="1" dirty="0" smtClean="0"/>
              <a:t>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8836" y="3556459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-x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645920" y="3362178"/>
            <a:ext cx="14068" cy="27639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80064" y="3554111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-x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8200" y="4243443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-x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9636" y="4741169"/>
            <a:ext cx="3618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88144" y="4752889"/>
            <a:ext cx="3618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76652" y="4750541"/>
            <a:ext cx="36187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32936" y="4651415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49580" y="4677203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6368" y="4649067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38444" y="4227027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x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1532" y="5322342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784" y="5127379"/>
            <a:ext cx="628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u="sng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-1 </a:t>
            </a:r>
          </a:p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4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552" y="5282127"/>
            <a:ext cx="67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x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4844" y="5282127"/>
            <a:ext cx="8685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+ 1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br>
              <a:rPr lang="en-US" dirty="0" smtClean="0"/>
            </a:br>
            <a:r>
              <a:rPr lang="en-US" dirty="0" smtClean="0"/>
              <a:t>Graph a 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b="1" dirty="0" smtClean="0"/>
              <a:t>Use a table of values to graph the equation x + 4y = 4.</a:t>
            </a:r>
          </a:p>
          <a:p>
            <a:pPr marL="457200" indent="-457200">
              <a:buAutoNum type="arabicPeriod" startAt="2"/>
            </a:pPr>
            <a:r>
              <a:rPr lang="en-US" b="1" dirty="0" smtClean="0"/>
              <a:t>Choose</a:t>
            </a:r>
            <a:r>
              <a:rPr lang="en-US" dirty="0" smtClean="0"/>
              <a:t> a few values of x and make a table of values.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You have found three solutions.</a:t>
            </a:r>
          </a:p>
          <a:p>
            <a:pPr marL="457200" indent="-457200">
              <a:buNone/>
            </a:pPr>
            <a:r>
              <a:rPr lang="en-US" dirty="0" smtClean="0"/>
              <a:t>	(</a:t>
            </a:r>
            <a:r>
              <a:rPr lang="en-US" u="sng" dirty="0" smtClean="0"/>
              <a:t>     	   </a:t>
            </a:r>
            <a:r>
              <a:rPr lang="en-US" dirty="0" smtClean="0"/>
              <a:t>, </a:t>
            </a:r>
            <a:r>
              <a:rPr lang="en-US" u="sng" dirty="0" smtClean="0"/>
              <a:t>	</a:t>
            </a:r>
            <a:r>
              <a:rPr lang="en-US" dirty="0" smtClean="0"/>
              <a:t>), (</a:t>
            </a:r>
            <a:r>
              <a:rPr lang="en-US" u="sng" dirty="0" smtClean="0"/>
              <a:t>     	   </a:t>
            </a:r>
            <a:r>
              <a:rPr lang="en-US" dirty="0" smtClean="0"/>
              <a:t>, </a:t>
            </a:r>
            <a:r>
              <a:rPr lang="en-US" u="sng" dirty="0" smtClean="0"/>
              <a:t>	</a:t>
            </a:r>
            <a:r>
              <a:rPr lang="en-US" dirty="0" smtClean="0"/>
              <a:t>), (</a:t>
            </a:r>
            <a:r>
              <a:rPr lang="en-US" u="sng" dirty="0" smtClean="0"/>
              <a:t>     	   </a:t>
            </a:r>
            <a:r>
              <a:rPr lang="en-US" dirty="0" smtClean="0"/>
              <a:t>, </a:t>
            </a:r>
            <a:r>
              <a:rPr lang="en-US" u="sng" dirty="0" smtClean="0"/>
              <a:t>	</a:t>
            </a:r>
            <a:r>
              <a:rPr lang="en-US" dirty="0" smtClean="0"/>
              <a:t>),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419343"/>
              </p:ext>
            </p:extLst>
          </p:nvPr>
        </p:nvGraphicFramePr>
        <p:xfrm>
          <a:off x="280110" y="3166281"/>
          <a:ext cx="8645528" cy="132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382"/>
                <a:gridCol w="2161382"/>
                <a:gridCol w="2161382"/>
                <a:gridCol w="2161382"/>
              </a:tblGrid>
              <a:tr h="660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60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80070" y="1992121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500" b="1" u="sng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-1 </a:t>
            </a:r>
          </a:p>
          <a:p>
            <a:r>
              <a:rPr lang="en-US" sz="25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  4</a:t>
            </a:r>
            <a:endParaRPr lang="en-US" sz="25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7220" y="2177144"/>
            <a:ext cx="1645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y</a:t>
            </a:r>
            <a:r>
              <a:rPr lang="en-US" sz="2000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=      </a:t>
            </a:r>
            <a:r>
              <a:rPr lang="en-US" sz="2000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x</a:t>
            </a:r>
            <a:r>
              <a:rPr lang="en-US" sz="2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+ 1</a:t>
            </a:r>
            <a:endParaRPr lang="en-US" sz="2000" b="1" i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7658" y="3839250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9448" y="3846510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42836" y="3810228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4014" y="5174565"/>
            <a:ext cx="14140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-4    2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32954" y="5181825"/>
            <a:ext cx="14140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0      1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1718" y="5181825"/>
            <a:ext cx="141404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4       0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  <a:br>
              <a:rPr lang="en-US" dirty="0"/>
            </a:br>
            <a:r>
              <a:rPr lang="en-US" dirty="0"/>
              <a:t>Graph a 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b="1" dirty="0" smtClean="0"/>
              <a:t>Use a table of values to graph the equation x + 4y = 4.</a:t>
            </a:r>
          </a:p>
          <a:p>
            <a:pPr marL="457200" indent="-457200">
              <a:buNone/>
            </a:pPr>
            <a:endParaRPr lang="en-US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8474" y="2647666"/>
          <a:ext cx="3398296" cy="1321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574"/>
                <a:gridCol w="849574"/>
                <a:gridCol w="849574"/>
                <a:gridCol w="849574"/>
              </a:tblGrid>
              <a:tr h="660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6607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S2U4L1GLgri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681" y="2375751"/>
            <a:ext cx="4615551" cy="4482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370" y="4640239"/>
            <a:ext cx="35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en-US" b="1" dirty="0" smtClean="0"/>
              <a:t>Plot </a:t>
            </a:r>
            <a:r>
              <a:rPr lang="en-US" dirty="0" smtClean="0"/>
              <a:t>the points and draw a line through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1668" y="3315449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2842" y="3911652"/>
            <a:ext cx="126609" cy="1454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17306" y="3346870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1</a:t>
            </a:r>
            <a:endParaRPr lang="en-US" sz="3000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42206" y="4176596"/>
            <a:ext cx="126609" cy="1454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44970" y="3316386"/>
            <a:ext cx="8334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577842" y="4497812"/>
            <a:ext cx="126609" cy="14542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75052" y="3756074"/>
            <a:ext cx="4321180" cy="1083212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9004" cy="995082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3000" b="1" dirty="0" smtClean="0"/>
              <a:t>Checkpoint</a:t>
            </a:r>
            <a:r>
              <a:rPr lang="en-US" dirty="0" smtClean="0"/>
              <a:t> </a:t>
            </a:r>
            <a:r>
              <a:rPr lang="en-US" sz="2000" dirty="0" smtClean="0"/>
              <a:t>Complete the following exercise.</a:t>
            </a:r>
            <a:endParaRPr lang="en-US" sz="2000" dirty="0"/>
          </a:p>
        </p:txBody>
      </p:sp>
      <p:pic>
        <p:nvPicPr>
          <p:cNvPr id="6" name="Content Placeholder 5" descr="S2U4L1GLgri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3550" y="1904252"/>
            <a:ext cx="4932778" cy="47903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659" y="1129553"/>
            <a:ext cx="8038531" cy="774700"/>
          </a:xfrm>
        </p:spPr>
        <p:txBody>
          <a:bodyPr/>
          <a:lstStyle/>
          <a:p>
            <a:pPr marL="457200" indent="-457200">
              <a:buAutoNum type="arabicPeriod" startAt="4"/>
            </a:pPr>
            <a:r>
              <a:rPr lang="en-US" dirty="0" smtClean="0"/>
              <a:t>Use a table of values to graph the equation </a:t>
            </a:r>
          </a:p>
          <a:p>
            <a:pPr marL="457200" indent="-457200"/>
            <a:r>
              <a:rPr lang="en-US" dirty="0" smtClean="0"/>
              <a:t>	</a:t>
            </a:r>
            <a:r>
              <a:rPr lang="en-US" sz="3000" dirty="0" smtClean="0"/>
              <a:t>x – 2y = 1</a:t>
            </a:r>
            <a:endParaRPr lang="en-US" sz="3000" dirty="0"/>
          </a:p>
        </p:txBody>
      </p:sp>
      <p:pic>
        <p:nvPicPr>
          <p:cNvPr id="2050" name="Picture 2" descr="C:\Documents and Settings\teacher\Local Settings\Temporary Internet Files\Content.IE5\W38J07IN\MC90043471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518" y="0"/>
            <a:ext cx="1077619" cy="1129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4.2 Students will graph a linear equation using a table of values.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Vocabulary</a:t>
            </a:r>
          </a:p>
          <a:p>
            <a:r>
              <a:rPr lang="en-US" b="1" dirty="0" smtClean="0"/>
              <a:t>Linear Equation</a:t>
            </a:r>
            <a:r>
              <a:rPr lang="en-US" dirty="0" smtClean="0"/>
              <a:t>  </a:t>
            </a:r>
          </a:p>
          <a:p>
            <a:pPr lvl="1"/>
            <a:r>
              <a:rPr lang="en-US" b="1" i="1" dirty="0" smtClean="0"/>
              <a:t>Ax + By = C </a:t>
            </a:r>
            <a:endParaRPr lang="en-US" b="1" dirty="0" smtClean="0"/>
          </a:p>
          <a:p>
            <a:pPr lvl="2"/>
            <a:r>
              <a:rPr lang="en-US" i="1" dirty="0" smtClean="0"/>
              <a:t>Where A,B, &amp;C are numbers</a:t>
            </a:r>
          </a:p>
          <a:p>
            <a:pPr lvl="2"/>
            <a:r>
              <a:rPr lang="en-US" i="1" dirty="0" smtClean="0"/>
              <a:t>Where </a:t>
            </a:r>
            <a:r>
              <a:rPr lang="en-US" i="1" dirty="0" err="1" smtClean="0"/>
              <a:t>x</a:t>
            </a:r>
            <a:r>
              <a:rPr lang="en-US" i="1" dirty="0" smtClean="0"/>
              <a:t> &amp; </a:t>
            </a:r>
            <a:r>
              <a:rPr lang="en-US" i="1" dirty="0" err="1" smtClean="0"/>
              <a:t>y</a:t>
            </a:r>
            <a:r>
              <a:rPr lang="en-US" i="1" dirty="0" smtClean="0"/>
              <a:t> are variables</a:t>
            </a:r>
          </a:p>
          <a:p>
            <a:pPr lvl="2"/>
            <a:r>
              <a:rPr lang="en-US" i="1" dirty="0" smtClean="0"/>
              <a:t>Where A &amp; B do NOT equal 0.</a:t>
            </a:r>
          </a:p>
          <a:p>
            <a:pPr lvl="2">
              <a:buNone/>
            </a:pPr>
            <a:endParaRPr lang="en-US" i="1" dirty="0" smtClean="0"/>
          </a:p>
          <a:p>
            <a:r>
              <a:rPr lang="en-US" b="1" i="1" dirty="0" smtClean="0"/>
              <a:t>Solution of an Equation</a:t>
            </a:r>
          </a:p>
          <a:p>
            <a:pPr lvl="1"/>
            <a:r>
              <a:rPr lang="en-US" i="1" dirty="0" smtClean="0"/>
              <a:t>Ordered pair (</a:t>
            </a:r>
            <a:r>
              <a:rPr lang="en-US" i="1" dirty="0" err="1" smtClean="0"/>
              <a:t>x,y</a:t>
            </a:r>
            <a:r>
              <a:rPr lang="en-US" i="1" dirty="0" smtClean="0"/>
              <a:t>) that makes an equation true.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Students will graph a linear equation using a table of values.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Vocabulary</a:t>
            </a:r>
          </a:p>
          <a:p>
            <a:r>
              <a:rPr lang="en-US" b="1" dirty="0" smtClean="0"/>
              <a:t>Function Form</a:t>
            </a:r>
            <a:endParaRPr lang="en-US" dirty="0" smtClean="0"/>
          </a:p>
          <a:p>
            <a:pPr lvl="1"/>
            <a:r>
              <a:rPr lang="en-US" dirty="0" smtClean="0"/>
              <a:t>A 2-variable equation is in function form if one variable is isolated on one side of the equation.</a:t>
            </a:r>
          </a:p>
          <a:p>
            <a:pPr lvl="1"/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mx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endParaRPr lang="en-US" smtClean="0"/>
          </a:p>
          <a:p>
            <a:pPr lvl="1"/>
            <a:endParaRPr lang="en-US" smtClean="0"/>
          </a:p>
          <a:p>
            <a:r>
              <a:rPr lang="en-US" b="1" dirty="0" smtClean="0"/>
              <a:t>Graph of an equation</a:t>
            </a:r>
            <a:endParaRPr lang="en-US" dirty="0" smtClean="0"/>
          </a:p>
          <a:p>
            <a:pPr lvl="1"/>
            <a:r>
              <a:rPr lang="en-US" dirty="0" smtClean="0"/>
              <a:t>The set of points, (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 values,  that are solutions of the equation as shown on a coordinate plane.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br>
              <a:rPr lang="en-US" dirty="0" smtClean="0"/>
            </a:br>
            <a:r>
              <a:rPr lang="en-US" sz="3200" dirty="0" smtClean="0"/>
              <a:t>Check Solutions of Linear Equations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981199"/>
            <a:ext cx="8054787" cy="17036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i="1" dirty="0" smtClean="0"/>
              <a:t>Determine whether the ordered pair is a solution of 2x + 3y = -6.</a:t>
            </a:r>
          </a:p>
          <a:p>
            <a:pPr marL="457200" indent="-457200">
              <a:buAutoNum type="alphaLcPeriod"/>
            </a:pPr>
            <a:r>
              <a:rPr lang="en-US" b="1" i="1" dirty="0" smtClean="0"/>
              <a:t>(3, -4)						b.  (-4, 1)</a:t>
            </a:r>
          </a:p>
          <a:p>
            <a:pPr marL="457200" indent="-457200">
              <a:buNone/>
            </a:pPr>
            <a:r>
              <a:rPr lang="en-US" i="1" dirty="0" smtClean="0"/>
              <a:t>Solution </a:t>
            </a:r>
            <a:r>
              <a:rPr lang="en-US" b="1" i="1" dirty="0" smtClean="0"/>
              <a:t> (3, -4)</a:t>
            </a:r>
            <a:endParaRPr lang="en-US" i="1" dirty="0" smtClean="0"/>
          </a:p>
          <a:p>
            <a:pPr marL="457200" indent="-457200">
              <a:buAutoNum type="alphaLcPeriod"/>
            </a:pPr>
            <a:endParaRPr lang="en-US" b="1" i="1" dirty="0" smtClean="0"/>
          </a:p>
          <a:p>
            <a:pPr>
              <a:buNone/>
            </a:pPr>
            <a:endParaRPr lang="en-US" b="1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87394"/>
              </p:ext>
            </p:extLst>
          </p:nvPr>
        </p:nvGraphicFramePr>
        <p:xfrm>
          <a:off x="245660" y="3684896"/>
          <a:ext cx="8570794" cy="210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827"/>
                <a:gridCol w="5076967"/>
              </a:tblGrid>
              <a:tr h="75062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2x</a:t>
                      </a:r>
                      <a:r>
                        <a:rPr lang="en-US" baseline="0" dirty="0" smtClean="0"/>
                        <a:t> + 3y = 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the original equation</a:t>
                      </a:r>
                      <a:endParaRPr lang="en-US" dirty="0"/>
                    </a:p>
                  </a:txBody>
                  <a:tcPr/>
                </a:tc>
              </a:tr>
              <a:tr h="6687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2(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) + 3(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) = 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for</a:t>
                      </a:r>
                      <a:r>
                        <a:rPr lang="en-US" b="1" i="1" u="none" baseline="0" dirty="0" smtClean="0"/>
                        <a:t> x and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for y.</a:t>
                      </a:r>
                      <a:endParaRPr lang="en-US" dirty="0"/>
                    </a:p>
                  </a:txBody>
                  <a:tcPr/>
                </a:tc>
              </a:tr>
              <a:tr h="682388">
                <a:tc>
                  <a:txBody>
                    <a:bodyPr/>
                    <a:lstStyle/>
                    <a:p>
                      <a:pPr algn="r"/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-</a:t>
                      </a:r>
                      <a:r>
                        <a:rPr lang="en-US" b="1" i="1" u="none" dirty="0" smtClean="0"/>
                        <a:t>6</a:t>
                      </a:r>
                    </a:p>
                    <a:p>
                      <a:pPr algn="r"/>
                      <a:r>
                        <a:rPr lang="en-US" b="1" i="1" u="sng" dirty="0" smtClean="0"/>
                        <a:t>           </a:t>
                      </a:r>
                      <a:r>
                        <a:rPr lang="en-US" b="1" i="1" u="none" dirty="0" smtClean="0"/>
                        <a:t> </a:t>
                      </a:r>
                      <a:r>
                        <a:rPr lang="en-US" b="1" i="1" u="sng" dirty="0" smtClean="0"/>
                        <a:t>           </a:t>
                      </a:r>
                      <a:r>
                        <a:rPr lang="en-US" b="1" i="1" u="none" dirty="0" smtClean="0"/>
                        <a:t>  -6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Simplify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                      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Statement.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4680" y="6005015"/>
            <a:ext cx="6660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</a:t>
            </a:r>
            <a:r>
              <a:rPr lang="en-US" dirty="0" smtClean="0"/>
              <a:t> (3, -4)</a:t>
            </a:r>
            <a:r>
              <a:rPr lang="en-US" b="1" i="1" u="sng" dirty="0" smtClean="0"/>
              <a:t>		</a:t>
            </a:r>
            <a:r>
              <a:rPr lang="en-US" b="1" i="1" dirty="0" smtClean="0"/>
              <a:t> a solution of the equation 2x + 3y = -6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776" y="440320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448" y="44571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0860" y="442899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8452" y="445478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2672" y="5003432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6 + -12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94724" y="511597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6072" y="535513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-6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36928" y="53410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08792" y="496122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7468" y="5341064"/>
            <a:ext cx="79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True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8968" y="594598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en-US" dirty="0" smtClean="0"/>
              <a:t>Example 1</a:t>
            </a:r>
            <a:br>
              <a:rPr lang="en-US" dirty="0" smtClean="0"/>
            </a:br>
            <a:r>
              <a:rPr lang="en-US" sz="3200" dirty="0" smtClean="0"/>
              <a:t>Check Solutions of Linear Equations</a:t>
            </a:r>
            <a:endParaRPr lang="en-US" sz="32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5660" y="1981199"/>
            <a:ext cx="8054787" cy="17036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i="1" dirty="0" smtClean="0"/>
              <a:t>Determine whether the ordered pair is a solution of 2x + 3y = -6.</a:t>
            </a:r>
          </a:p>
          <a:p>
            <a:pPr marL="457200" indent="-457200">
              <a:buAutoNum type="alphaLcPeriod"/>
            </a:pPr>
            <a:r>
              <a:rPr lang="en-US" b="1" i="1" dirty="0" smtClean="0"/>
              <a:t>(3, -4)						b.  (-4, 1)</a:t>
            </a:r>
          </a:p>
          <a:p>
            <a:pPr marL="457200" indent="-457200">
              <a:buNone/>
            </a:pPr>
            <a:r>
              <a:rPr lang="en-US" i="1" dirty="0" smtClean="0"/>
              <a:t>Solution </a:t>
            </a:r>
            <a:r>
              <a:rPr lang="en-US" b="1" i="1" dirty="0" smtClean="0"/>
              <a:t> (-4, 1)</a:t>
            </a:r>
            <a:endParaRPr lang="en-US" i="1" dirty="0" smtClean="0"/>
          </a:p>
          <a:p>
            <a:pPr marL="457200" indent="-457200">
              <a:buAutoNum type="alphaLcPeriod"/>
            </a:pPr>
            <a:endParaRPr lang="en-US" b="1" i="1" dirty="0" smtClean="0"/>
          </a:p>
          <a:p>
            <a:pPr>
              <a:buNone/>
            </a:pPr>
            <a:endParaRPr lang="en-US" b="1" i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9888"/>
              </p:ext>
            </p:extLst>
          </p:nvPr>
        </p:nvGraphicFramePr>
        <p:xfrm>
          <a:off x="245660" y="3684896"/>
          <a:ext cx="8570794" cy="2101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827"/>
                <a:gridCol w="5076967"/>
              </a:tblGrid>
              <a:tr h="75062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2x</a:t>
                      </a:r>
                      <a:r>
                        <a:rPr lang="en-US" baseline="0" dirty="0" smtClean="0"/>
                        <a:t> + 3y = 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the original equation</a:t>
                      </a:r>
                      <a:endParaRPr lang="en-US" dirty="0"/>
                    </a:p>
                  </a:txBody>
                  <a:tcPr/>
                </a:tc>
              </a:tr>
              <a:tr h="6687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2(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) + 3(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en-US" dirty="0" smtClean="0"/>
                        <a:t>) = 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Substitute 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for</a:t>
                      </a:r>
                      <a:r>
                        <a:rPr lang="en-US" b="1" i="1" u="none" baseline="0" dirty="0" smtClean="0"/>
                        <a:t> x and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for y.</a:t>
                      </a:r>
                      <a:endParaRPr lang="en-US" dirty="0"/>
                    </a:p>
                  </a:txBody>
                  <a:tcPr/>
                </a:tc>
              </a:tr>
              <a:tr h="682388">
                <a:tc>
                  <a:txBody>
                    <a:bodyPr/>
                    <a:lstStyle/>
                    <a:p>
                      <a:pPr algn="r"/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-</a:t>
                      </a:r>
                      <a:r>
                        <a:rPr lang="en-US" b="1" i="1" u="none" dirty="0" smtClean="0"/>
                        <a:t>6</a:t>
                      </a:r>
                    </a:p>
                    <a:p>
                      <a:pPr algn="r"/>
                      <a:r>
                        <a:rPr lang="en-US" b="1" i="1" u="none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Simplify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                </a:t>
                      </a:r>
                      <a:r>
                        <a:rPr lang="en-US" b="1" i="1" u="sng" dirty="0" smtClean="0"/>
                        <a:t>	</a:t>
                      </a:r>
                      <a:r>
                        <a:rPr lang="en-US" b="1" i="1" u="none" dirty="0" smtClean="0"/>
                        <a:t> Statement.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94680" y="6005015"/>
            <a:ext cx="6660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Answer</a:t>
            </a:r>
            <a:r>
              <a:rPr lang="en-US" dirty="0" smtClean="0"/>
              <a:t> (-4,1) </a:t>
            </a:r>
            <a:r>
              <a:rPr lang="en-US" b="1" i="1" u="sng" dirty="0" smtClean="0"/>
              <a:t>		</a:t>
            </a:r>
            <a:r>
              <a:rPr lang="en-US" b="1" i="1" dirty="0" smtClean="0"/>
              <a:t> a solution of the equation 2x + 3y = -6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04152" y="441492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6040" y="445712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3064" y="444306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0800" y="44571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3156" y="504798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-8 + 3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0800" y="490730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0800" y="509018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65536" y="539968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-5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68936" y="539968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768936" y="5515792"/>
            <a:ext cx="283168" cy="1248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8796" y="5315276"/>
            <a:ext cx="77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False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9616" y="6004608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8294" y="5990540"/>
            <a:ext cx="71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	</a:t>
            </a:r>
            <a:r>
              <a:rPr lang="en-US" sz="2700" b="1" dirty="0" smtClean="0"/>
              <a:t>checkpoint</a:t>
            </a:r>
            <a:r>
              <a:rPr lang="en-US" sz="2700" dirty="0" smtClean="0"/>
              <a:t>  Determine whether the 	ordered pair is a solution of </a:t>
            </a:r>
            <a:r>
              <a:rPr lang="en-US" sz="2700" b="1" dirty="0" smtClean="0">
                <a:solidFill>
                  <a:srgbClr val="0070C0"/>
                </a:solidFill>
              </a:rPr>
              <a:t>-2x + y = 3.</a:t>
            </a:r>
            <a:endParaRPr lang="en-US" sz="27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314462"/>
              </p:ext>
            </p:extLst>
          </p:nvPr>
        </p:nvGraphicFramePr>
        <p:xfrm>
          <a:off x="498475" y="1785619"/>
          <a:ext cx="7731126" cy="457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42"/>
                <a:gridCol w="2577042"/>
                <a:gridCol w="2577042"/>
              </a:tblGrid>
              <a:tr h="457423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0, 3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sz="3000" b="1" dirty="0" smtClean="0">
                          <a:solidFill>
                            <a:srgbClr val="0070C0"/>
                          </a:solidFill>
                        </a:rPr>
                        <a:t>-2x + y = 3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000" b="1" dirty="0" smtClean="0">
                          <a:solidFill>
                            <a:srgbClr val="0070C0"/>
                          </a:solidFill>
                        </a:rPr>
                        <a:t>-2(0) + 3     3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000" b="1" dirty="0" smtClean="0">
                          <a:solidFill>
                            <a:srgbClr val="0070C0"/>
                          </a:solidFill>
                        </a:rPr>
                        <a:t>    0 + 3       3</a:t>
                      </a:r>
                    </a:p>
                    <a:p>
                      <a:pPr marL="0" indent="0">
                        <a:buNone/>
                      </a:pPr>
                      <a:endParaRPr lang="en-US" sz="3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(1,1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0070C0"/>
                          </a:solidFill>
                        </a:rPr>
                        <a:t>-2x + y = 3</a:t>
                      </a:r>
                      <a:endParaRPr lang="en-US" sz="3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(1, 5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rgbClr val="0070C0"/>
                          </a:solidFill>
                        </a:rPr>
                        <a:t>-2x + y = 3</a:t>
                      </a:r>
                      <a:endParaRPr lang="en-US" sz="30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teacher\Local Settings\Temporary Internet Files\Content.IE5\W38J07IN\MC90043471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474" y="150719"/>
            <a:ext cx="1382838" cy="144948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10154" y="2771330"/>
            <a:ext cx="35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5602" y="3191022"/>
            <a:ext cx="351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475" y="5739634"/>
            <a:ext cx="2568282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Is a solution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br>
              <a:rPr lang="en-US" dirty="0" smtClean="0"/>
            </a:br>
            <a:r>
              <a:rPr lang="en-US" dirty="0" smtClean="0"/>
              <a:t>Find Solutions of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2306472"/>
            <a:ext cx="8270544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/>
              <a:t>Find three ordered pairs that are solutions of 	</a:t>
            </a:r>
          </a:p>
          <a:p>
            <a:pPr>
              <a:buNone/>
            </a:pPr>
            <a:r>
              <a:rPr lang="en-US" sz="2500" b="1" dirty="0" smtClean="0"/>
              <a:t>-5x + y = -2.</a:t>
            </a:r>
            <a:endParaRPr lang="en-US" sz="2500" dirty="0" smtClean="0"/>
          </a:p>
          <a:p>
            <a:pPr marL="457200" indent="-457200">
              <a:buAutoNum type="arabicPeriod"/>
            </a:pPr>
            <a:r>
              <a:rPr lang="en-US" sz="2500" b="1" dirty="0" smtClean="0"/>
              <a:t>Rewrite </a:t>
            </a:r>
            <a:r>
              <a:rPr lang="en-US" sz="2500" dirty="0" smtClean="0"/>
              <a:t>the equation in function form to make it easier to substitute values into the equation.</a:t>
            </a:r>
          </a:p>
          <a:p>
            <a:pPr marL="457200" indent="-457200">
              <a:buNone/>
            </a:pPr>
            <a:r>
              <a:rPr lang="en-US" sz="2500" dirty="0" smtClean="0"/>
              <a:t>	</a:t>
            </a:r>
            <a:r>
              <a:rPr lang="en-US" sz="2100" dirty="0" smtClean="0"/>
              <a:t>-5x + y = -2			</a:t>
            </a:r>
            <a:r>
              <a:rPr lang="en-US" sz="2100" b="1" dirty="0" smtClean="0"/>
              <a:t>Write original equation.</a:t>
            </a:r>
            <a:endParaRPr lang="en-US" sz="2100" dirty="0" smtClean="0"/>
          </a:p>
          <a:p>
            <a:pPr marL="457200" indent="-457200">
              <a:buNone/>
            </a:pPr>
            <a:r>
              <a:rPr lang="en-US" sz="2100" dirty="0" smtClean="0"/>
              <a:t>		   y = </a:t>
            </a:r>
            <a:r>
              <a:rPr lang="en-US" sz="2100" u="sng" dirty="0" smtClean="0"/>
              <a:t>		</a:t>
            </a:r>
            <a:r>
              <a:rPr lang="en-US" sz="2100" dirty="0" smtClean="0"/>
              <a:t>		</a:t>
            </a:r>
            <a:r>
              <a:rPr lang="en-US" sz="2100" b="1" dirty="0" smtClean="0"/>
              <a:t>Add </a:t>
            </a:r>
            <a:r>
              <a:rPr lang="en-US" sz="2100" b="1" u="sng" dirty="0" smtClean="0"/>
              <a:t>	</a:t>
            </a:r>
            <a:r>
              <a:rPr lang="en-US" sz="2100" b="1" dirty="0" smtClean="0"/>
              <a:t> to each side.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3354" y="4937802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+5x</a:t>
            </a:r>
            <a:endParaRPr lang="en-US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01814" y="4614203"/>
            <a:ext cx="492381" cy="45199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2718" y="4935454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+5x</a:t>
            </a:r>
            <a:endParaRPr lang="en-US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98310" y="4614203"/>
            <a:ext cx="0" cy="11676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8989" y="5244950"/>
            <a:ext cx="97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5x - 2</a:t>
            </a:r>
            <a:endParaRPr lang="en-US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br>
              <a:rPr lang="en-US" dirty="0" smtClean="0"/>
            </a:br>
            <a:r>
              <a:rPr lang="en-US" dirty="0" smtClean="0"/>
              <a:t>Find Solutions of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981200"/>
            <a:ext cx="8666329" cy="4144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Find three ordered pairs that are solutions of 	</a:t>
            </a:r>
          </a:p>
          <a:p>
            <a:pPr>
              <a:buNone/>
            </a:pPr>
            <a:r>
              <a:rPr lang="en-US" sz="2400" b="1" dirty="0" smtClean="0"/>
              <a:t>-5x + y = -2.</a:t>
            </a:r>
            <a:endParaRPr lang="en-US" sz="2300" b="1" dirty="0" smtClean="0"/>
          </a:p>
          <a:p>
            <a:pPr marL="457200" indent="-457200">
              <a:buAutoNum type="arabicPeriod" startAt="2"/>
            </a:pPr>
            <a:r>
              <a:rPr lang="en-US" sz="2300" b="1" dirty="0" smtClean="0"/>
              <a:t>Choose</a:t>
            </a:r>
            <a:r>
              <a:rPr lang="en-US" sz="2300" dirty="0" smtClean="0"/>
              <a:t> any value for x and substitute it into the equation to find the corresponding y-value.  The easiest x-value is </a:t>
            </a:r>
            <a:r>
              <a:rPr lang="en-US" sz="2300" u="sng" dirty="0" smtClean="0"/>
              <a:t>	</a:t>
            </a:r>
            <a:r>
              <a:rPr lang="en-US" sz="2300" dirty="0" smtClean="0"/>
              <a:t>.</a:t>
            </a:r>
          </a:p>
          <a:p>
            <a:pPr marL="457200" indent="-457200">
              <a:buNone/>
            </a:pPr>
            <a:r>
              <a:rPr lang="en-US" sz="2300" dirty="0" smtClean="0"/>
              <a:t>	y = 5(     ) – 2		</a:t>
            </a:r>
            <a:r>
              <a:rPr lang="en-US" sz="2300" b="1" dirty="0" smtClean="0"/>
              <a:t>Substitute </a:t>
            </a:r>
            <a:r>
              <a:rPr lang="en-US" sz="2300" b="1" u="sng" dirty="0" smtClean="0"/>
              <a:t>	</a:t>
            </a:r>
            <a:r>
              <a:rPr lang="en-US" sz="2300" b="1" dirty="0" smtClean="0"/>
              <a:t> for x.</a:t>
            </a:r>
            <a:endParaRPr lang="en-US" sz="2300" dirty="0" smtClean="0"/>
          </a:p>
          <a:p>
            <a:pPr marL="457200" indent="-457200">
              <a:buNone/>
            </a:pPr>
            <a:r>
              <a:rPr lang="en-US" sz="2300" dirty="0" smtClean="0"/>
              <a:t>	y = </a:t>
            </a:r>
            <a:r>
              <a:rPr lang="en-US" sz="2300" u="sng" dirty="0" smtClean="0"/>
              <a:t>	</a:t>
            </a:r>
            <a:r>
              <a:rPr lang="en-US" sz="2300" dirty="0" smtClean="0"/>
              <a:t>		</a:t>
            </a:r>
            <a:r>
              <a:rPr lang="en-US" sz="2300" b="1" dirty="0" smtClean="0"/>
              <a:t>Simplify.  The solution is </a:t>
            </a:r>
            <a:r>
              <a:rPr lang="en-US" sz="2300" b="1" u="sng" dirty="0" smtClean="0"/>
              <a:t>		</a:t>
            </a:r>
            <a:r>
              <a:rPr lang="en-US" sz="2300" b="1" dirty="0" smtClean="0"/>
              <a:t>.</a:t>
            </a:r>
            <a:endParaRPr lang="en-US" sz="23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54787" y="3474752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7696" y="4070954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0969" y="4124878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0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8427" y="4709360"/>
            <a:ext cx="1265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y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= -2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5252" y="4662460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br>
              <a:rPr lang="en-US" dirty="0" smtClean="0"/>
            </a:br>
            <a:r>
              <a:rPr lang="en-US" dirty="0" smtClean="0"/>
              <a:t>Find Solutions of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36095" cy="4144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Find three ordered pairs that are solutions of 	</a:t>
            </a:r>
          </a:p>
          <a:p>
            <a:pPr>
              <a:buNone/>
            </a:pPr>
            <a:r>
              <a:rPr lang="en-US" b="1" dirty="0" smtClean="0"/>
              <a:t>-5x + y = -2.</a:t>
            </a:r>
          </a:p>
          <a:p>
            <a:pPr marL="457200" indent="-457200">
              <a:buAutoNum type="arabicPeriod" startAt="3"/>
            </a:pPr>
            <a:r>
              <a:rPr lang="en-US" b="1" dirty="0" smtClean="0"/>
              <a:t>Select</a:t>
            </a:r>
            <a:r>
              <a:rPr lang="en-US" dirty="0" smtClean="0"/>
              <a:t> a few more values of x and make a table to record the solutions.</a:t>
            </a:r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</a:t>
            </a:r>
            <a:r>
              <a:rPr lang="en-US" u="sng" dirty="0" smtClean="0"/>
              <a:t>	</a:t>
            </a:r>
            <a:r>
              <a:rPr lang="en-US" dirty="0" smtClean="0"/>
              <a:t> , </a:t>
            </a:r>
            <a:r>
              <a:rPr lang="en-US" u="sng" dirty="0" smtClean="0"/>
              <a:t>		</a:t>
            </a:r>
            <a:r>
              <a:rPr lang="en-US" dirty="0" smtClean="0"/>
              <a:t>, and </a:t>
            </a:r>
            <a:r>
              <a:rPr lang="en-US" u="sng" dirty="0" smtClean="0"/>
              <a:t>		</a:t>
            </a:r>
            <a:r>
              <a:rPr lang="en-US" dirty="0" smtClean="0"/>
              <a:t> are three solutions of -5x +y = -2.</a:t>
            </a:r>
            <a:endParaRPr lang="en-US" b="1" dirty="0" smtClean="0"/>
          </a:p>
          <a:p>
            <a:pPr marL="457200" indent="-45720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8474" y="3944203"/>
          <a:ext cx="8236095" cy="103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85"/>
                <a:gridCol w="1176585"/>
                <a:gridCol w="1176585"/>
                <a:gridCol w="1176585"/>
                <a:gridCol w="1176585"/>
                <a:gridCol w="1176585"/>
                <a:gridCol w="1176585"/>
              </a:tblGrid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x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  <a:tr h="51861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18456" y="4439720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964" y="4425652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3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221" y="2487622"/>
            <a:ext cx="27736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y</a:t>
            </a:r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 = 5x - 2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3940" y="4423304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8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9330" y="4445772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13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5160" y="4423304"/>
            <a:ext cx="633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-7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1636" y="4451824"/>
            <a:ext cx="8581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-12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144" y="4921030"/>
            <a:ext cx="128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(0, -2)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800" y="4918682"/>
            <a:ext cx="1289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(2, 8)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2640" y="4918682"/>
            <a:ext cx="16496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(-2, -12)</a:t>
            </a:r>
            <a:endParaRPr lang="en-US" sz="30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1"/>
      <p:bldP spid="7" grpId="2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275</TotalTime>
  <Words>592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4.2 Graphing Linear Equations </vt:lpstr>
      <vt:lpstr>4.2 Students will graph a linear equation using a table of values. </vt:lpstr>
      <vt:lpstr>4.2 Students will graph a linear equation using a table of values. </vt:lpstr>
      <vt:lpstr>Example 1 Check Solutions of Linear Equations</vt:lpstr>
      <vt:lpstr>Example 1 Check Solutions of Linear Equations</vt:lpstr>
      <vt:lpstr> checkpoint  Determine whether the  ordered pair is a solution of -2x + y = 3.</vt:lpstr>
      <vt:lpstr>Example 2 Find Solutions of Linear Equations</vt:lpstr>
      <vt:lpstr>Example 2 Find Solutions of Linear Equations</vt:lpstr>
      <vt:lpstr>Example 2 Find Solutions of Linear Equations</vt:lpstr>
      <vt:lpstr>GRAPHING A LINEAR EQUATION</vt:lpstr>
      <vt:lpstr>Example 3 Graph a Linear Equation</vt:lpstr>
      <vt:lpstr>Example 3 Graph a Linear Equation</vt:lpstr>
      <vt:lpstr>Example 3 Graph a Linear Equation</vt:lpstr>
      <vt:lpstr> Checkpoint Complete the following exercise.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Graphing Linear Equations </dc:title>
  <dc:creator>ITEC Department</dc:creator>
  <cp:lastModifiedBy>Trisha Angell</cp:lastModifiedBy>
  <cp:revision>28</cp:revision>
  <dcterms:created xsi:type="dcterms:W3CDTF">2010-10-19T16:11:07Z</dcterms:created>
  <dcterms:modified xsi:type="dcterms:W3CDTF">2012-02-02T12:53:26Z</dcterms:modified>
</cp:coreProperties>
</file>