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B272E-7799-4BBC-A529-BEFBADF20D0D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83992-63EE-4E93-877B-B79D8FFC0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with p. 85 </a:t>
            </a:r>
            <a:r>
              <a:rPr lang="en-US" smtClean="0"/>
              <a:t>note guide.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83992-63EE-4E93-877B-B79D8FFC06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5DD7C-8F8C-439A-BA7B-C78324009034}" type="datetimeFigureOut">
              <a:rPr lang="en-US" smtClean="0"/>
              <a:pPr/>
              <a:t>2/3/2012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A1BAB6-22F6-42E7-A649-3DD24F4B64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Graphing Horizontal and Vertical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graph horizontal and vertical 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    </a:t>
            </a:r>
            <a:r>
              <a:rPr lang="en-US" sz="3900" dirty="0" smtClean="0"/>
              <a:t>Graphing Horizontal and Vertical Lines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VOCABULARY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4000" b="1" dirty="0" smtClean="0"/>
              <a:t>Constant function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dirty="0" smtClean="0"/>
              <a:t>A constant function is a function of the form </a:t>
            </a:r>
            <a:r>
              <a:rPr lang="en-US" sz="4000" i="1" dirty="0" smtClean="0"/>
              <a:t>y = b</a:t>
            </a:r>
            <a:r>
              <a:rPr lang="en-US" sz="4000" dirty="0" smtClean="0"/>
              <a:t>, where </a:t>
            </a:r>
            <a:r>
              <a:rPr lang="en-US" sz="4000" i="1" dirty="0" smtClean="0"/>
              <a:t>b</a:t>
            </a:r>
            <a:r>
              <a:rPr lang="en-US" sz="4000" dirty="0" smtClean="0"/>
              <a:t> is a number.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 </a:t>
            </a:r>
            <a:r>
              <a:rPr lang="en-US" sz="3900" dirty="0" smtClean="0"/>
              <a:t>Graphing Horizontal and Vertical Lines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/>
              <a:t>EQUATIONS OF HORIZONTAL AND VERTICAL LINES</a:t>
            </a:r>
            <a:endParaRPr lang="en-US" sz="2500" dirty="0" smtClean="0"/>
          </a:p>
          <a:p>
            <a:pPr>
              <a:buNone/>
            </a:pPr>
            <a:endParaRPr lang="en-US" sz="25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9600" y="3352800"/>
            <a:ext cx="1981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67400" y="3352800"/>
            <a:ext cx="2438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837406" y="3352006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6552406" y="3352006"/>
            <a:ext cx="1524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09600" y="2971800"/>
            <a:ext cx="1984248" cy="1588"/>
          </a:xfrm>
          <a:prstGeom prst="straightConnector1">
            <a:avLst/>
          </a:prstGeom>
          <a:ln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056375" y="3313177"/>
            <a:ext cx="1600202" cy="3047"/>
          </a:xfrm>
          <a:prstGeom prst="straightConnector1">
            <a:avLst/>
          </a:prstGeom>
          <a:ln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y</a:t>
            </a:r>
            <a:r>
              <a:rPr lang="en-US" b="1" i="1" dirty="0" smtClean="0"/>
              <a:t> = b</a:t>
            </a:r>
            <a:endParaRPr lang="en-US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x</a:t>
            </a:r>
            <a:r>
              <a:rPr lang="en-US" b="1" i="1" dirty="0" smtClean="0"/>
              <a:t> = a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44196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coordinate plane, the graph of </a:t>
            </a:r>
            <a:r>
              <a:rPr lang="en-US" i="1" dirty="0" smtClean="0"/>
              <a:t>y = b</a:t>
            </a:r>
            <a:r>
              <a:rPr lang="en-US" dirty="0" smtClean="0"/>
              <a:t> is a </a:t>
            </a:r>
            <a:r>
              <a:rPr lang="en-US" u="sng" dirty="0" smtClean="0"/>
              <a:t>		</a:t>
            </a:r>
            <a:r>
              <a:rPr lang="en-US" dirty="0" smtClean="0"/>
              <a:t> line.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44196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coordinate plane, the graph of </a:t>
            </a:r>
            <a:r>
              <a:rPr lang="en-US" i="1" dirty="0" smtClean="0"/>
              <a:t>x = a </a:t>
            </a:r>
            <a:r>
              <a:rPr lang="en-US" dirty="0" smtClean="0"/>
              <a:t>is a </a:t>
            </a:r>
            <a:r>
              <a:rPr lang="en-US" u="sng" dirty="0" smtClean="0"/>
              <a:t>		</a:t>
            </a:r>
            <a:r>
              <a:rPr lang="en-US" dirty="0" smtClean="0"/>
              <a:t> line.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45720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horizontal</a:t>
            </a:r>
            <a:endParaRPr lang="en-US" sz="25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1062" y="4583723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vertical</a:t>
            </a:r>
            <a:endParaRPr lang="en-US" sz="25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8064" y="838200"/>
            <a:ext cx="5486400" cy="411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 1:</a:t>
            </a:r>
            <a:br>
              <a:rPr lang="en-US" sz="2800" dirty="0" smtClean="0"/>
            </a:br>
            <a:r>
              <a:rPr lang="en-US" sz="2800" dirty="0" smtClean="0"/>
              <a:t>Graph the Equation </a:t>
            </a:r>
            <a:r>
              <a:rPr lang="en-US" sz="2800" i="1" dirty="0" smtClean="0"/>
              <a:t>y = b</a:t>
            </a:r>
            <a:br>
              <a:rPr lang="en-US" sz="2800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800" dirty="0" smtClean="0"/>
              <a:t>Graph the equation </a:t>
            </a:r>
            <a:r>
              <a:rPr lang="en-US" sz="2800" i="1" dirty="0" smtClean="0"/>
              <a:t> y = -3.</a:t>
            </a:r>
            <a:br>
              <a:rPr lang="en-US" sz="2800" i="1" dirty="0" smtClean="0"/>
            </a:b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5334000"/>
            <a:ext cx="91440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sz="2000" i="1" dirty="0" smtClean="0"/>
              <a:t>The equation does not have </a:t>
            </a:r>
            <a:r>
              <a:rPr lang="en-US" sz="2000" dirty="0" smtClean="0"/>
              <a:t>x</a:t>
            </a:r>
            <a:r>
              <a:rPr lang="en-US" sz="2000" i="1" dirty="0" smtClean="0"/>
              <a:t> as a variable.  The </a:t>
            </a:r>
            <a:r>
              <a:rPr lang="en-US" sz="2000" dirty="0" smtClean="0"/>
              <a:t>y</a:t>
            </a:r>
            <a:r>
              <a:rPr lang="en-US" sz="2000" i="1" dirty="0" smtClean="0"/>
              <a:t>-coordinate is always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, regardless of the value of </a:t>
            </a:r>
            <a:r>
              <a:rPr lang="en-US" sz="2000" dirty="0" smtClean="0"/>
              <a:t>x</a:t>
            </a:r>
            <a:r>
              <a:rPr lang="en-US" sz="2000" i="1" dirty="0" smtClean="0"/>
              <a:t>.  Some points are that are solutions of the equation are:</a:t>
            </a:r>
          </a:p>
          <a:p>
            <a:r>
              <a:rPr lang="en-US" sz="2000" i="1" dirty="0" smtClean="0"/>
              <a:t>   </a:t>
            </a:r>
            <a:r>
              <a:rPr lang="en-US" sz="2700" b="1" i="1" dirty="0" smtClean="0"/>
              <a:t>(-3, </a:t>
            </a:r>
            <a:r>
              <a:rPr lang="en-US" sz="2700" b="1" i="1" u="sng" dirty="0" smtClean="0"/>
              <a:t>     </a:t>
            </a:r>
            <a:r>
              <a:rPr lang="en-US" sz="2700" b="1" i="1" dirty="0" smtClean="0"/>
              <a:t>), (0, </a:t>
            </a:r>
            <a:r>
              <a:rPr lang="en-US" sz="2700" b="1" i="1" u="sng" dirty="0" smtClean="0"/>
              <a:t>    </a:t>
            </a:r>
            <a:r>
              <a:rPr lang="en-US" sz="2700" b="1" i="1" dirty="0" smtClean="0"/>
              <a:t>), and (3, </a:t>
            </a:r>
            <a:r>
              <a:rPr lang="en-US" sz="2700" b="1" i="1" u="sng" dirty="0" smtClean="0"/>
              <a:t>    </a:t>
            </a:r>
            <a:r>
              <a:rPr lang="en-US" sz="2700" b="1" i="1" dirty="0" smtClean="0"/>
              <a:t>)</a:t>
            </a:r>
          </a:p>
          <a:p>
            <a:r>
              <a:rPr lang="en-US" sz="2000" b="1" i="1" dirty="0" smtClean="0"/>
              <a:t>The graph of </a:t>
            </a:r>
            <a:r>
              <a:rPr lang="en-US" sz="2000" b="1" dirty="0" smtClean="0"/>
              <a:t>y = -3</a:t>
            </a:r>
            <a:r>
              <a:rPr lang="en-US" sz="2000" i="1" dirty="0" smtClean="0"/>
              <a:t> is a </a:t>
            </a:r>
            <a:r>
              <a:rPr lang="en-US" sz="2000" i="1" u="sng" dirty="0" smtClean="0"/>
              <a:t>			</a:t>
            </a:r>
            <a:r>
              <a:rPr lang="en-US" sz="2000" i="1" dirty="0" smtClean="0"/>
              <a:t> line </a:t>
            </a:r>
            <a:r>
              <a:rPr lang="en-US" sz="2000" i="1" u="sng" dirty="0" smtClean="0"/>
              <a:t>	</a:t>
            </a:r>
            <a:r>
              <a:rPr lang="en-US" sz="2000" i="1" dirty="0" smtClean="0"/>
              <a:t> units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 the	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.</a:t>
            </a:r>
            <a:endParaRPr lang="en-US" sz="2000" b="1" i="1" dirty="0" smtClean="0"/>
          </a:p>
          <a:p>
            <a:endParaRPr lang="en-US" sz="2000" dirty="0"/>
          </a:p>
        </p:txBody>
      </p:sp>
      <p:pic>
        <p:nvPicPr>
          <p:cNvPr id="5" name="Picture Placeholder 4" descr="S2U4L1GLgrid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177" b="6177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85800" y="56951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-3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51054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-3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800600" y="3886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5695146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-3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00932" y="39905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00" y="5695072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-3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95404" y="411421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86200" y="3800621"/>
            <a:ext cx="3581400" cy="418515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04868" y="604801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horizontal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1600" y="59436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3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24600" y="60198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below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332" y="6290678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x-axis</a:t>
            </a:r>
            <a:endParaRPr lang="en-US" sz="2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  <p:bldP spid="8" grpId="0"/>
      <p:bldP spid="9" grpId="0" animBg="1"/>
      <p:bldP spid="10" grpId="0"/>
      <p:bldP spid="11" grpId="0" animBg="1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3886200" cy="4859221"/>
          </a:xfrm>
        </p:spPr>
        <p:txBody>
          <a:bodyPr>
            <a:noAutofit/>
          </a:bodyPr>
          <a:lstStyle/>
          <a:p>
            <a:r>
              <a:rPr lang="en-US" sz="2500" dirty="0" smtClean="0"/>
              <a:t>Example 2:</a:t>
            </a:r>
            <a:br>
              <a:rPr lang="en-US" sz="2500" dirty="0" smtClean="0"/>
            </a:br>
            <a:r>
              <a:rPr lang="en-US" sz="2500" dirty="0" smtClean="0"/>
              <a:t>Graph the Equation </a:t>
            </a:r>
            <a:r>
              <a:rPr lang="en-US" sz="2500" i="1" dirty="0" smtClean="0"/>
              <a:t>x = a</a:t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i="1" dirty="0" smtClean="0"/>
              <a:t/>
            </a:r>
            <a:br>
              <a:rPr lang="en-US" sz="2500" i="1" dirty="0" smtClean="0"/>
            </a:br>
            <a:r>
              <a:rPr lang="en-US" sz="2500" dirty="0" smtClean="0"/>
              <a:t>Graph the equation </a:t>
            </a:r>
            <a:r>
              <a:rPr lang="en-US" sz="2500" i="1" dirty="0" smtClean="0"/>
              <a:t> x = 2</a:t>
            </a:r>
            <a:endParaRPr lang="en-US" sz="250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5486400"/>
            <a:ext cx="91440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sz="2000" i="1" dirty="0" smtClean="0"/>
              <a:t>The equation does not have </a:t>
            </a:r>
            <a:r>
              <a:rPr lang="en-US" sz="2000" dirty="0" smtClean="0"/>
              <a:t>y</a:t>
            </a:r>
            <a:r>
              <a:rPr lang="en-US" sz="2000" i="1" dirty="0" smtClean="0"/>
              <a:t> as a variable.  The </a:t>
            </a:r>
            <a:r>
              <a:rPr lang="en-US" sz="2000" dirty="0" smtClean="0"/>
              <a:t>x</a:t>
            </a:r>
            <a:r>
              <a:rPr lang="en-US" sz="2000" i="1" dirty="0" smtClean="0"/>
              <a:t>-coordinate is always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, regardless of the value of </a:t>
            </a:r>
            <a:r>
              <a:rPr lang="en-US" sz="2000" dirty="0" smtClean="0"/>
              <a:t>y</a:t>
            </a:r>
            <a:r>
              <a:rPr lang="en-US" sz="2000" i="1" dirty="0" smtClean="0"/>
              <a:t>.  Some points are that are solutions of the equation are:</a:t>
            </a:r>
          </a:p>
          <a:p>
            <a:r>
              <a:rPr lang="en-US" sz="2000" i="1" dirty="0" smtClean="0"/>
              <a:t>   (</a:t>
            </a:r>
            <a:r>
              <a:rPr lang="en-US" sz="2000" i="1" u="sng" dirty="0" smtClean="0"/>
              <a:t>	</a:t>
            </a:r>
            <a:r>
              <a:rPr lang="en-US" sz="2000" i="1" dirty="0" smtClean="0"/>
              <a:t> -3), </a:t>
            </a:r>
            <a:r>
              <a:rPr lang="en-US" sz="2000" i="1" u="sng" dirty="0" smtClean="0"/>
              <a:t>(	,</a:t>
            </a:r>
            <a:r>
              <a:rPr lang="en-US" sz="2000" i="1" dirty="0" smtClean="0"/>
              <a:t> 0), and </a:t>
            </a:r>
            <a:r>
              <a:rPr lang="en-US" sz="2000" i="1" u="sng" dirty="0" smtClean="0"/>
              <a:t>(      ,</a:t>
            </a:r>
            <a:r>
              <a:rPr lang="en-US" sz="2000" i="1" dirty="0" smtClean="0"/>
              <a:t> 3)</a:t>
            </a:r>
          </a:p>
          <a:p>
            <a:r>
              <a:rPr lang="en-US" sz="2000" b="1" i="1" dirty="0" smtClean="0"/>
              <a:t>The graph of </a:t>
            </a:r>
            <a:r>
              <a:rPr lang="en-US" sz="2000" b="1" dirty="0" smtClean="0"/>
              <a:t>x = 2 </a:t>
            </a:r>
            <a:r>
              <a:rPr lang="en-US" sz="2000" i="1" dirty="0" smtClean="0"/>
              <a:t>is a </a:t>
            </a:r>
            <a:r>
              <a:rPr lang="en-US" sz="2000" i="1" u="sng" dirty="0" smtClean="0"/>
              <a:t>			</a:t>
            </a:r>
            <a:r>
              <a:rPr lang="en-US" sz="2000" i="1" dirty="0" smtClean="0"/>
              <a:t> line </a:t>
            </a:r>
            <a:r>
              <a:rPr lang="en-US" sz="2000" i="1" u="sng" dirty="0" smtClean="0"/>
              <a:t>	</a:t>
            </a:r>
            <a:r>
              <a:rPr lang="en-US" sz="2000" i="1" dirty="0" smtClean="0"/>
              <a:t> units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 the	 </a:t>
            </a:r>
            <a:r>
              <a:rPr lang="en-US" sz="2000" i="1" u="sng" dirty="0" smtClean="0"/>
              <a:t>		</a:t>
            </a:r>
            <a:r>
              <a:rPr lang="en-US" sz="2000" i="1" dirty="0" smtClean="0"/>
              <a:t>.</a:t>
            </a:r>
            <a:endParaRPr lang="en-US" sz="2000" b="1" i="1" dirty="0" smtClean="0"/>
          </a:p>
          <a:p>
            <a:endParaRPr lang="en-US" sz="2000" dirty="0"/>
          </a:p>
        </p:txBody>
      </p:sp>
      <p:pic>
        <p:nvPicPr>
          <p:cNvPr id="10" name="Picture Placeholder 4" descr="S2U4L1GLgrid.gif"/>
          <p:cNvPicPr>
            <a:picLocks noChangeAspect="1"/>
          </p:cNvPicPr>
          <p:nvPr/>
        </p:nvPicPr>
        <p:blipFill>
          <a:blip r:embed="rId2" cstate="print"/>
          <a:srcRect t="6177" b="6177"/>
          <a:stretch>
            <a:fillRect/>
          </a:stretch>
        </p:blipFill>
        <p:spPr>
          <a:xfrm rot="420000">
            <a:off x="3346581" y="1118994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noFill/>
            <a:round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620000" y="52578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584680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" name="Oval 1"/>
          <p:cNvSpPr/>
          <p:nvPr/>
        </p:nvSpPr>
        <p:spPr>
          <a:xfrm>
            <a:off x="6172200" y="39905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58674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270676" y="3090204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5867400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6380872" y="219573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96000" y="1295400"/>
            <a:ext cx="457200" cy="373380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67000" y="62484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vertical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6151602"/>
            <a:ext cx="685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4600" y="61722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solidFill>
                  <a:srgbClr val="002060"/>
                </a:solidFill>
              </a:rPr>
              <a:t>r</a:t>
            </a:r>
            <a:r>
              <a:rPr lang="en-US" sz="2500" b="1" dirty="0" smtClean="0">
                <a:solidFill>
                  <a:srgbClr val="002060"/>
                </a:solidFill>
              </a:rPr>
              <a:t>ight of 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64770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rgbClr val="002060"/>
                </a:solidFill>
              </a:rPr>
              <a:t>y-axis</a:t>
            </a:r>
            <a:endParaRPr lang="en-US" sz="25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11" grpId="0"/>
      <p:bldP spid="12" grpId="0" animBg="1"/>
      <p:bldP spid="13" grpId="0"/>
      <p:bldP spid="14" grpId="0" animBg="1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3:  Write an Equation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7772400" cy="659352"/>
          </a:xfrm>
        </p:spPr>
        <p:txBody>
          <a:bodyPr/>
          <a:lstStyle/>
          <a:p>
            <a:r>
              <a:rPr lang="en-US" dirty="0" smtClean="0"/>
              <a:t>Write the equation of the line in the graph.</a:t>
            </a:r>
            <a:endParaRPr lang="en-US" dirty="0"/>
          </a:p>
        </p:txBody>
      </p:sp>
      <p:pic>
        <p:nvPicPr>
          <p:cNvPr id="10" name="Content Placeholder 9" descr="S2U4L1GLgrid.gi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28800"/>
            <a:ext cx="3200400" cy="3107970"/>
          </a:xfrm>
        </p:spPr>
      </p:pic>
      <p:pic>
        <p:nvPicPr>
          <p:cNvPr id="11" name="Content Placeholder 10" descr="S2U4L1GLgrid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905000"/>
            <a:ext cx="2943225" cy="2858222"/>
          </a:xfrm>
        </p:spPr>
      </p:pic>
      <p:cxnSp>
        <p:nvCxnSpPr>
          <p:cNvPr id="13" name="Straight Arrow Connector 12"/>
          <p:cNvCxnSpPr/>
          <p:nvPr/>
        </p:nvCxnSpPr>
        <p:spPr>
          <a:xfrm rot="5400000" flipH="1" flipV="1">
            <a:off x="1580522" y="3373272"/>
            <a:ext cx="2666206" cy="3605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20352" y="3684896"/>
            <a:ext cx="2514600" cy="158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48768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Solution</a:t>
            </a:r>
            <a:endParaRPr lang="en-US" dirty="0" smtClean="0"/>
          </a:p>
          <a:p>
            <a:pPr marL="342900" indent="-342900">
              <a:buAutoNum type="alphaLcPeriod"/>
            </a:pPr>
            <a:r>
              <a:rPr lang="en-US" b="1" dirty="0" smtClean="0"/>
              <a:t>The graph is a </a:t>
            </a:r>
            <a:r>
              <a:rPr lang="en-US" b="1" u="sng" dirty="0" smtClean="0"/>
              <a:t>		</a:t>
            </a:r>
            <a:r>
              <a:rPr lang="en-US" b="1" dirty="0" smtClean="0"/>
              <a:t> line.  The x-coordinate is always </a:t>
            </a:r>
            <a:r>
              <a:rPr lang="en-US" b="1" u="sng" dirty="0" smtClean="0"/>
              <a:t>	                </a:t>
            </a:r>
            <a:r>
              <a:rPr lang="en-US" b="1" dirty="0" smtClean="0"/>
              <a:t>.  The equation of the line is </a:t>
            </a:r>
            <a:r>
              <a:rPr lang="en-US" b="1" u="sng" dirty="0" smtClean="0"/>
              <a:t>		</a:t>
            </a:r>
            <a:r>
              <a:rPr lang="en-US" b="1" dirty="0" smtClean="0"/>
              <a:t>.</a:t>
            </a:r>
          </a:p>
          <a:p>
            <a:pPr marL="342900" indent="-342900">
              <a:buAutoNum type="alphaLcPeriod"/>
            </a:pP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smtClean="0"/>
              <a:t>The graph is a </a:t>
            </a:r>
            <a:r>
              <a:rPr lang="en-US" b="1" u="sng" dirty="0" smtClean="0"/>
              <a:t>		</a:t>
            </a:r>
            <a:r>
              <a:rPr lang="en-US" b="1" dirty="0" smtClean="0"/>
              <a:t> line.  The y-coordinate is always </a:t>
            </a:r>
            <a:r>
              <a:rPr lang="en-US" b="1" u="sng" dirty="0" smtClean="0"/>
              <a:t>	                </a:t>
            </a:r>
            <a:r>
              <a:rPr lang="en-US" b="1" dirty="0" smtClean="0"/>
              <a:t>.  The equation of the line is </a:t>
            </a:r>
            <a:r>
              <a:rPr lang="en-US" b="1" u="sng" dirty="0" smtClean="0"/>
              <a:t>		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1992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a.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530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029200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vertical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72400" y="49530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4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5334000"/>
            <a:ext cx="1143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>
                <a:solidFill>
                  <a:srgbClr val="002060"/>
                </a:solidFill>
              </a:rPr>
              <a:t>x</a:t>
            </a:r>
            <a:r>
              <a:rPr lang="en-US" sz="2500" b="1" i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</a:rPr>
              <a:t>= 4</a:t>
            </a:r>
            <a:endParaRPr lang="en-US" sz="2500" b="1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5847546"/>
            <a:ext cx="1828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horizontal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72400" y="5715000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2060"/>
                </a:solidFill>
              </a:rPr>
              <a:t>-2</a:t>
            </a:r>
            <a:endParaRPr lang="en-US" sz="25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6152346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>
                <a:solidFill>
                  <a:srgbClr val="002060"/>
                </a:solidFill>
              </a:rPr>
              <a:t>y</a:t>
            </a:r>
            <a:r>
              <a:rPr lang="en-US" sz="2500" b="1" i="1" dirty="0" smtClean="0">
                <a:solidFill>
                  <a:srgbClr val="002060"/>
                </a:solidFill>
              </a:rPr>
              <a:t> </a:t>
            </a:r>
            <a:r>
              <a:rPr lang="en-US" sz="2500" b="1" dirty="0" smtClean="0">
                <a:solidFill>
                  <a:srgbClr val="002060"/>
                </a:solidFill>
              </a:rPr>
              <a:t> = -2</a:t>
            </a:r>
            <a:endParaRPr lang="en-US" sz="25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CHECKPOINT</a:t>
            </a:r>
            <a:r>
              <a:rPr lang="en-US" dirty="0" smtClean="0"/>
              <a:t>  </a:t>
            </a:r>
            <a:r>
              <a:rPr lang="en-US" sz="2800" dirty="0" smtClean="0"/>
              <a:t>Complete the following exercises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855248"/>
            <a:ext cx="4497388" cy="6593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Graph the equation x = - </a:t>
            </a:r>
            <a:r>
              <a:rPr lang="en-US" u="sng" dirty="0" smtClean="0"/>
              <a:t>3</a:t>
            </a:r>
          </a:p>
          <a:p>
            <a:pPr marL="457200" indent="-457200"/>
            <a:r>
              <a:rPr lang="en-US" dirty="0" smtClean="0"/>
              <a:t>					    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2"/>
            </a:pPr>
            <a:r>
              <a:rPr lang="en-US" dirty="0" smtClean="0"/>
              <a:t>Write the equation of the line in the graph</a:t>
            </a:r>
          </a:p>
        </p:txBody>
      </p:sp>
      <p:pic>
        <p:nvPicPr>
          <p:cNvPr id="7" name="Content Placeholder 6" descr="purple check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533400"/>
            <a:ext cx="1331913" cy="1331913"/>
          </a:xfrm>
        </p:spPr>
      </p:pic>
      <p:pic>
        <p:nvPicPr>
          <p:cNvPr id="9" name="Content Placeholder 8" descr="ax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756068"/>
            <a:ext cx="3608387" cy="3405266"/>
          </a:xfrm>
        </p:spPr>
      </p:pic>
      <p:sp>
        <p:nvSpPr>
          <p:cNvPr id="8" name="TextBox 7"/>
          <p:cNvSpPr txBox="1"/>
          <p:nvPr/>
        </p:nvSpPr>
        <p:spPr>
          <a:xfrm>
            <a:off x="3913496" y="1981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2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" name="Content Placeholder 8" descr="ax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908468"/>
            <a:ext cx="3608387" cy="3405266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5029200" y="3581400"/>
            <a:ext cx="3124200" cy="1588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4  </a:t>
            </a:r>
            <a:r>
              <a:rPr lang="en-US" sz="3300" dirty="0" smtClean="0"/>
              <a:t>Write a Constant Function</a:t>
            </a:r>
            <a:endParaRPr lang="en-US" sz="3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19200"/>
            <a:ext cx="8686800" cy="685800"/>
          </a:xfrm>
        </p:spPr>
        <p:txBody>
          <a:bodyPr/>
          <a:lstStyle/>
          <a:p>
            <a:r>
              <a:rPr lang="en-US" dirty="0" smtClean="0"/>
              <a:t>Tree Trunks</a:t>
            </a:r>
            <a:r>
              <a:rPr lang="en-US" b="0" dirty="0" smtClean="0"/>
              <a:t> The graph shows the diameter of a tree trunk over a 6-week period.  Write an equation to represent the diameter of the tree trunk for this period.  What is the domain of the function?  What is the range.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5486400"/>
            <a:ext cx="82296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From the graph, you can see that the diameter was about </a:t>
            </a:r>
            <a:r>
              <a:rPr lang="en-US" u="sng" dirty="0" smtClean="0"/>
              <a:t>	</a:t>
            </a:r>
            <a:r>
              <a:rPr lang="en-US" dirty="0" smtClean="0"/>
              <a:t> inches throughout the 6-week period.  Therefore, the diameter </a:t>
            </a:r>
            <a:r>
              <a:rPr lang="en-US" b="1" dirty="0" smtClean="0"/>
              <a:t>D</a:t>
            </a:r>
            <a:r>
              <a:rPr lang="en-US" dirty="0" smtClean="0"/>
              <a:t> during </a:t>
            </a:r>
            <a:r>
              <a:rPr lang="en-US" smtClean="0"/>
              <a:t>this time </a:t>
            </a:r>
            <a:r>
              <a:rPr lang="en-US" b="1" i="1" smtClean="0"/>
              <a:t>t</a:t>
            </a:r>
            <a:r>
              <a:rPr lang="en-US" smtClean="0"/>
              <a:t> </a:t>
            </a:r>
            <a:r>
              <a:rPr lang="en-US" dirty="0" smtClean="0"/>
              <a:t>is </a:t>
            </a:r>
            <a:r>
              <a:rPr lang="en-US" b="1" i="1" dirty="0" smtClean="0"/>
              <a:t>D</a:t>
            </a:r>
            <a:r>
              <a:rPr lang="en-US" dirty="0" smtClean="0"/>
              <a:t> = </a:t>
            </a:r>
            <a:r>
              <a:rPr lang="en-US" u="sng" dirty="0" smtClean="0"/>
              <a:t>	   </a:t>
            </a:r>
            <a:r>
              <a:rPr lang="en-US" dirty="0" smtClean="0"/>
              <a:t>.   The domain is </a:t>
            </a:r>
            <a:r>
              <a:rPr lang="en-US" u="sng" dirty="0" smtClean="0"/>
              <a:t>		</a:t>
            </a:r>
            <a:r>
              <a:rPr lang="en-US" dirty="0" smtClean="0"/>
              <a:t>.  The range is </a:t>
            </a:r>
            <a:r>
              <a:rPr lang="en-US" u="sng" dirty="0" smtClean="0"/>
              <a:t>				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Content Placeholder 6" descr="quadone.gif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344987" y="2209800"/>
            <a:ext cx="3351213" cy="3351213"/>
          </a:xfrm>
        </p:spPr>
      </p:pic>
      <p:sp>
        <p:nvSpPr>
          <p:cNvPr id="8" name="TextBox 7"/>
          <p:cNvSpPr txBox="1"/>
          <p:nvPr/>
        </p:nvSpPr>
        <p:spPr>
          <a:xfrm rot="16200000">
            <a:off x="3396734" y="3320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Diameter (in.)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5181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Number of Weeks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029200"/>
            <a:ext cx="2743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Solution</a:t>
            </a:r>
            <a:endParaRPr lang="en-US" sz="2500" b="1" dirty="0"/>
          </a:p>
        </p:txBody>
      </p:sp>
      <p:sp>
        <p:nvSpPr>
          <p:cNvPr id="4" name="Oval 3"/>
          <p:cNvSpPr/>
          <p:nvPr/>
        </p:nvSpPr>
        <p:spPr>
          <a:xfrm>
            <a:off x="4891120" y="3489959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50201" y="3495962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89651" y="3491344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25873" y="3505197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878483" y="3505660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23708" y="3505198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943997" y="3523211"/>
            <a:ext cx="1447800" cy="646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359232" y="3486728"/>
            <a:ext cx="45719" cy="6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629891" y="6096000"/>
            <a:ext cx="1066800" cy="38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 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6063734"/>
            <a:ext cx="209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0, 1, 2, 3, 4, 5, 6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6476997"/>
            <a:ext cx="1066800" cy="38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 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274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4.3 Graphing Horizontal and Vertical Lines</vt:lpstr>
      <vt:lpstr>4.3    Graphing Horizontal and Vertical Lines</vt:lpstr>
      <vt:lpstr>4.3 Graphing Horizontal and Vertical Lines</vt:lpstr>
      <vt:lpstr>Example 1: Graph the Equation y = b             Graph the equation  y = -3. </vt:lpstr>
      <vt:lpstr>Example 2: Graph the Equation x = a         Graph the equation  x = 2</vt:lpstr>
      <vt:lpstr>Example 3:  Write an Equation</vt:lpstr>
      <vt:lpstr> CHECKPOINT  Complete the following exercises</vt:lpstr>
      <vt:lpstr>Example 4  Write a Constant Function</vt:lpstr>
    </vt:vector>
  </TitlesOfParts>
  <Company>ESASD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Graphing Horizontal and Vertical Lines</dc:title>
  <dc:creator>teacher</dc:creator>
  <cp:lastModifiedBy>ESASD</cp:lastModifiedBy>
  <cp:revision>26</cp:revision>
  <dcterms:created xsi:type="dcterms:W3CDTF">2010-10-25T16:12:28Z</dcterms:created>
  <dcterms:modified xsi:type="dcterms:W3CDTF">2012-02-03T15:14:56Z</dcterms:modified>
</cp:coreProperties>
</file>