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  <p:sndAc>
      <p:stSnd>
        <p:snd r:embed="rId1" name="suctio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suctio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suctio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suctio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  <p:sndAc>
      <p:stSnd>
        <p:snd r:embed="rId1" name="suctio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suctio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suctio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suctio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suctio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suctio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dissolve/>
    <p:sndAc>
      <p:stSnd>
        <p:snd r:embed="rId1" name="suctio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9A4BE5-E3B9-4A4A-AEB3-E29E1DF9F8F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BF8E49-FCE8-4DA0-989E-766571CBD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  <p:sndAc>
      <p:stSnd>
        <p:snd r:embed="rId13" name="suction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142 – 144</a:t>
            </a:r>
          </a:p>
          <a:p>
            <a:r>
              <a:rPr lang="en-US" dirty="0" smtClean="0"/>
              <a:t>Students will estimate the solution of a system of linear equations by graphing.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7.1 Graphing Linear Systems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7.1 Vocabulary</a:t>
            </a:r>
            <a:br>
              <a:rPr lang="en-US" dirty="0" smtClean="0"/>
            </a:br>
            <a:r>
              <a:rPr lang="en-US" dirty="0" smtClean="0"/>
              <a:t>p. 142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81000" y="1392135"/>
          <a:ext cx="8458200" cy="5151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</a:tblGrid>
              <a:tr h="2021625">
                <a:tc>
                  <a:txBody>
                    <a:bodyPr/>
                    <a:lstStyle/>
                    <a:p>
                      <a:r>
                        <a:rPr lang="en-US" sz="3400" b="1" dirty="0" smtClean="0"/>
                        <a:t>System of linear equations</a:t>
                      </a:r>
                    </a:p>
                  </a:txBody>
                  <a:tcPr/>
                </a:tc>
              </a:tr>
              <a:tr h="1564891">
                <a:tc>
                  <a:txBody>
                    <a:bodyPr/>
                    <a:lstStyle/>
                    <a:p>
                      <a:r>
                        <a:rPr lang="en-US" sz="3400" b="1" dirty="0" smtClean="0"/>
                        <a:t>Solution of a linear system</a:t>
                      </a:r>
                    </a:p>
                    <a:p>
                      <a:endParaRPr lang="en-US" sz="3400" b="0" dirty="0"/>
                    </a:p>
                  </a:txBody>
                  <a:tcPr/>
                </a:tc>
              </a:tr>
              <a:tr h="1564891">
                <a:tc>
                  <a:txBody>
                    <a:bodyPr/>
                    <a:lstStyle/>
                    <a:p>
                      <a:r>
                        <a:rPr lang="en-US" sz="3400" b="1" dirty="0" smtClean="0"/>
                        <a:t>Point of intersection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0574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Two or more linear equations in the same variable form. This is also called a linear system.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75782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 ordered pair (</a:t>
            </a:r>
            <a:r>
              <a:rPr lang="en-US" sz="3200" i="1" dirty="0" smtClean="0"/>
              <a:t>x</a:t>
            </a:r>
            <a:r>
              <a:rPr lang="en-US" sz="3200" dirty="0" smtClean="0"/>
              <a:t>, </a:t>
            </a:r>
            <a:r>
              <a:rPr lang="en-US" sz="3200" i="1" dirty="0" smtClean="0"/>
              <a:t>y</a:t>
            </a:r>
            <a:r>
              <a:rPr lang="en-US" sz="3200" dirty="0" smtClean="0"/>
              <a:t>) that makes each equation in the system a true statement.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22030" y="55626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point (</a:t>
            </a:r>
            <a:r>
              <a:rPr lang="en-US" sz="3200" i="1" dirty="0" smtClean="0"/>
              <a:t>a</a:t>
            </a:r>
            <a:r>
              <a:rPr lang="en-US" sz="3200" dirty="0" smtClean="0"/>
              <a:t>, </a:t>
            </a:r>
            <a:r>
              <a:rPr lang="en-US" sz="3200" i="1" dirty="0" smtClean="0"/>
              <a:t>b</a:t>
            </a:r>
            <a:r>
              <a:rPr lang="en-US" sz="3200" dirty="0" smtClean="0"/>
              <a:t>) that lies on the graphs of two or more equations is a point of intersection for the graphs.</a:t>
            </a:r>
          </a:p>
          <a:p>
            <a:endParaRPr lang="en-US" sz="3200" dirty="0"/>
          </a:p>
        </p:txBody>
      </p:sp>
    </p:spTree>
  </p:cSld>
  <p:clrMapOvr>
    <a:masterClrMapping/>
  </p:clrMapOvr>
  <p:transition spd="med">
    <p:dissolv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142:  Example 1</a:t>
            </a:r>
            <a:br>
              <a:rPr lang="en-US" dirty="0" smtClean="0"/>
            </a:br>
            <a:r>
              <a:rPr lang="en-US" dirty="0" smtClean="0"/>
              <a:t>Find the Point of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295400"/>
            <a:ext cx="54864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the graph at the right to estimate the solution of the linear system.  The check your solution algebraically.</a:t>
            </a:r>
            <a:endParaRPr lang="en-US" dirty="0"/>
          </a:p>
        </p:txBody>
      </p:sp>
      <p:pic>
        <p:nvPicPr>
          <p:cNvPr id="4" name="Picture 3" descr="S2U4L1GLgri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0187" y="1295400"/>
            <a:ext cx="3757613" cy="36490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514600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x + 2</a:t>
            </a:r>
            <a:r>
              <a:rPr lang="en-US" sz="2800" dirty="0" smtClean="0"/>
              <a:t>y = -4		</a:t>
            </a:r>
            <a:r>
              <a:rPr lang="en-US" sz="2800" b="1" dirty="0" smtClean="0"/>
              <a:t>Equation 1</a:t>
            </a:r>
            <a:endParaRPr lang="en-US" sz="2800" dirty="0" smtClean="0"/>
          </a:p>
          <a:p>
            <a:endParaRPr lang="en-US" sz="2800" i="1" dirty="0" smtClean="0"/>
          </a:p>
          <a:p>
            <a:r>
              <a:rPr lang="en-US" sz="2800" i="1" dirty="0" smtClean="0"/>
              <a:t>x</a:t>
            </a:r>
            <a:r>
              <a:rPr lang="en-US" sz="2800" dirty="0" smtClean="0"/>
              <a:t> – 3</a:t>
            </a:r>
            <a:r>
              <a:rPr lang="en-US" sz="2800" i="1" dirty="0" smtClean="0"/>
              <a:t>y</a:t>
            </a:r>
            <a:r>
              <a:rPr lang="en-US" sz="2800" dirty="0" smtClean="0"/>
              <a:t> = 1</a:t>
            </a:r>
            <a:r>
              <a:rPr lang="en-US" sz="2800" i="1" dirty="0" smtClean="0"/>
              <a:t>		</a:t>
            </a:r>
            <a:r>
              <a:rPr lang="en-US" sz="2800" b="1" dirty="0" smtClean="0"/>
              <a:t>Equation 2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7925" y="3810000"/>
            <a:ext cx="90560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Solution</a:t>
            </a:r>
            <a:endParaRPr lang="en-US" sz="2400" dirty="0" smtClean="0"/>
          </a:p>
          <a:p>
            <a:r>
              <a:rPr lang="en-US" sz="2400" dirty="0" smtClean="0"/>
              <a:t>The lines appear to intersect one at (</a:t>
            </a:r>
            <a:r>
              <a:rPr lang="en-US" sz="2400" u="sng" dirty="0" smtClean="0"/>
              <a:t>     </a:t>
            </a:r>
            <a:r>
              <a:rPr lang="en-US" sz="2400" dirty="0" smtClean="0"/>
              <a:t>, </a:t>
            </a:r>
            <a:r>
              <a:rPr lang="en-US" sz="2400" u="sng" dirty="0" smtClean="0"/>
              <a:t>     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Check</a:t>
            </a:r>
            <a:r>
              <a:rPr lang="en-US" sz="2400" dirty="0" smtClean="0"/>
              <a:t> Substitute </a:t>
            </a:r>
            <a:r>
              <a:rPr lang="en-US" sz="2400" u="sng" dirty="0" smtClean="0"/>
              <a:t>	</a:t>
            </a:r>
            <a:r>
              <a:rPr lang="en-US" sz="2400" dirty="0" smtClean="0"/>
              <a:t> for </a:t>
            </a:r>
            <a:r>
              <a:rPr lang="en-US" sz="2400" i="1" dirty="0" smtClean="0"/>
              <a:t>x </a:t>
            </a:r>
            <a:r>
              <a:rPr lang="en-US" sz="2400" dirty="0" smtClean="0"/>
              <a:t> and </a:t>
            </a:r>
            <a:r>
              <a:rPr lang="en-US" sz="2400" u="sng" dirty="0" smtClean="0"/>
              <a:t>	</a:t>
            </a:r>
            <a:r>
              <a:rPr lang="en-US" sz="2400" dirty="0" smtClean="0"/>
              <a:t> for </a:t>
            </a:r>
            <a:r>
              <a:rPr lang="en-US" sz="2400" i="1" dirty="0" smtClean="0"/>
              <a:t>y</a:t>
            </a:r>
            <a:r>
              <a:rPr lang="en-US" sz="2400" dirty="0" smtClean="0"/>
              <a:t> in each equation.</a:t>
            </a:r>
          </a:p>
          <a:p>
            <a:r>
              <a:rPr lang="en-US" sz="2400" b="1" dirty="0" smtClean="0"/>
              <a:t>	    </a:t>
            </a:r>
            <a:r>
              <a:rPr lang="en-US" sz="2400" i="1" dirty="0" smtClean="0"/>
              <a:t> x + 2</a:t>
            </a:r>
            <a:r>
              <a:rPr lang="en-US" sz="2400" dirty="0" smtClean="0"/>
              <a:t>y = -4			   </a:t>
            </a:r>
            <a:r>
              <a:rPr lang="en-US" sz="2400" i="1" dirty="0" smtClean="0"/>
              <a:t> x</a:t>
            </a:r>
            <a:r>
              <a:rPr lang="en-US" sz="2400" dirty="0" smtClean="0"/>
              <a:t> – 3</a:t>
            </a:r>
            <a:r>
              <a:rPr lang="en-US" sz="2400" i="1" dirty="0" smtClean="0"/>
              <a:t>y</a:t>
            </a:r>
            <a:r>
              <a:rPr lang="en-US" sz="2400" dirty="0" smtClean="0"/>
              <a:t> = 1</a:t>
            </a:r>
          </a:p>
          <a:p>
            <a:r>
              <a:rPr lang="en-US" sz="2400" u="sng" dirty="0" smtClean="0"/>
              <a:t>	</a:t>
            </a:r>
            <a:r>
              <a:rPr lang="en-US" sz="2400" dirty="0" smtClean="0"/>
              <a:t> + 2(</a:t>
            </a:r>
            <a:r>
              <a:rPr lang="en-US" sz="2400" u="sng" dirty="0" smtClean="0"/>
              <a:t>     </a:t>
            </a:r>
            <a:r>
              <a:rPr lang="en-US" sz="2400" dirty="0" smtClean="0"/>
              <a:t>) = -4		</a:t>
            </a:r>
            <a:r>
              <a:rPr lang="en-US" sz="2400" u="sng" dirty="0" smtClean="0"/>
              <a:t>	</a:t>
            </a:r>
            <a:r>
              <a:rPr lang="en-US" sz="2400" dirty="0" smtClean="0"/>
              <a:t> - 3(</a:t>
            </a:r>
            <a:r>
              <a:rPr lang="en-US" sz="2400" u="sng" dirty="0" smtClean="0"/>
              <a:t>     </a:t>
            </a:r>
            <a:r>
              <a:rPr lang="en-US" sz="2400" dirty="0" smtClean="0"/>
              <a:t>) = 1</a:t>
            </a:r>
          </a:p>
          <a:p>
            <a:r>
              <a:rPr lang="en-US" sz="2400" dirty="0" smtClean="0"/>
              <a:t> 	    </a:t>
            </a:r>
            <a:r>
              <a:rPr lang="en-US" sz="2400" u="sng" dirty="0" smtClean="0"/>
              <a:t>	 </a:t>
            </a:r>
            <a:r>
              <a:rPr lang="en-US" sz="2400" dirty="0" smtClean="0"/>
              <a:t> = -4			</a:t>
            </a:r>
            <a:r>
              <a:rPr lang="en-US" sz="2400" u="sng" dirty="0" smtClean="0"/>
              <a:t>	</a:t>
            </a:r>
            <a:r>
              <a:rPr lang="en-US" sz="2400" dirty="0" smtClean="0"/>
              <a:t> = 1</a:t>
            </a:r>
          </a:p>
          <a:p>
            <a:r>
              <a:rPr lang="en-US" sz="2400" b="1" dirty="0" smtClean="0"/>
              <a:t>Answer</a:t>
            </a:r>
            <a:r>
              <a:rPr lang="en-US" sz="2400" dirty="0" smtClean="0"/>
              <a:t> Because ( </a:t>
            </a:r>
            <a:r>
              <a:rPr lang="en-US" sz="2400" u="sng" dirty="0" smtClean="0"/>
              <a:t>	</a:t>
            </a:r>
            <a:r>
              <a:rPr lang="en-US" sz="2400" dirty="0" smtClean="0"/>
              <a:t>, </a:t>
            </a:r>
            <a:r>
              <a:rPr lang="en-US" sz="2400" u="sng" dirty="0" smtClean="0"/>
              <a:t>	</a:t>
            </a:r>
            <a:r>
              <a:rPr lang="en-US" sz="2400" dirty="0" smtClean="0"/>
              <a:t>) is a solution of each equation, (</a:t>
            </a:r>
            <a:r>
              <a:rPr lang="en-US" sz="2400" u="sng" dirty="0" smtClean="0"/>
              <a:t>	    </a:t>
            </a:r>
            <a:r>
              <a:rPr lang="en-US" sz="2400" dirty="0" smtClean="0"/>
              <a:t>, </a:t>
            </a:r>
            <a:r>
              <a:rPr lang="en-US" sz="2400" u="sng" dirty="0" smtClean="0"/>
              <a:t>	</a:t>
            </a:r>
            <a:r>
              <a:rPr lang="en-US" sz="2400" dirty="0" smtClean="0"/>
              <a:t>) is the solution of the system of linear equations</a:t>
            </a:r>
            <a:endParaRPr lang="en-US" sz="2400" b="1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5410200" y="2667000"/>
            <a:ext cx="3505200" cy="1752600"/>
          </a:xfrm>
          <a:prstGeom prst="straightConnector1">
            <a:avLst/>
          </a:prstGeom>
          <a:ln w="4445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410200" y="2438400"/>
            <a:ext cx="3405555" cy="1524000"/>
          </a:xfrm>
          <a:prstGeom prst="straightConnector1">
            <a:avLst/>
          </a:prstGeom>
          <a:ln w="4445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62600" y="22961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x</a:t>
            </a:r>
            <a:r>
              <a:rPr lang="en-US" sz="2800" b="1" dirty="0" smtClean="0"/>
              <a:t> + 2</a:t>
            </a:r>
            <a:r>
              <a:rPr lang="en-US" sz="2800" b="1" i="1" dirty="0" smtClean="0"/>
              <a:t>y</a:t>
            </a:r>
            <a:r>
              <a:rPr lang="en-US" sz="2800" b="1" dirty="0" smtClean="0"/>
              <a:t> = -4</a:t>
            </a:r>
            <a:endParaRPr lang="en-US" sz="28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00" y="37439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x</a:t>
            </a:r>
            <a:r>
              <a:rPr lang="en-US" sz="2800" b="1" dirty="0" smtClean="0"/>
              <a:t> - 3</a:t>
            </a:r>
            <a:r>
              <a:rPr lang="en-US" sz="2800" b="1" i="1" dirty="0" smtClean="0"/>
              <a:t>y</a:t>
            </a:r>
            <a:r>
              <a:rPr lang="en-US" sz="2800" b="1" dirty="0" smtClean="0"/>
              <a:t> = 1</a:t>
            </a:r>
            <a:endParaRPr lang="en-US" sz="28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62045" y="4132386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-2   -1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0" y="448839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08940" y="445477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" y="51917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1585" y="519918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38600" y="51917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05400" y="521522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0200" y="55727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58604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20815" y="5943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-2   -1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39000" y="59537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-2   -1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40" y="638915"/>
            <a:ext cx="8915400" cy="1112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143</a:t>
            </a:r>
            <a:br>
              <a:rPr lang="en-US" dirty="0" smtClean="0"/>
            </a:br>
            <a:r>
              <a:rPr lang="en-US" dirty="0" smtClean="0"/>
              <a:t>SOLVING A LINEAR SYSTEM USING GRAPH-AND-CHECK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9525000" cy="472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900" b="1" dirty="0" smtClean="0"/>
              <a:t>Step 1   Write</a:t>
            </a:r>
            <a:r>
              <a:rPr lang="en-US" sz="2900" dirty="0" smtClean="0"/>
              <a:t> each equation in a form that is </a:t>
            </a:r>
            <a:r>
              <a:rPr lang="en-US" sz="2900" u="sng" dirty="0" smtClean="0"/>
              <a:t>			       </a:t>
            </a:r>
            <a:r>
              <a:rPr lang="en-US" sz="2900" dirty="0" smtClean="0"/>
              <a:t>.</a:t>
            </a:r>
            <a:endParaRPr lang="en-US" sz="29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2900" b="1" dirty="0" smtClean="0"/>
              <a:t>Step 2   Graph</a:t>
            </a:r>
            <a:r>
              <a:rPr lang="en-US" sz="2900" dirty="0" smtClean="0"/>
              <a:t> both equations in the </a:t>
            </a:r>
            <a:r>
              <a:rPr lang="en-US" sz="2900" u="sng" dirty="0" smtClean="0"/>
              <a:t>				       </a:t>
            </a:r>
            <a:r>
              <a:rPr lang="en-US" sz="2900" dirty="0" smtClean="0"/>
              <a:t>.</a:t>
            </a:r>
            <a:endParaRPr lang="en-US" sz="2900" b="1" u="sng" dirty="0" smtClean="0"/>
          </a:p>
          <a:p>
            <a:pPr>
              <a:lnSpc>
                <a:spcPct val="150000"/>
              </a:lnSpc>
              <a:buNone/>
            </a:pPr>
            <a:r>
              <a:rPr lang="en-US" sz="2900" b="1" dirty="0" smtClean="0"/>
              <a:t>Step 3   Estimate</a:t>
            </a:r>
            <a:r>
              <a:rPr lang="en-US" sz="2900" dirty="0" smtClean="0"/>
              <a:t> the coordinates of the </a:t>
            </a:r>
            <a:r>
              <a:rPr lang="en-US" sz="2900" u="sng" dirty="0" smtClean="0"/>
              <a:t>		                  </a:t>
            </a:r>
            <a:r>
              <a:rPr lang="en-US" sz="2900" dirty="0" smtClean="0"/>
              <a:t>.</a:t>
            </a:r>
            <a:endParaRPr lang="en-US" sz="29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2900" b="1" dirty="0" smtClean="0"/>
              <a:t>Step 4   Check</a:t>
            </a:r>
            <a:r>
              <a:rPr lang="en-US" sz="2900" dirty="0" smtClean="0"/>
              <a:t> whether the coordinates give a solution by </a:t>
            </a:r>
          </a:p>
          <a:p>
            <a:pPr>
              <a:lnSpc>
                <a:spcPct val="150000"/>
              </a:lnSpc>
              <a:buNone/>
            </a:pPr>
            <a:r>
              <a:rPr lang="en-US" sz="2900" dirty="0" smtClean="0"/>
              <a:t>  		    </a:t>
            </a:r>
            <a:r>
              <a:rPr lang="en-US" sz="2900" u="sng" dirty="0" smtClean="0"/>
              <a:t>			</a:t>
            </a:r>
            <a:r>
              <a:rPr lang="en-US" sz="2900" dirty="0" smtClean="0"/>
              <a:t> them into each equation of the</a:t>
            </a:r>
          </a:p>
          <a:p>
            <a:pPr>
              <a:lnSpc>
                <a:spcPct val="150000"/>
              </a:lnSpc>
              <a:buNone/>
            </a:pPr>
            <a:r>
              <a:rPr lang="en-US" sz="2900" dirty="0" smtClean="0"/>
              <a:t>		    </a:t>
            </a:r>
            <a:r>
              <a:rPr lang="en-US" sz="2900" u="sng" dirty="0" smtClean="0"/>
              <a:t>		</a:t>
            </a:r>
            <a:r>
              <a:rPr lang="en-US" sz="2900" dirty="0" smtClean="0"/>
              <a:t> linear system.</a:t>
            </a:r>
            <a:endParaRPr lang="en-US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67061" y="1800102"/>
            <a:ext cx="255192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2060"/>
                </a:solidFill>
              </a:rPr>
              <a:t>easy to graph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2510203"/>
            <a:ext cx="4343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2060"/>
                </a:solidFill>
              </a:rPr>
              <a:t>same coordinate plane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3250430"/>
            <a:ext cx="3581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2060"/>
                </a:solidFill>
              </a:rPr>
              <a:t>point of intersection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4718447"/>
            <a:ext cx="255192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2060"/>
                </a:solidFill>
              </a:rPr>
              <a:t>substituting</a:t>
            </a:r>
            <a:endParaRPr lang="en-US" sz="3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0478" y="5480447"/>
            <a:ext cx="255192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2060"/>
                </a:solidFill>
              </a:rPr>
              <a:t>original</a:t>
            </a:r>
            <a:endParaRPr lang="en-US" sz="3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143						</a:t>
            </a:r>
            <a:r>
              <a:rPr lang="en-US" sz="1200" dirty="0" smtClean="0">
                <a:solidFill>
                  <a:srgbClr val="FF0000"/>
                </a:solidFill>
              </a:rPr>
              <a:t>continued on next slide!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2:  Graph and Check Linear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915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Use the graph-and-check method to solve the linear system.</a:t>
            </a:r>
          </a:p>
          <a:p>
            <a:pPr>
              <a:buNone/>
            </a:pPr>
            <a:r>
              <a:rPr lang="en-US" sz="2800" dirty="0" smtClean="0"/>
              <a:t>5</a:t>
            </a:r>
            <a:r>
              <a:rPr lang="en-US" sz="2800" i="1" dirty="0" smtClean="0"/>
              <a:t>x</a:t>
            </a:r>
            <a:r>
              <a:rPr lang="en-US" sz="2800" dirty="0" smtClean="0"/>
              <a:t> + 4</a:t>
            </a:r>
            <a:r>
              <a:rPr lang="en-US" sz="2800" i="1" dirty="0" smtClean="0"/>
              <a:t>y</a:t>
            </a:r>
            <a:r>
              <a:rPr lang="en-US" sz="2800" dirty="0" smtClean="0"/>
              <a:t> = -12			</a:t>
            </a:r>
            <a:r>
              <a:rPr lang="en-US" sz="2800" b="1" dirty="0" smtClean="0"/>
              <a:t>Equation 1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3</a:t>
            </a:r>
            <a:r>
              <a:rPr lang="en-US" sz="2800" i="1" dirty="0" smtClean="0"/>
              <a:t>x</a:t>
            </a:r>
            <a:r>
              <a:rPr lang="en-US" sz="2800" dirty="0" smtClean="0"/>
              <a:t> - 4</a:t>
            </a:r>
            <a:r>
              <a:rPr lang="en-US" sz="2800" i="1" dirty="0" smtClean="0"/>
              <a:t>y</a:t>
            </a:r>
            <a:r>
              <a:rPr lang="en-US" sz="2800" dirty="0" smtClean="0"/>
              <a:t> = -20			</a:t>
            </a:r>
            <a:r>
              <a:rPr lang="en-US" sz="2800" b="1" dirty="0" smtClean="0"/>
              <a:t>Equation 2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b="1" dirty="0" smtClean="0"/>
              <a:t>Write</a:t>
            </a:r>
            <a:r>
              <a:rPr lang="en-US" sz="2800" dirty="0" smtClean="0"/>
              <a:t> each equation in slope-intercept form.</a:t>
            </a:r>
          </a:p>
          <a:p>
            <a:pPr marL="514350" indent="-514350">
              <a:buNone/>
            </a:pPr>
            <a:r>
              <a:rPr lang="en-US" sz="2800" b="1" dirty="0" smtClean="0"/>
              <a:t>	 Equation 1			 Equation 2</a:t>
            </a:r>
            <a:endParaRPr lang="en-US" sz="2800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sz="3200" dirty="0" smtClean="0"/>
              <a:t>5</a:t>
            </a:r>
            <a:r>
              <a:rPr lang="en-US" sz="3200" i="1" dirty="0" smtClean="0"/>
              <a:t>x</a:t>
            </a:r>
            <a:r>
              <a:rPr lang="en-US" sz="3200" dirty="0" smtClean="0"/>
              <a:t> + 4</a:t>
            </a:r>
            <a:r>
              <a:rPr lang="en-US" sz="3200" i="1" dirty="0" smtClean="0"/>
              <a:t>y</a:t>
            </a:r>
            <a:r>
              <a:rPr lang="en-US" sz="3200" dirty="0" smtClean="0"/>
              <a:t> = -12				 3</a:t>
            </a:r>
            <a:r>
              <a:rPr lang="en-US" sz="3200" i="1" dirty="0" smtClean="0"/>
              <a:t>x</a:t>
            </a:r>
            <a:r>
              <a:rPr lang="en-US" sz="3200" dirty="0" smtClean="0"/>
              <a:t> - 4</a:t>
            </a:r>
            <a:r>
              <a:rPr lang="en-US" sz="3200" i="1" dirty="0" smtClean="0"/>
              <a:t>y</a:t>
            </a:r>
            <a:r>
              <a:rPr lang="en-US" sz="3200" dirty="0" smtClean="0"/>
              <a:t> = -20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3200" dirty="0" smtClean="0"/>
              <a:t>         4</a:t>
            </a:r>
            <a:r>
              <a:rPr lang="en-US" sz="3200" i="1" dirty="0" smtClean="0"/>
              <a:t>y</a:t>
            </a:r>
            <a:r>
              <a:rPr lang="en-US" sz="3200" dirty="0" smtClean="0"/>
              <a:t> = </a:t>
            </a:r>
            <a:r>
              <a:rPr lang="en-US" sz="3200" u="sng" dirty="0" smtClean="0"/>
              <a:t>	    </a:t>
            </a:r>
            <a:r>
              <a:rPr lang="en-US" sz="3200" dirty="0" smtClean="0"/>
              <a:t> -12			     - 4</a:t>
            </a:r>
            <a:r>
              <a:rPr lang="en-US" sz="3200" i="1" dirty="0" smtClean="0"/>
              <a:t>y </a:t>
            </a:r>
            <a:r>
              <a:rPr lang="en-US" sz="3200" dirty="0" smtClean="0"/>
              <a:t>= </a:t>
            </a:r>
            <a:r>
              <a:rPr lang="en-US" sz="3200" u="sng" dirty="0" smtClean="0"/>
              <a:t>	</a:t>
            </a:r>
            <a:r>
              <a:rPr lang="en-US" sz="3200" dirty="0" smtClean="0"/>
              <a:t> - 20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3200" i="1" dirty="0" smtClean="0"/>
              <a:t>           </a:t>
            </a:r>
            <a:r>
              <a:rPr lang="en-US" sz="3200" dirty="0" smtClean="0"/>
              <a:t>y = </a:t>
            </a:r>
            <a:r>
              <a:rPr lang="en-US" sz="3200" u="sng" dirty="0" smtClean="0"/>
              <a:t>		</a:t>
            </a:r>
            <a:r>
              <a:rPr lang="en-US" sz="3200" dirty="0" smtClean="0"/>
              <a:t>		          </a:t>
            </a:r>
            <a:r>
              <a:rPr lang="en-US" sz="3200" i="1" dirty="0" smtClean="0"/>
              <a:t>y</a:t>
            </a:r>
            <a:r>
              <a:rPr lang="en-US" sz="3200" dirty="0" smtClean="0"/>
              <a:t> = </a:t>
            </a:r>
            <a:r>
              <a:rPr lang="en-US" sz="3200" u="sng" dirty="0" smtClean="0"/>
              <a:t>		</a:t>
            </a:r>
            <a:endParaRPr lang="en-US" sz="32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28800" y="5287017"/>
            <a:ext cx="1143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</a:rPr>
              <a:t>-5</a:t>
            </a:r>
            <a:r>
              <a:rPr lang="en-US" sz="3400" i="1" dirty="0" smtClean="0">
                <a:solidFill>
                  <a:srgbClr val="FF0000"/>
                </a:solidFill>
              </a:rPr>
              <a:t>x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45570" y="5292877"/>
            <a:ext cx="1143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</a:rPr>
              <a:t>-3</a:t>
            </a:r>
            <a:r>
              <a:rPr lang="en-US" sz="3400" i="1" dirty="0" smtClean="0">
                <a:solidFill>
                  <a:srgbClr val="FF0000"/>
                </a:solidFill>
              </a:rPr>
              <a:t>x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6020053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3400" u="sng" dirty="0" smtClean="0">
                <a:solidFill>
                  <a:srgbClr val="FF0000"/>
                </a:solidFill>
              </a:rPr>
              <a:t> -5</a:t>
            </a:r>
            <a:r>
              <a:rPr lang="en-US" sz="3400" i="1" dirty="0" smtClean="0">
                <a:solidFill>
                  <a:srgbClr val="FF0000"/>
                </a:solidFill>
              </a:rPr>
              <a:t>x – 3</a:t>
            </a:r>
          </a:p>
          <a:p>
            <a:pPr>
              <a:lnSpc>
                <a:spcPts val="2400"/>
              </a:lnSpc>
            </a:pPr>
            <a:r>
              <a:rPr lang="en-US" sz="3400" i="1" dirty="0" smtClean="0">
                <a:solidFill>
                  <a:srgbClr val="FF0000"/>
                </a:solidFill>
              </a:rPr>
              <a:t>  4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60198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3400" u="sng" dirty="0" smtClean="0">
                <a:solidFill>
                  <a:srgbClr val="FF0000"/>
                </a:solidFill>
              </a:rPr>
              <a:t> 3</a:t>
            </a:r>
            <a:r>
              <a:rPr lang="en-US" sz="3400" i="1" dirty="0" smtClean="0">
                <a:solidFill>
                  <a:srgbClr val="FF0000"/>
                </a:solidFill>
              </a:rPr>
              <a:t>x + 5</a:t>
            </a:r>
          </a:p>
          <a:p>
            <a:pPr>
              <a:lnSpc>
                <a:spcPts val="2400"/>
              </a:lnSpc>
            </a:pPr>
            <a:r>
              <a:rPr lang="en-US" sz="3400" i="1" dirty="0" smtClean="0">
                <a:solidFill>
                  <a:srgbClr val="FF0000"/>
                </a:solidFill>
              </a:rPr>
              <a:t>4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7038"/>
            <a:ext cx="86868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143						</a:t>
            </a:r>
            <a:r>
              <a:rPr lang="en-US" sz="1200" dirty="0" smtClean="0">
                <a:solidFill>
                  <a:srgbClr val="FF0000"/>
                </a:solidFill>
              </a:rPr>
              <a:t>continued on next slide!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2:  Graph and Check Linear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686800" cy="5105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2800" b="1" dirty="0" smtClean="0"/>
              <a:t>2.  Graph</a:t>
            </a:r>
            <a:r>
              <a:rPr lang="en-US" sz="2800" dirty="0" smtClean="0"/>
              <a:t> both equations.</a:t>
            </a:r>
            <a:endParaRPr lang="en-US" sz="2800" b="1" dirty="0" smtClean="0"/>
          </a:p>
          <a:p>
            <a:pPr marL="514350" indent="-514350">
              <a:buNone/>
            </a:pPr>
            <a:r>
              <a:rPr lang="en-US" sz="2800" b="1" dirty="0" smtClean="0"/>
              <a:t>3.   Check</a:t>
            </a:r>
            <a:r>
              <a:rPr lang="en-US" sz="2800" dirty="0" smtClean="0"/>
              <a:t> from the graph that the </a:t>
            </a:r>
          </a:p>
          <a:p>
            <a:pPr marL="514350" indent="-514350"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point of intersection is (</a:t>
            </a:r>
            <a:r>
              <a:rPr lang="en-US" sz="2800" u="sng" dirty="0" smtClean="0"/>
              <a:t>	     </a:t>
            </a:r>
            <a:r>
              <a:rPr lang="en-US" sz="2800" dirty="0" smtClean="0"/>
              <a:t>, </a:t>
            </a:r>
            <a:r>
              <a:rPr lang="en-US" sz="2800" u="sng" dirty="0" smtClean="0"/>
              <a:t>       </a:t>
            </a:r>
            <a:r>
              <a:rPr lang="en-US" sz="2800" dirty="0" smtClean="0"/>
              <a:t>).</a:t>
            </a:r>
          </a:p>
          <a:p>
            <a:pPr marL="514350" indent="-514350">
              <a:buAutoNum type="arabicPeriod" startAt="4"/>
            </a:pPr>
            <a:r>
              <a:rPr lang="en-US" sz="2800" b="1" dirty="0" smtClean="0"/>
              <a:t>Check</a:t>
            </a:r>
            <a:r>
              <a:rPr lang="en-US" sz="2800" dirty="0" smtClean="0"/>
              <a:t> whether (</a:t>
            </a:r>
            <a:r>
              <a:rPr lang="en-US" sz="2800" u="sng" dirty="0" smtClean="0"/>
              <a:t>       </a:t>
            </a:r>
            <a:r>
              <a:rPr lang="en-US" sz="2800" dirty="0" smtClean="0"/>
              <a:t>, </a:t>
            </a:r>
            <a:r>
              <a:rPr lang="en-US" sz="2800" u="sng" dirty="0" smtClean="0"/>
              <a:t>       </a:t>
            </a:r>
            <a:r>
              <a:rPr lang="en-US" sz="2800" dirty="0" smtClean="0"/>
              <a:t>) is a </a:t>
            </a:r>
          </a:p>
          <a:p>
            <a:pPr marL="514350" indent="-514350">
              <a:buNone/>
            </a:pPr>
            <a:r>
              <a:rPr lang="en-US" sz="2800" b="1" dirty="0" smtClean="0"/>
              <a:t>       </a:t>
            </a:r>
            <a:r>
              <a:rPr lang="en-US" sz="2800" dirty="0" smtClean="0"/>
              <a:t>solution by substituting </a:t>
            </a:r>
            <a:r>
              <a:rPr lang="en-US" sz="2800" u="sng" dirty="0" smtClean="0"/>
              <a:t>		</a:t>
            </a:r>
            <a:r>
              <a:rPr lang="en-US" sz="2800" dirty="0" smtClean="0"/>
              <a:t> for 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x</a:t>
            </a:r>
            <a:r>
              <a:rPr lang="en-US" sz="2800" dirty="0" smtClean="0"/>
              <a:t> and </a:t>
            </a:r>
            <a:r>
              <a:rPr lang="en-US" sz="2800" u="sng" dirty="0" smtClean="0"/>
              <a:t>	</a:t>
            </a:r>
            <a:r>
              <a:rPr lang="en-US" sz="2800" dirty="0" smtClean="0"/>
              <a:t> for </a:t>
            </a:r>
            <a:r>
              <a:rPr lang="en-US" sz="2800" i="1" dirty="0" smtClean="0"/>
              <a:t>y</a:t>
            </a:r>
            <a:r>
              <a:rPr lang="en-US" sz="2800" dirty="0" smtClean="0"/>
              <a:t> in each of the </a:t>
            </a:r>
          </a:p>
          <a:p>
            <a:pPr marL="514350" indent="-514350">
              <a:buNone/>
            </a:pPr>
            <a:r>
              <a:rPr lang="en-US" sz="2800" dirty="0" smtClean="0"/>
              <a:t>	original equations.</a:t>
            </a:r>
          </a:p>
          <a:p>
            <a:pPr marL="514350" indent="-514350">
              <a:buNone/>
            </a:pPr>
            <a:r>
              <a:rPr lang="en-US" sz="2400" b="1" dirty="0" smtClean="0"/>
              <a:t>Equation 1			 Equation 2</a:t>
            </a:r>
            <a:endParaRPr lang="en-US" sz="2400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800" dirty="0" smtClean="0"/>
              <a:t>		 5</a:t>
            </a:r>
            <a:r>
              <a:rPr lang="en-US" sz="2800" i="1" dirty="0" smtClean="0"/>
              <a:t>x</a:t>
            </a:r>
            <a:r>
              <a:rPr lang="en-US" sz="2800" dirty="0" smtClean="0"/>
              <a:t> + 4</a:t>
            </a:r>
            <a:r>
              <a:rPr lang="en-US" sz="2800" i="1" dirty="0" smtClean="0"/>
              <a:t>y</a:t>
            </a:r>
            <a:r>
              <a:rPr lang="en-US" sz="2800" dirty="0" smtClean="0"/>
              <a:t> = -12			       3</a:t>
            </a:r>
            <a:r>
              <a:rPr lang="en-US" sz="2800" i="1" dirty="0" smtClean="0"/>
              <a:t>x</a:t>
            </a:r>
            <a:r>
              <a:rPr lang="en-US" sz="2800" dirty="0" smtClean="0"/>
              <a:t> - 4</a:t>
            </a:r>
            <a:r>
              <a:rPr lang="en-US" sz="2800" i="1" dirty="0" smtClean="0"/>
              <a:t>y</a:t>
            </a:r>
            <a:r>
              <a:rPr lang="en-US" sz="2800" dirty="0" smtClean="0"/>
              <a:t> = -20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800" dirty="0" smtClean="0"/>
              <a:t>5(</a:t>
            </a:r>
            <a:r>
              <a:rPr lang="en-US" sz="2800" u="sng" dirty="0" smtClean="0"/>
              <a:t>	  </a:t>
            </a:r>
            <a:r>
              <a:rPr lang="en-US" sz="2800" dirty="0" smtClean="0"/>
              <a:t>) + 4(</a:t>
            </a:r>
            <a:r>
              <a:rPr lang="en-US" sz="2800" u="sng" dirty="0" smtClean="0"/>
              <a:t>	</a:t>
            </a:r>
            <a:r>
              <a:rPr lang="en-US" sz="2800" dirty="0" smtClean="0"/>
              <a:t>) = -12		3(</a:t>
            </a:r>
            <a:r>
              <a:rPr lang="en-US" sz="2800" u="sng" dirty="0" smtClean="0"/>
              <a:t>	</a:t>
            </a:r>
            <a:r>
              <a:rPr lang="en-US" sz="2800" dirty="0" smtClean="0"/>
              <a:t>) – 4(</a:t>
            </a:r>
            <a:r>
              <a:rPr lang="en-US" sz="2800" u="sng" dirty="0" smtClean="0"/>
              <a:t>	     </a:t>
            </a:r>
            <a:r>
              <a:rPr lang="en-US" sz="2800" dirty="0" smtClean="0"/>
              <a:t>) = -20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800" dirty="0" smtClean="0"/>
              <a:t>               </a:t>
            </a:r>
            <a:r>
              <a:rPr lang="en-US" sz="2800" u="sng" dirty="0" smtClean="0"/>
              <a:t>	 </a:t>
            </a:r>
            <a:r>
              <a:rPr lang="en-US" sz="2800" dirty="0" smtClean="0"/>
              <a:t> = -12	           	            	</a:t>
            </a:r>
            <a:r>
              <a:rPr lang="en-US" sz="2800" u="sng" dirty="0" smtClean="0"/>
              <a:t>	</a:t>
            </a:r>
            <a:r>
              <a:rPr lang="en-US" sz="2800" dirty="0" smtClean="0"/>
              <a:t>       = -20	</a:t>
            </a:r>
            <a:endParaRPr lang="en-US" sz="2800" i="1" dirty="0" smtClean="0"/>
          </a:p>
          <a:p>
            <a:pPr marL="514350" indent="-514350">
              <a:buNone/>
            </a:pPr>
            <a:endParaRPr lang="en-US" sz="2800" dirty="0" smtClean="0"/>
          </a:p>
        </p:txBody>
      </p:sp>
      <p:pic>
        <p:nvPicPr>
          <p:cNvPr id="4" name="Picture 3" descr="10x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295400"/>
            <a:ext cx="3581400" cy="35814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042806" y="3443599"/>
            <a:ext cx="1524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57404" y="2350806"/>
            <a:ext cx="1524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77000" y="2743200"/>
            <a:ext cx="1524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15000" y="1828800"/>
            <a:ext cx="2362200" cy="2743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477000" y="2757799"/>
            <a:ext cx="1524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638800" y="1676401"/>
            <a:ext cx="2438400" cy="18287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494808" y="2769193"/>
            <a:ext cx="152400" cy="76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2990" y="2286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-4, 2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1800" y="272106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-4, 2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5390" y="3087469"/>
            <a:ext cx="689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-4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34684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 2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3990" y="5373469"/>
            <a:ext cx="689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-4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7200" y="5373469"/>
            <a:ext cx="689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-4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00200" y="53734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 2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800" y="53734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 2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59830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 -12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9200" y="59830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 20</a:t>
            </a:r>
            <a:endParaRPr lang="en-US" sz="3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5" grpId="0" animBg="1"/>
      <p:bldP spid="15" grpId="1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7.1 Graphing Linear Systems</a:t>
            </a:r>
            <a:br>
              <a:rPr lang="en-US" sz="3200" dirty="0" smtClean="0"/>
            </a:br>
            <a:r>
              <a:rPr lang="en-US" sz="3200" dirty="0" smtClean="0"/>
              <a:t>p. 142</a:t>
            </a:r>
            <a:r>
              <a:rPr lang="en-US" sz="3200" dirty="0"/>
              <a:t> </a:t>
            </a:r>
            <a:r>
              <a:rPr lang="en-US" sz="3200" dirty="0" smtClean="0"/>
              <a:t> example 2:</a:t>
            </a:r>
            <a:br>
              <a:rPr lang="en-US" sz="3200" dirty="0" smtClean="0"/>
            </a:br>
            <a:r>
              <a:rPr lang="en-US" sz="3200" dirty="0" smtClean="0"/>
              <a:t>Estimate the solution of a system of linear equations by graphing.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581400"/>
            <a:ext cx="7772400" cy="3124200"/>
          </a:xfrm>
        </p:spPr>
        <p:txBody>
          <a:bodyPr/>
          <a:lstStyle/>
          <a:p>
            <a:r>
              <a:rPr lang="en-US" b="1" dirty="0" smtClean="0"/>
              <a:t>Answer</a:t>
            </a:r>
          </a:p>
          <a:p>
            <a:pPr lvl="1"/>
            <a:r>
              <a:rPr lang="en-US" dirty="0" smtClean="0"/>
              <a:t>Because (</a:t>
            </a:r>
            <a:r>
              <a:rPr lang="en-US" u="sng" dirty="0" smtClean="0"/>
              <a:t>          </a:t>
            </a:r>
            <a:r>
              <a:rPr lang="en-US" dirty="0" smtClean="0"/>
              <a:t>,</a:t>
            </a:r>
            <a:r>
              <a:rPr lang="en-US" u="sng" dirty="0" smtClean="0"/>
              <a:t>            </a:t>
            </a:r>
            <a:r>
              <a:rPr lang="en-US" dirty="0" smtClean="0"/>
              <a:t>) is a solution of each equation in the linear system, </a:t>
            </a:r>
            <a:r>
              <a:rPr lang="en-US" dirty="0"/>
              <a:t>(</a:t>
            </a:r>
            <a:r>
              <a:rPr lang="en-US" u="sng" dirty="0"/>
              <a:t>          </a:t>
            </a:r>
            <a:r>
              <a:rPr lang="en-US" dirty="0"/>
              <a:t>,</a:t>
            </a:r>
            <a:r>
              <a:rPr lang="en-US" u="sng" dirty="0"/>
              <a:t>            </a:t>
            </a:r>
            <a:r>
              <a:rPr lang="en-US" dirty="0"/>
              <a:t>) </a:t>
            </a:r>
            <a:r>
              <a:rPr lang="en-US" dirty="0" smtClean="0"/>
              <a:t>is a solution of the linear system.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38494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-4, 2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42304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-4, 2</a:t>
            </a:r>
            <a:endParaRPr lang="en-US" sz="36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87758"/>
      </p:ext>
    </p:extLst>
  </p:cSld>
  <p:clrMapOvr>
    <a:masterClrMapping/>
  </p:clrMapOvr>
  <p:transition spd="med">
    <p:dissolv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447800"/>
          </a:xfrm>
        </p:spPr>
        <p:txBody>
          <a:bodyPr>
            <a:noAutofit/>
          </a:bodyPr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p. 144:        					CHECKPOINT</a:t>
            </a:r>
            <a:br>
              <a:rPr lang="en-US" sz="3000" dirty="0" smtClean="0"/>
            </a:br>
            <a:r>
              <a:rPr lang="en-US" sz="3000" dirty="0" smtClean="0"/>
              <a:t>Use the graph-and-check method to solve the linear system.</a:t>
            </a:r>
            <a:endParaRPr lang="en-US" sz="3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5446817"/>
              </p:ext>
            </p:extLst>
          </p:nvPr>
        </p:nvGraphicFramePr>
        <p:xfrm>
          <a:off x="533400" y="1752600"/>
          <a:ext cx="77724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3200" dirty="0" smtClean="0"/>
                        <a:t>   3x – 4y = 4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baseline="0" dirty="0" smtClean="0"/>
                        <a:t>       x + 2y = 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 startAt="2"/>
                      </a:pPr>
                      <a:r>
                        <a:rPr lang="en-US" sz="3200" dirty="0" smtClean="0"/>
                        <a:t>5x + 2y = 4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     9x + 2y = 12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10x1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19400"/>
            <a:ext cx="3810000" cy="3810000"/>
          </a:xfrm>
          <a:prstGeom prst="rect">
            <a:avLst/>
          </a:prstGeom>
        </p:spPr>
      </p:pic>
      <p:pic>
        <p:nvPicPr>
          <p:cNvPr id="6" name="Picture 5" descr="10x1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8956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66771"/>
      </p:ext>
    </p:extLst>
  </p:cSld>
  <p:clrMapOvr>
    <a:masterClrMapping/>
  </p:clrMapOvr>
  <p:transition spd="med">
    <p:dissolv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447800"/>
          </a:xfrm>
        </p:spPr>
        <p:txBody>
          <a:bodyPr>
            <a:noAutofit/>
          </a:bodyPr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p. 144:        					CHECKPOINT</a:t>
            </a:r>
            <a:br>
              <a:rPr lang="en-US" sz="3000" dirty="0" smtClean="0"/>
            </a:br>
            <a:r>
              <a:rPr lang="en-US" sz="3000" dirty="0" smtClean="0"/>
              <a:t>Use the graph-and-check method to solve the linear system.</a:t>
            </a:r>
            <a:endParaRPr lang="en-US" sz="3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588792"/>
              </p:ext>
            </p:extLst>
          </p:nvPr>
        </p:nvGraphicFramePr>
        <p:xfrm>
          <a:off x="533400" y="1752600"/>
          <a:ext cx="77724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 y = -2x -3</a:t>
                      </a:r>
                      <a:endParaRPr lang="en-US" sz="3200" dirty="0" smtClean="0"/>
                    </a:p>
                    <a:p>
                      <a:pPr marL="0" indent="0">
                        <a:buNone/>
                      </a:pPr>
                      <a:r>
                        <a:rPr lang="en-US" sz="3200" baseline="0" dirty="0" smtClean="0"/>
                        <a:t>     2x + 5y = 25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 startAt="4"/>
                      </a:pPr>
                      <a:r>
                        <a:rPr lang="en-US" sz="3200" dirty="0" smtClean="0"/>
                        <a:t>y</a:t>
                      </a:r>
                      <a:r>
                        <a:rPr lang="en-US" sz="3200" smtClean="0"/>
                        <a:t> </a:t>
                      </a:r>
                      <a:r>
                        <a:rPr lang="en-US" sz="3200" dirty="0" smtClean="0"/>
                        <a:t>= 3x + 4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     7x – 3y = -6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10x1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19400"/>
            <a:ext cx="3810000" cy="3810000"/>
          </a:xfrm>
          <a:prstGeom prst="rect">
            <a:avLst/>
          </a:prstGeom>
        </p:spPr>
      </p:pic>
      <p:pic>
        <p:nvPicPr>
          <p:cNvPr id="7" name="Picture 6" descr="10x1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8956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914293"/>
      </p:ext>
    </p:extLst>
  </p:cSld>
  <p:clrMapOvr>
    <a:masterClrMapping/>
  </p:clrMapOvr>
  <p:transition spd="med">
    <p:dissolve/>
    <p:sndAc>
      <p:stSnd>
        <p:snd r:embed="rId2" name="suction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740</TotalTime>
  <Words>377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7.1 Graphing Linear Systems</vt:lpstr>
      <vt:lpstr>7.1 Vocabulary p. 142</vt:lpstr>
      <vt:lpstr>p. 142:  Example 1 Find the Point of Intersection</vt:lpstr>
      <vt:lpstr>p. 143 SOLVING A LINEAR SYSTEM USING GRAPH-AND-CHECK</vt:lpstr>
      <vt:lpstr>p. 143      continued on next slide!  Example 2:  Graph and Check Linear System</vt:lpstr>
      <vt:lpstr>p. 143      continued on next slide!  Example 2:  Graph and Check Linear System</vt:lpstr>
      <vt:lpstr>7.1 Graphing Linear Systems p. 142  example 2: Estimate the solution of a system of linear equations by graphing.</vt:lpstr>
      <vt:lpstr> p. 144:             CHECKPOINT Use the graph-and-check method to solve the linear system.</vt:lpstr>
      <vt:lpstr> p. 144:             CHECKPOINT Use the graph-and-check method to solve the linear system.</vt:lpstr>
    </vt:vector>
  </TitlesOfParts>
  <Company>ESASD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7.1 Graphing Linear Systems</dc:title>
  <dc:creator>teacher</dc:creator>
  <cp:lastModifiedBy>Trisha Angell</cp:lastModifiedBy>
  <cp:revision>35</cp:revision>
  <dcterms:created xsi:type="dcterms:W3CDTF">2011-04-05T11:23:42Z</dcterms:created>
  <dcterms:modified xsi:type="dcterms:W3CDTF">2012-12-12T14:57:28Z</dcterms:modified>
</cp:coreProperties>
</file>