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1A896-5A91-49BD-9C82-8B3B05A4853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7B57B-16E2-4EB9-9856-948F4159A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93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AF220-3468-4880-A7DC-218D0269ABC8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98C38-29DC-40BE-9BEA-6B6D8F2C3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5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98C38-29DC-40BE-9BEA-6B6D8F2C3E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voltag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DF5AC3-3C90-4A8A-89E9-153B25AD93BF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D4A569-8CA5-40A3-966F-408608DF6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3974" r:id="rId12"/>
  </p:sldLayoutIdLst>
  <p:transition spd="med">
    <p:wedge/>
    <p:sndAc>
      <p:stSnd>
        <p:snd r:embed="rId14" name="voltag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4.5 The Slope of a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89 – 91</a:t>
            </a:r>
          </a:p>
          <a:p>
            <a:r>
              <a:rPr lang="en-US" dirty="0" smtClean="0"/>
              <a:t>Students will find the slope of a line.</a:t>
            </a: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89</a:t>
            </a:r>
            <a:br>
              <a:rPr lang="en-US" dirty="0" smtClean="0"/>
            </a:br>
            <a:r>
              <a:rPr lang="en-US" dirty="0" err="1" smtClean="0"/>
              <a:t>Vocabualry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82809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Slope:  “</a:t>
            </a:r>
            <a:r>
              <a:rPr lang="en-US" sz="3000" b="1" i="1" dirty="0" smtClean="0"/>
              <a:t>m”</a:t>
            </a:r>
            <a:endParaRPr lang="en-US" sz="3000" b="1" dirty="0" smtClean="0"/>
          </a:p>
          <a:p>
            <a:pPr lvl="1"/>
            <a:r>
              <a:rPr lang="en-US" sz="3000" dirty="0" smtClean="0"/>
              <a:t>The ratio of the vertical rise to the horizontal run between any two points on the line.</a:t>
            </a:r>
          </a:p>
          <a:p>
            <a:pPr lvl="1"/>
            <a:r>
              <a:rPr lang="en-US" sz="3000" u="sng" dirty="0" smtClean="0"/>
              <a:t>Rise</a:t>
            </a:r>
          </a:p>
          <a:p>
            <a:pPr lvl="1"/>
            <a:endParaRPr lang="en-US" sz="3000" u="sng" dirty="0" smtClean="0"/>
          </a:p>
          <a:p>
            <a:pPr lvl="1"/>
            <a:r>
              <a:rPr lang="en-US" sz="3000" i="1" dirty="0" smtClean="0"/>
              <a:t>y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y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3096" y="3505200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Run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13096" y="4759656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0544" y="4648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000" i="1" dirty="0"/>
              <a:t>x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x</a:t>
            </a:r>
            <a:r>
              <a:rPr lang="en-US" sz="3000" i="1" baseline="-25000" dirty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  <a:p>
            <a:endParaRPr lang="en-US" sz="3000" dirty="0"/>
          </a:p>
        </p:txBody>
      </p: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89</a:t>
            </a:r>
            <a:br>
              <a:rPr lang="en-US" dirty="0" smtClean="0"/>
            </a:br>
            <a:r>
              <a:rPr lang="en-US" dirty="0" smtClean="0"/>
              <a:t>Example 1  </a:t>
            </a:r>
            <a:r>
              <a:rPr lang="en-US" i="1" dirty="0" smtClean="0"/>
              <a:t>The Slope Ratio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1"/>
          </a:xfrm>
          <a:ln w="25400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Find the slope of a ramp that has a vertical rise of 3 feet and a horizontal run of 18 feet.  </a:t>
            </a:r>
          </a:p>
          <a:p>
            <a:pPr>
              <a:buNone/>
            </a:pPr>
            <a:endParaRPr lang="en-US" b="1" i="1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i="1" dirty="0" smtClean="0"/>
              <a:t>m</a:t>
            </a:r>
            <a:r>
              <a:rPr lang="en-US" b="1" dirty="0" smtClean="0"/>
              <a:t> =			=  	  = </a:t>
            </a:r>
            <a:r>
              <a:rPr lang="en-US" b="1" u="sng" dirty="0" smtClean="0"/>
              <a:t>		</a:t>
            </a:r>
            <a:endParaRPr lang="en-US" b="1" dirty="0" smtClean="0"/>
          </a:p>
          <a:p>
            <a:pPr>
              <a:buNone/>
            </a:pPr>
            <a:endParaRPr lang="en-US" i="1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00200" y="2971800"/>
            <a:ext cx="2819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886200" y="3429000"/>
            <a:ext cx="914400" cy="0"/>
          </a:xfrm>
          <a:prstGeom prst="line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600200" y="3886200"/>
            <a:ext cx="2743200" cy="152400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0" y="3276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Rise = 3 feet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76400" y="4050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 Run = 18 feet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31980" y="5334000"/>
            <a:ext cx="1811220" cy="58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24200" y="53340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43000" y="48006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Rise</a:t>
            </a:r>
            <a:endParaRPr lang="en-US" sz="3000" dirty="0"/>
          </a:p>
        </p:txBody>
      </p:sp>
      <p:sp>
        <p:nvSpPr>
          <p:cNvPr id="27" name="TextBox 26"/>
          <p:cNvSpPr txBox="1"/>
          <p:nvPr/>
        </p:nvSpPr>
        <p:spPr>
          <a:xfrm>
            <a:off x="1125415" y="5257800"/>
            <a:ext cx="14653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Run</a:t>
            </a:r>
            <a:endParaRPr lang="en-US" sz="30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6096000"/>
            <a:ext cx="899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Answer</a:t>
            </a:r>
            <a:r>
              <a:rPr lang="en-US" sz="3000" dirty="0" smtClean="0"/>
              <a:t>  The slope of the ramp is </a:t>
            </a:r>
            <a:r>
              <a:rPr lang="en-US" sz="3000" u="sng" dirty="0" smtClean="0"/>
              <a:t>		</a:t>
            </a:r>
            <a:r>
              <a:rPr lang="en-US" sz="3000" dirty="0" smtClean="0"/>
              <a:t>.</a:t>
            </a:r>
            <a:endParaRPr lang="en-US" sz="3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4800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3</a:t>
            </a:r>
            <a:endParaRPr lang="en-US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5237202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18</a:t>
            </a:r>
            <a:endParaRPr lang="en-US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4482152" y="46482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 3</a:t>
            </a:r>
            <a:r>
              <a:rPr lang="en-US" sz="3000" u="sng" dirty="0" smtClean="0"/>
              <a:t> </a:t>
            </a:r>
            <a:endParaRPr lang="en-US" sz="3000" dirty="0" smtClean="0"/>
          </a:p>
          <a:p>
            <a:r>
              <a:rPr lang="en-US" sz="3000" dirty="0" smtClean="0"/>
              <a:t>18</a:t>
            </a:r>
            <a:endParaRPr lang="en-US" sz="3000" dirty="0"/>
          </a:p>
        </p:txBody>
      </p:sp>
      <p:cxnSp>
        <p:nvCxnSpPr>
          <p:cNvPr id="29" name="Straight Connector 28"/>
          <p:cNvCxnSpPr/>
          <p:nvPr/>
        </p:nvCxnSpPr>
        <p:spPr>
          <a:xfrm rot="10800000" flipH="1">
            <a:off x="4454856" y="5183328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38800" y="5613737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 3</a:t>
            </a:r>
            <a:r>
              <a:rPr lang="en-US" sz="3000" u="sng" dirty="0" smtClean="0"/>
              <a:t> </a:t>
            </a:r>
            <a:endParaRPr lang="en-US" sz="3000" dirty="0" smtClean="0"/>
          </a:p>
          <a:p>
            <a:r>
              <a:rPr lang="en-US" sz="3000" dirty="0" smtClean="0"/>
              <a:t>18</a:t>
            </a:r>
            <a:endParaRPr lang="en-US" sz="3000" dirty="0"/>
          </a:p>
        </p:txBody>
      </p:sp>
      <p:cxnSp>
        <p:nvCxnSpPr>
          <p:cNvPr id="32" name="Straight Connector 31"/>
          <p:cNvCxnSpPr/>
          <p:nvPr/>
        </p:nvCxnSpPr>
        <p:spPr>
          <a:xfrm rot="10800000" flipH="1">
            <a:off x="5611504" y="6172199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6" grpId="0"/>
      <p:bldP spid="27" grpId="0"/>
      <p:bldP spid="14" grpId="0"/>
      <p:bldP spid="18" grpId="0"/>
      <p:bldP spid="20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89</a:t>
            </a:r>
            <a:br>
              <a:rPr lang="en-US" dirty="0" smtClean="0"/>
            </a:br>
            <a:r>
              <a:rPr lang="en-US" dirty="0" smtClean="0"/>
              <a:t>THE SLOPE OF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dirty="0" smtClean="0"/>
              <a:t>The slope </a:t>
            </a:r>
            <a:r>
              <a:rPr lang="en-US" i="1" dirty="0" smtClean="0"/>
              <a:t>m</a:t>
            </a:r>
            <a:r>
              <a:rPr lang="en-US" dirty="0" smtClean="0"/>
              <a:t> of a line that passes through the points (</a:t>
            </a:r>
            <a:r>
              <a:rPr lang="en-US" sz="3000" i="1" dirty="0" smtClean="0"/>
              <a:t>x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, y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) </a:t>
            </a:r>
            <a:r>
              <a:rPr lang="en-US" sz="3000" dirty="0" smtClean="0"/>
              <a:t>and (</a:t>
            </a:r>
            <a:r>
              <a:rPr lang="en-US" sz="3000" i="1" dirty="0" smtClean="0"/>
              <a:t>x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, y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) is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3000" i="1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3200" b="1" dirty="0" smtClean="0"/>
              <a:t>=  		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3000" i="1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3000" i="1" dirty="0" smtClean="0"/>
              <a:t>     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3000" i="1" dirty="0" smtClean="0"/>
              <a:t>      = 					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3000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sz="3000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3429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34290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2971800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Rise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332202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Ru</a:t>
            </a:r>
            <a:r>
              <a:rPr lang="en-US" sz="2800" dirty="0" smtClean="0"/>
              <a:t>n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895600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Change in </a:t>
            </a:r>
            <a:r>
              <a:rPr lang="en-US" sz="3000" u="sng" dirty="0" smtClean="0"/>
              <a:t>		</a:t>
            </a:r>
            <a:endParaRPr lang="en-US" sz="3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76400" y="5334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200" y="47244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000" i="1" dirty="0" smtClean="0"/>
              <a:t>y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y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022230" y="52578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000" i="1" dirty="0" smtClean="0"/>
              <a:t>x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x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</p:txBody>
      </p:sp>
      <p:pic>
        <p:nvPicPr>
          <p:cNvPr id="17" name="Picture 16" descr="10x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657600"/>
            <a:ext cx="3200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0" y="3352800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Change in </a:t>
            </a:r>
            <a:r>
              <a:rPr lang="en-US" sz="3000" u="sng" dirty="0" smtClean="0"/>
              <a:t>		</a:t>
            </a:r>
            <a:endParaRPr lang="en-US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2896610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/>
              <a:t>y</a:t>
            </a:r>
            <a:endParaRPr lang="en-US" sz="3000" i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324600" y="3962400"/>
            <a:ext cx="2362200" cy="17526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16504" y="4738048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142937" y="4329752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7891319" y="4423865"/>
            <a:ext cx="2489" cy="674072"/>
          </a:xfrm>
          <a:prstGeom prst="straightConnector1">
            <a:avLst/>
          </a:prstGeom>
          <a:ln w="25400">
            <a:solidFill>
              <a:srgbClr val="7030A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7975922" y="4597078"/>
            <a:ext cx="394648" cy="12397"/>
          </a:xfrm>
          <a:prstGeom prst="straightConnector1">
            <a:avLst/>
          </a:prstGeom>
          <a:ln w="34925">
            <a:solidFill>
              <a:schemeClr val="accent4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55944" y="3256002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/>
              <a:t>x</a:t>
            </a:r>
            <a:endParaRPr lang="en-US" sz="3000" i="1" dirty="0"/>
          </a:p>
        </p:txBody>
      </p: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/>
      <p:bldP spid="16" grpId="0"/>
      <p:bldP spid="11" grpId="0"/>
      <p:bldP spid="18" grpId="0"/>
      <p:bldP spid="21" grpId="0" animBg="1"/>
      <p:bldP spid="22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90</a:t>
            </a:r>
            <a:br>
              <a:rPr lang="en-US" dirty="0" smtClean="0"/>
            </a:br>
            <a:r>
              <a:rPr lang="en-US" dirty="0" smtClean="0"/>
              <a:t>Example 2	</a:t>
            </a:r>
            <a:r>
              <a:rPr lang="en-US" b="0" dirty="0" smtClean="0"/>
              <a:t>Positive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3000" dirty="0" smtClean="0"/>
              <a:t>Find the slope of the line that passes through the points (1,2) and (-2,-3).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10400" b="1" dirty="0" smtClean="0"/>
              <a:t>Solution </a:t>
            </a:r>
            <a:r>
              <a:rPr lang="en-US" sz="10400" dirty="0" smtClean="0"/>
              <a:t>	Let (</a:t>
            </a:r>
            <a:r>
              <a:rPr lang="en-US" sz="10400" i="1" dirty="0" smtClean="0"/>
              <a:t>x</a:t>
            </a:r>
            <a:r>
              <a:rPr lang="en-US" sz="10400" i="1" baseline="-25000" dirty="0" smtClean="0"/>
              <a:t>1</a:t>
            </a:r>
            <a:r>
              <a:rPr lang="en-US" sz="10400" i="1" dirty="0" smtClean="0"/>
              <a:t> , y</a:t>
            </a:r>
            <a:r>
              <a:rPr lang="en-US" sz="10400" i="1" baseline="-25000" dirty="0" smtClean="0"/>
              <a:t>1</a:t>
            </a:r>
            <a:r>
              <a:rPr lang="en-US" sz="10400" i="1" dirty="0" smtClean="0"/>
              <a:t> ) = (1,2) </a:t>
            </a:r>
            <a:r>
              <a:rPr lang="en-US" sz="10400" dirty="0" smtClean="0"/>
              <a:t>and (</a:t>
            </a:r>
            <a:r>
              <a:rPr lang="en-US" sz="10400" i="1" dirty="0" smtClean="0"/>
              <a:t>x</a:t>
            </a:r>
            <a:r>
              <a:rPr lang="en-US" sz="10400" i="1" baseline="-25000" dirty="0" smtClean="0"/>
              <a:t>2</a:t>
            </a:r>
            <a:r>
              <a:rPr lang="en-US" sz="10400" i="1" dirty="0" smtClean="0"/>
              <a:t> , y</a:t>
            </a:r>
            <a:r>
              <a:rPr lang="en-US" sz="10400" i="1" baseline="-25000" dirty="0" smtClean="0"/>
              <a:t>2</a:t>
            </a:r>
            <a:r>
              <a:rPr lang="en-US" sz="10400" i="1" dirty="0" smtClean="0"/>
              <a:t>) = (-2,-3)</a:t>
            </a:r>
          </a:p>
          <a:p>
            <a:pPr>
              <a:buNone/>
            </a:pPr>
            <a:endParaRPr lang="en-US" sz="10400" i="1" dirty="0" smtClean="0"/>
          </a:p>
          <a:p>
            <a:pPr>
              <a:buNone/>
            </a:pPr>
            <a:endParaRPr lang="en-US" sz="10400" i="1" dirty="0" smtClean="0"/>
          </a:p>
          <a:p>
            <a:pPr>
              <a:buNone/>
            </a:pPr>
            <a:r>
              <a:rPr lang="en-US" sz="10400" b="1" i="1" dirty="0" smtClean="0"/>
              <a:t>m</a:t>
            </a:r>
            <a:r>
              <a:rPr lang="en-US" sz="10400" b="1" dirty="0" smtClean="0"/>
              <a:t> = 				Formula for Slope</a:t>
            </a:r>
          </a:p>
          <a:p>
            <a:pPr>
              <a:buNone/>
            </a:pPr>
            <a:endParaRPr lang="en-US" sz="10400" b="1" dirty="0" smtClean="0"/>
          </a:p>
          <a:p>
            <a:pPr>
              <a:buNone/>
            </a:pPr>
            <a:r>
              <a:rPr lang="en-US" sz="10400" b="1" dirty="0" smtClean="0"/>
              <a:t>    </a:t>
            </a:r>
          </a:p>
          <a:p>
            <a:pPr>
              <a:buNone/>
            </a:pPr>
            <a:r>
              <a:rPr lang="en-US" sz="10400" b="1" dirty="0" smtClean="0"/>
              <a:t>    =  				Substitute values.</a:t>
            </a:r>
          </a:p>
          <a:p>
            <a:pPr>
              <a:buNone/>
            </a:pPr>
            <a:endParaRPr lang="en-US" sz="10400" b="1" dirty="0" smtClean="0"/>
          </a:p>
          <a:p>
            <a:pPr>
              <a:buNone/>
            </a:pPr>
            <a:endParaRPr lang="en-US" sz="10400" b="1" dirty="0" smtClean="0"/>
          </a:p>
          <a:p>
            <a:pPr>
              <a:buNone/>
            </a:pPr>
            <a:r>
              <a:rPr lang="en-US" sz="10400" b="1" dirty="0" smtClean="0"/>
              <a:t>    =  </a:t>
            </a:r>
            <a:r>
              <a:rPr lang="en-US" sz="10400" b="1" u="sng" dirty="0" smtClean="0"/>
              <a:t>			</a:t>
            </a:r>
            <a:r>
              <a:rPr lang="en-US" sz="10400" b="1" dirty="0" smtClean="0"/>
              <a:t>	Simplify.</a:t>
            </a:r>
          </a:p>
          <a:p>
            <a:pPr>
              <a:buNone/>
            </a:pPr>
            <a:endParaRPr lang="en-US" sz="10400" b="1" dirty="0" smtClean="0"/>
          </a:p>
          <a:p>
            <a:pPr>
              <a:buNone/>
            </a:pPr>
            <a:r>
              <a:rPr lang="en-US" sz="10400" b="1" dirty="0" smtClean="0"/>
              <a:t>    =   </a:t>
            </a:r>
            <a:r>
              <a:rPr lang="en-US" sz="10400" b="1" u="sng" dirty="0" smtClean="0"/>
              <a:t>		</a:t>
            </a:r>
            <a:r>
              <a:rPr lang="en-US" sz="10400" b="1" dirty="0" smtClean="0"/>
              <a:t>		Slope is </a:t>
            </a:r>
            <a:r>
              <a:rPr lang="en-US" sz="10400" b="1" u="sng" dirty="0" smtClean="0"/>
              <a:t>			</a:t>
            </a:r>
            <a:r>
              <a:rPr lang="en-US" sz="10400" b="1" dirty="0" smtClean="0"/>
              <a:t>.</a:t>
            </a:r>
          </a:p>
          <a:p>
            <a:pPr>
              <a:buNone/>
            </a:pPr>
            <a:endParaRPr lang="en-US" sz="10400" b="1" dirty="0" smtClean="0"/>
          </a:p>
          <a:p>
            <a:pPr>
              <a:buNone/>
            </a:pPr>
            <a:endParaRPr lang="en-US" sz="10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2722602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000" i="1" dirty="0" smtClean="0"/>
              <a:t>y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y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914400" y="3179802"/>
            <a:ext cx="11993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x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x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2766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4191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x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2619375"/>
            <a:ext cx="2795805" cy="263842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rot="5400000" flipH="1" flipV="1">
            <a:off x="6369524" y="3141828"/>
            <a:ext cx="2438400" cy="158655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3200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(1,2)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3886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(-2,-3)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72400" y="35814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252648" y="4401177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7418696" y="4038600"/>
            <a:ext cx="762000" cy="1588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7"/>
          </p:cNvCxnSpPr>
          <p:nvPr/>
        </p:nvCxnSpPr>
        <p:spPr>
          <a:xfrm rot="16200000" flipH="1">
            <a:off x="7539180" y="4186381"/>
            <a:ext cx="11728" cy="454711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3657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-3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3939570"/>
            <a:ext cx="533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</a:rPr>
              <a:t>-</a:t>
            </a:r>
            <a:endParaRPr lang="en-US" sz="45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7800" y="3657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401452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-2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47800" y="402495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19200" y="4343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-5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35120" y="4724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-3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5094982"/>
            <a:ext cx="53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4495800"/>
            <a:ext cx="53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3581400"/>
            <a:ext cx="533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</a:rPr>
              <a:t>-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90</a:t>
            </a:r>
            <a:br>
              <a:rPr lang="en-US" dirty="0" smtClean="0"/>
            </a:br>
            <a:r>
              <a:rPr lang="en-US" dirty="0" smtClean="0"/>
              <a:t>Example 3	</a:t>
            </a:r>
            <a:r>
              <a:rPr lang="en-US" i="1" dirty="0" smtClean="0"/>
              <a:t>ZERO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Find the slope of the line passing through the points (-2,-3) and (4, -3).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	Let (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 , y</a:t>
            </a:r>
            <a:r>
              <a:rPr lang="en-US" i="1" baseline="-25000" dirty="0" smtClean="0"/>
              <a:t>1</a:t>
            </a:r>
            <a:r>
              <a:rPr lang="en-US" i="1" dirty="0" smtClean="0"/>
              <a:t> ) = (-2,-3) and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i="1" dirty="0" smtClean="0"/>
              <a:t> , y</a:t>
            </a:r>
            <a:r>
              <a:rPr lang="en-US" i="1" baseline="-25000" dirty="0" smtClean="0"/>
              <a:t>2</a:t>
            </a:r>
            <a:r>
              <a:rPr lang="en-US" i="1" dirty="0" smtClean="0"/>
              <a:t>) = (4, -3).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m</a:t>
            </a:r>
            <a:r>
              <a:rPr lang="en-US" b="1" dirty="0" smtClean="0"/>
              <a:t> = 			      Formula for Slope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b="1" dirty="0" smtClean="0"/>
              <a:t>    =  			      Substitute values.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=  </a:t>
            </a:r>
            <a:r>
              <a:rPr lang="en-US" b="1" u="sng" dirty="0" smtClean="0"/>
              <a:t>		</a:t>
            </a:r>
            <a:r>
              <a:rPr lang="en-US" b="1" dirty="0" smtClean="0"/>
              <a:t>	      Simplify.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=   </a:t>
            </a:r>
            <a:r>
              <a:rPr lang="en-US" b="1" u="sng" dirty="0" smtClean="0"/>
              <a:t>		</a:t>
            </a:r>
            <a:r>
              <a:rPr lang="en-US" b="1" dirty="0" smtClean="0"/>
              <a:t>	      Slope is </a:t>
            </a:r>
            <a:r>
              <a:rPr lang="en-US" b="1" u="sng" dirty="0" smtClean="0"/>
              <a:t>			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slope of the line is </a:t>
            </a:r>
            <a:r>
              <a:rPr lang="en-US" u="sng" dirty="0" smtClean="0"/>
              <a:t>		</a:t>
            </a:r>
            <a:r>
              <a:rPr lang="en-US" dirty="0" smtClean="0"/>
              <a:t>.  The line is </a:t>
            </a:r>
            <a:r>
              <a:rPr lang="en-US" u="sng" dirty="0" smtClean="0"/>
              <a:t>		         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646402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000" i="1" dirty="0" smtClean="0"/>
              <a:t>y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y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32004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67633" y="3048000"/>
            <a:ext cx="11993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x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x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40386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2771775"/>
            <a:ext cx="2795805" cy="263842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6019800" y="4572000"/>
            <a:ext cx="251460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77000" y="4191000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(-2,-3)</a:t>
            </a:r>
            <a:endParaRPr lang="en-US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43800" y="4191000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(4,-3)</a:t>
            </a:r>
            <a:endParaRPr lang="en-US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0033" y="3547154"/>
            <a:ext cx="112242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-3</a:t>
            </a:r>
            <a:r>
              <a:rPr lang="en-US" sz="3000" i="1" dirty="0" smtClean="0">
                <a:solidFill>
                  <a:srgbClr val="FF0000"/>
                </a:solidFill>
              </a:rPr>
              <a:t> –</a:t>
            </a:r>
            <a:r>
              <a:rPr lang="en-US" sz="3000" i="1" dirty="0" smtClean="0"/>
              <a:t> -3</a:t>
            </a:r>
            <a:endParaRPr lang="en-US" sz="30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1620033" y="3941802"/>
            <a:ext cx="10358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4 </a:t>
            </a:r>
            <a:r>
              <a:rPr lang="en-US" sz="3000" i="1" dirty="0" smtClean="0">
                <a:solidFill>
                  <a:srgbClr val="FF0000"/>
                </a:solidFill>
              </a:rPr>
              <a:t>–</a:t>
            </a:r>
            <a:r>
              <a:rPr lang="en-US" sz="3000" i="1" dirty="0" smtClean="0"/>
              <a:t> -2</a:t>
            </a:r>
            <a:endParaRPr lang="en-US" sz="30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62000" y="4627602"/>
            <a:ext cx="10086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-3 + 3</a:t>
            </a:r>
            <a:endParaRPr lang="en-US" sz="3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830737" y="5008602"/>
            <a:ext cx="9220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4 + 2</a:t>
            </a:r>
            <a:endParaRPr lang="en-US" sz="30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1069170" y="5313402"/>
            <a:ext cx="378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>
                <a:solidFill>
                  <a:srgbClr val="FF0000"/>
                </a:solidFill>
              </a:rPr>
              <a:t>0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53152" y="5645498"/>
            <a:ext cx="3802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>
                <a:solidFill>
                  <a:srgbClr val="FF0000"/>
                </a:solidFill>
              </a:rPr>
              <a:t>6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2970" y="4800600"/>
            <a:ext cx="3786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u="sng" dirty="0" smtClean="0">
                <a:solidFill>
                  <a:srgbClr val="FF0000"/>
                </a:solidFill>
              </a:rPr>
              <a:t>0</a:t>
            </a:r>
            <a:endParaRPr lang="en-US" sz="3000" i="1" dirty="0" smtClean="0">
              <a:solidFill>
                <a:srgbClr val="FF0000"/>
              </a:solidFill>
            </a:endParaRPr>
          </a:p>
          <a:p>
            <a:pPr marL="0" lvl="1"/>
            <a:r>
              <a:rPr lang="en-US" sz="3000" i="1" dirty="0" smtClean="0">
                <a:solidFill>
                  <a:srgbClr val="FF0000"/>
                </a:solidFill>
              </a:rPr>
              <a:t>6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6770" y="5999202"/>
            <a:ext cx="378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>
                <a:solidFill>
                  <a:srgbClr val="FF0000"/>
                </a:solidFill>
              </a:rPr>
              <a:t>0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66203" y="5999202"/>
            <a:ext cx="17491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>
                <a:solidFill>
                  <a:srgbClr val="FF0000"/>
                </a:solidFill>
              </a:rPr>
              <a:t>horizontal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  <p:bldP spid="14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p. 91</a:t>
            </a:r>
            <a:br>
              <a:rPr lang="en-US" sz="3800" dirty="0" smtClean="0"/>
            </a:br>
            <a:r>
              <a:rPr lang="en-US" sz="3800" dirty="0" smtClean="0"/>
              <a:t>Example 4	</a:t>
            </a:r>
            <a:r>
              <a:rPr lang="en-US" sz="3800" i="1" dirty="0" smtClean="0"/>
              <a:t>UNDEFINED SLOPE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Find the slope of the line passing through the points (-1,-4) and (-1,-2).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	Let (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 , y</a:t>
            </a:r>
            <a:r>
              <a:rPr lang="en-US" i="1" baseline="-25000" dirty="0" smtClean="0"/>
              <a:t>1</a:t>
            </a:r>
            <a:r>
              <a:rPr lang="en-US" i="1" dirty="0" smtClean="0"/>
              <a:t> ) = (-1,-4) and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i="1" dirty="0" smtClean="0"/>
              <a:t> , y</a:t>
            </a:r>
            <a:r>
              <a:rPr lang="en-US" i="1" baseline="-25000" dirty="0" smtClean="0"/>
              <a:t>2</a:t>
            </a:r>
            <a:r>
              <a:rPr lang="en-US" i="1" dirty="0" smtClean="0"/>
              <a:t>) = (-1,-2).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m</a:t>
            </a:r>
            <a:r>
              <a:rPr lang="en-US" b="1" dirty="0" smtClean="0"/>
              <a:t> = 				Formula for Slope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b="1" dirty="0" smtClean="0"/>
              <a:t>    =  				Substitute values.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=  </a:t>
            </a:r>
            <a:r>
              <a:rPr lang="en-US" b="1" u="sng" dirty="0" smtClean="0"/>
              <a:t>		</a:t>
            </a:r>
            <a:r>
              <a:rPr lang="en-US" b="1" dirty="0" smtClean="0"/>
              <a:t>		Division by </a:t>
            </a:r>
            <a:r>
              <a:rPr lang="en-US" b="1" u="sng" dirty="0" smtClean="0"/>
              <a:t>	      </a:t>
            </a:r>
            <a:r>
              <a:rPr lang="en-US" b="1" dirty="0" smtClean="0"/>
              <a:t> is </a:t>
            </a:r>
            <a:r>
              <a:rPr lang="en-US" b="1" u="sng" dirty="0" smtClean="0"/>
              <a:t>			         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Because division by </a:t>
            </a:r>
            <a:r>
              <a:rPr lang="en-US" u="sng" dirty="0" smtClean="0"/>
              <a:t>	</a:t>
            </a:r>
            <a:r>
              <a:rPr lang="en-US" dirty="0" smtClean="0"/>
              <a:t> is </a:t>
            </a:r>
            <a:r>
              <a:rPr lang="en-US" u="sng" dirty="0" smtClean="0"/>
              <a:t>			</a:t>
            </a:r>
            <a:r>
              <a:rPr lang="en-US" dirty="0" smtClean="0"/>
              <a:t>, the slope  is </a:t>
            </a:r>
            <a:r>
              <a:rPr lang="en-US" u="sng" dirty="0" smtClean="0"/>
              <a:t>			</a:t>
            </a:r>
            <a:r>
              <a:rPr lang="en-US" dirty="0" smtClean="0"/>
              <a:t>.  The line is </a:t>
            </a:r>
            <a:r>
              <a:rPr lang="en-US" u="sng" dirty="0" smtClean="0"/>
              <a:t>			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3528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4419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8200" y="28194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000" i="1" dirty="0" smtClean="0"/>
              <a:t>y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y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315233" y="3200400"/>
            <a:ext cx="11993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x</a:t>
            </a:r>
            <a:r>
              <a:rPr lang="en-US" sz="3000" i="1" baseline="-25000" dirty="0" smtClean="0"/>
              <a:t>2</a:t>
            </a:r>
            <a:r>
              <a:rPr lang="en-US" sz="3000" i="1" dirty="0" smtClean="0"/>
              <a:t> – x</a:t>
            </a:r>
            <a:r>
              <a:rPr lang="en-US" sz="3000" i="1" baseline="-25000" dirty="0" smtClean="0"/>
              <a:t>1</a:t>
            </a:r>
            <a:r>
              <a:rPr lang="en-US" sz="3000" i="1" dirty="0" smtClean="0"/>
              <a:t> </a:t>
            </a:r>
            <a:endParaRPr lang="en-US" sz="3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914400" y="3865602"/>
            <a:ext cx="12362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-2 </a:t>
            </a:r>
            <a:r>
              <a:rPr lang="en-US" sz="3000" i="1" dirty="0" smtClean="0">
                <a:solidFill>
                  <a:srgbClr val="FF0000"/>
                </a:solidFill>
              </a:rPr>
              <a:t>– </a:t>
            </a:r>
            <a:r>
              <a:rPr lang="en-US" sz="3000" i="1" dirty="0" smtClean="0"/>
              <a:t>-4 </a:t>
            </a:r>
            <a:endParaRPr lang="en-US" sz="30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990600" y="4294496"/>
            <a:ext cx="112242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/>
              <a:t>-1 </a:t>
            </a:r>
            <a:r>
              <a:rPr lang="en-US" sz="3000" i="1" dirty="0" smtClean="0">
                <a:solidFill>
                  <a:srgbClr val="FF0000"/>
                </a:solidFill>
              </a:rPr>
              <a:t>–</a:t>
            </a:r>
            <a:r>
              <a:rPr lang="en-US" sz="3000" i="1" dirty="0" smtClean="0"/>
              <a:t> -1</a:t>
            </a:r>
            <a:endParaRPr lang="en-US" sz="3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1143000" y="4607256"/>
            <a:ext cx="5020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u="sng" dirty="0" smtClean="0"/>
              <a:t>-2</a:t>
            </a:r>
            <a:endParaRPr lang="en-US" sz="3000" i="1" dirty="0" smtClean="0"/>
          </a:p>
          <a:p>
            <a:pPr marL="0" lvl="1"/>
            <a:r>
              <a:rPr lang="en-US" sz="3000" i="1" dirty="0" smtClean="0"/>
              <a:t> 0</a:t>
            </a:r>
            <a:endParaRPr lang="en-US" sz="3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5412570" y="5008602"/>
            <a:ext cx="378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>
                <a:solidFill>
                  <a:srgbClr val="7030A0"/>
                </a:solidFill>
              </a:rPr>
              <a:t>0</a:t>
            </a:r>
            <a:endParaRPr lang="en-US" sz="3000" dirty="0" smtClean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19409" y="4953000"/>
            <a:ext cx="2614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dirty="0" smtClean="0">
                <a:solidFill>
                  <a:srgbClr val="002060"/>
                </a:solidFill>
              </a:rPr>
              <a:t>not possible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91000" y="5743306"/>
            <a:ext cx="3786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000" i="1" dirty="0" smtClean="0">
                <a:solidFill>
                  <a:srgbClr val="7030A0"/>
                </a:solidFill>
              </a:rPr>
              <a:t>0</a:t>
            </a:r>
            <a:endParaRPr lang="en-US" sz="3000" dirty="0" smtClean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6800" y="5616714"/>
            <a:ext cx="2614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dirty="0" smtClean="0">
                <a:solidFill>
                  <a:srgbClr val="002060"/>
                </a:solidFill>
              </a:rPr>
              <a:t>not possible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6491" y="604462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200" b="1" i="1" dirty="0" smtClean="0">
                <a:solidFill>
                  <a:srgbClr val="7030A0"/>
                </a:solidFill>
              </a:rPr>
              <a:t>undefined</a:t>
            </a:r>
            <a:endParaRPr lang="en-US" sz="3200" b="1" dirty="0" smtClean="0">
              <a:solidFill>
                <a:srgbClr val="7030A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21660" y="6044625"/>
            <a:ext cx="1500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  <a:t>vertical</a:t>
            </a:r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" name="Picture 19" descr="10x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2971800"/>
            <a:ext cx="2057400" cy="2057400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rot="5400000">
            <a:off x="6770202" y="4000500"/>
            <a:ext cx="1753394" cy="794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p. </a:t>
            </a:r>
            <a:r>
              <a:rPr lang="en-US" sz="3200" b="1" smtClean="0"/>
              <a:t>91						Checkpoint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500" i="1" dirty="0" smtClean="0"/>
              <a:t>Find the slope of the line passing through the points.  Then state whether the slope of the line is positive, negative, zero, or undefined.</a:t>
            </a:r>
            <a:endParaRPr lang="en-US" sz="25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524000"/>
          <a:ext cx="9144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6670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1.  (-5,2) and (7,-2)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 (0,0) and (-9,0)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7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 (-7,-8) and (-7,8)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 (2,-4) and (8,6)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20615" y="2133600"/>
            <a:ext cx="6848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u="sng" dirty="0" smtClean="0">
                <a:solidFill>
                  <a:srgbClr val="002060"/>
                </a:solidFill>
              </a:rPr>
              <a:t> -1</a:t>
            </a:r>
            <a:endParaRPr lang="en-US" sz="4000" i="1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4000" i="1" dirty="0" smtClean="0">
                <a:solidFill>
                  <a:srgbClr val="002060"/>
                </a:solidFill>
              </a:rPr>
              <a:t>  3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3352800"/>
            <a:ext cx="1959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dirty="0" smtClean="0"/>
              <a:t>negative</a:t>
            </a:r>
            <a:endParaRPr lang="en-US" sz="4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8014306" y="3406914"/>
            <a:ext cx="10534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dirty="0" smtClean="0"/>
              <a:t>zero</a:t>
            </a:r>
            <a:endParaRPr lang="en-US" sz="40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392615" y="2133600"/>
            <a:ext cx="6094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u="sng" dirty="0" smtClean="0">
                <a:solidFill>
                  <a:srgbClr val="002060"/>
                </a:solidFill>
              </a:rPr>
              <a:t> 0</a:t>
            </a:r>
            <a:endParaRPr lang="en-US" sz="4000" i="1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4000" i="1" dirty="0" smtClean="0">
                <a:solidFill>
                  <a:srgbClr val="002060"/>
                </a:solidFill>
              </a:rPr>
              <a:t>-9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20615" y="4620161"/>
            <a:ext cx="77938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u="sng" dirty="0" smtClean="0">
                <a:solidFill>
                  <a:srgbClr val="002060"/>
                </a:solidFill>
              </a:rPr>
              <a:t> 16</a:t>
            </a:r>
            <a:endParaRPr lang="en-US" sz="4000" i="1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4000" i="1" dirty="0" smtClean="0">
                <a:solidFill>
                  <a:srgbClr val="002060"/>
                </a:solidFill>
              </a:rPr>
              <a:t>0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9800" y="6073914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dirty="0" smtClean="0"/>
              <a:t>undefined</a:t>
            </a:r>
            <a:endParaRPr lang="en-US" sz="4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8382000" y="4239161"/>
            <a:ext cx="5373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u="sng" dirty="0" smtClean="0">
                <a:solidFill>
                  <a:srgbClr val="002060"/>
                </a:solidFill>
              </a:rPr>
              <a:t> 5</a:t>
            </a:r>
            <a:endParaRPr lang="en-US" sz="4000" i="1" dirty="0" smtClean="0">
              <a:solidFill>
                <a:srgbClr val="002060"/>
              </a:solidFill>
            </a:endParaRPr>
          </a:p>
          <a:p>
            <a:pPr marL="0" lvl="1"/>
            <a:r>
              <a:rPr lang="en-US" sz="4000" i="1" dirty="0" smtClean="0">
                <a:solidFill>
                  <a:srgbClr val="002060"/>
                </a:solidFill>
              </a:rPr>
              <a:t> 3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07490" y="6074392"/>
            <a:ext cx="17652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i="1" smtClean="0"/>
              <a:t>positive</a:t>
            </a:r>
            <a:endParaRPr lang="en-US" sz="4000" dirty="0" smtClean="0"/>
          </a:p>
        </p:txBody>
      </p: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303</TotalTime>
  <Words>387</Words>
  <Application>Microsoft Office PowerPoint</Application>
  <PresentationFormat>On-screen Show (4:3)</PresentationFormat>
  <Paragraphs>151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4.5 The Slope of a Line</vt:lpstr>
      <vt:lpstr>p. 89 Vocabualry</vt:lpstr>
      <vt:lpstr>p. 89 Example 1  The Slope Ratio </vt:lpstr>
      <vt:lpstr>p. 89 THE SLOPE OF A LINE</vt:lpstr>
      <vt:lpstr>p. 90 Example 2 Positive Slope</vt:lpstr>
      <vt:lpstr>p. 90 Example 3 ZERO SLOPE</vt:lpstr>
      <vt:lpstr>p. 91 Example 4 UNDEFINED SLOPE</vt:lpstr>
      <vt:lpstr>p. 91      Checkpoint Find the slope of the line passing through the points.  Then state whether the slope of the line is positive, negative, zero, or undefined.</vt:lpstr>
    </vt:vector>
  </TitlesOfParts>
  <Company>ESASD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The Slope of a Line</dc:title>
  <dc:creator>teacher</dc:creator>
  <cp:lastModifiedBy>Trisha Angell</cp:lastModifiedBy>
  <cp:revision>49</cp:revision>
  <dcterms:created xsi:type="dcterms:W3CDTF">2010-11-09T15:14:22Z</dcterms:created>
  <dcterms:modified xsi:type="dcterms:W3CDTF">2012-02-09T12:09:10Z</dcterms:modified>
</cp:coreProperties>
</file>