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E7D604-CCAC-4A09-A279-2F34A4825A8A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4EE68E-CE25-4EFD-8C4A-BFCEF1402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4.6 Direct Variation</a:t>
            </a:r>
            <a:br>
              <a:rPr lang="en-US" dirty="0" smtClean="0"/>
            </a:br>
            <a:r>
              <a:rPr lang="en-US" dirty="0" smtClean="0"/>
              <a:t>p. </a:t>
            </a:r>
            <a:r>
              <a:rPr lang="en-US" smtClean="0"/>
              <a:t>92 - 93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7848600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Students will write and graph equations that represent direct variation.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92</a:t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Direct variation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Constant of variation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6553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The relationship between 2 variables </a:t>
            </a:r>
            <a:r>
              <a:rPr lang="en-US" sz="2500" i="1" dirty="0" smtClean="0"/>
              <a:t>x</a:t>
            </a:r>
            <a:r>
              <a:rPr lang="en-US" sz="2500" dirty="0" smtClean="0"/>
              <a:t> and </a:t>
            </a:r>
            <a:r>
              <a:rPr lang="en-US" sz="2500" i="1" dirty="0" smtClean="0"/>
              <a:t>y</a:t>
            </a:r>
            <a:r>
              <a:rPr lang="en-US" sz="2500" dirty="0" smtClean="0"/>
              <a:t> for which there is a nonzero number </a:t>
            </a:r>
            <a:r>
              <a:rPr lang="en-US" sz="2500" i="1" dirty="0" smtClean="0"/>
              <a:t>k</a:t>
            </a:r>
            <a:r>
              <a:rPr lang="en-US" sz="2500" dirty="0" smtClean="0"/>
              <a:t> such that </a:t>
            </a:r>
            <a:r>
              <a:rPr lang="en-US" sz="2500" i="1" dirty="0" smtClean="0"/>
              <a:t>y=</a:t>
            </a:r>
            <a:r>
              <a:rPr lang="en-US" sz="2500" i="1" dirty="0" err="1" smtClean="0"/>
              <a:t>kx</a:t>
            </a:r>
            <a:r>
              <a:rPr lang="en-US" sz="2500" dirty="0" smtClean="0"/>
              <a:t>.  The variables </a:t>
            </a:r>
            <a:r>
              <a:rPr lang="en-US" sz="2500" i="1" dirty="0" smtClean="0"/>
              <a:t>x &amp; y </a:t>
            </a:r>
            <a:r>
              <a:rPr lang="en-US" sz="2500" dirty="0" smtClean="0"/>
              <a:t>vary directly</a:t>
            </a:r>
            <a:endParaRPr lang="en-US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239905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The constant in a variation model.</a:t>
            </a:r>
          </a:p>
          <a:p>
            <a:r>
              <a:rPr lang="en-US" sz="2500" dirty="0"/>
              <a:t>	</a:t>
            </a:r>
            <a:r>
              <a:rPr lang="en-US" sz="2500" dirty="0" smtClean="0"/>
              <a:t>example:  </a:t>
            </a:r>
            <a:r>
              <a:rPr lang="en-US" sz="2500" i="1" dirty="0" smtClean="0">
                <a:solidFill>
                  <a:srgbClr val="7030A0"/>
                </a:solidFill>
              </a:rPr>
              <a:t>y=</a:t>
            </a:r>
            <a:r>
              <a:rPr lang="en-US" sz="2500" i="1" dirty="0" err="1" smtClean="0">
                <a:solidFill>
                  <a:srgbClr val="7030A0"/>
                </a:solidFill>
              </a:rPr>
              <a:t>kx</a:t>
            </a:r>
            <a:r>
              <a:rPr lang="en-US" sz="2500" i="1" dirty="0" smtClean="0"/>
              <a:t>  (read…”y varies directly with x”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		</a:t>
            </a:r>
            <a:r>
              <a:rPr lang="en-US" sz="2500" i="1" dirty="0" smtClean="0">
                <a:solidFill>
                  <a:srgbClr val="7030A0"/>
                </a:solidFill>
              </a:rPr>
              <a:t>k</a:t>
            </a:r>
            <a:r>
              <a:rPr lang="en-US" sz="2500" dirty="0" smtClean="0">
                <a:solidFill>
                  <a:srgbClr val="7030A0"/>
                </a:solidFill>
              </a:rPr>
              <a:t> is the non-zero constant</a:t>
            </a:r>
            <a:endParaRPr lang="en-US" sz="2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p. 92:  Example 1:  Write a Direct Variation Model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variables in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vary directly.  One pair of values is </a:t>
            </a:r>
            <a:r>
              <a:rPr lang="en-US" i="1" dirty="0" smtClean="0"/>
              <a:t>x = 7</a:t>
            </a:r>
            <a:r>
              <a:rPr lang="en-US" dirty="0" smtClean="0"/>
              <a:t> and </a:t>
            </a:r>
            <a:r>
              <a:rPr lang="en-US" i="1" dirty="0" smtClean="0"/>
              <a:t>y = 21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Write an equation that relates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Find the value of </a:t>
            </a:r>
            <a:r>
              <a:rPr lang="en-US" i="1" dirty="0" smtClean="0"/>
              <a:t>y</a:t>
            </a:r>
            <a:r>
              <a:rPr lang="en-US" dirty="0" smtClean="0"/>
              <a:t> when </a:t>
            </a:r>
            <a:r>
              <a:rPr lang="en-US" i="1" dirty="0" smtClean="0"/>
              <a:t>x</a:t>
            </a:r>
            <a:r>
              <a:rPr lang="en-US" dirty="0" smtClean="0"/>
              <a:t> = 4.</a:t>
            </a:r>
          </a:p>
          <a:p>
            <a:pPr marL="514350" indent="-514350"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Because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y</a:t>
            </a:r>
            <a:r>
              <a:rPr lang="en-US" dirty="0" smtClean="0"/>
              <a:t> vary </a:t>
            </a:r>
            <a:r>
              <a:rPr lang="en-US" u="sng" dirty="0" smtClean="0"/>
              <a:t>		</a:t>
            </a:r>
            <a:r>
              <a:rPr lang="en-US" dirty="0" smtClean="0"/>
              <a:t> the equation is of the form </a:t>
            </a:r>
            <a:r>
              <a:rPr lang="en-US" u="sng" dirty="0" smtClean="0"/>
              <a:t>		</a:t>
            </a:r>
            <a:endParaRPr lang="en-US" dirty="0" smtClean="0"/>
          </a:p>
          <a:p>
            <a:pPr marL="788670" lvl="1" indent="-514350">
              <a:buNone/>
            </a:pPr>
            <a:r>
              <a:rPr lang="en-US" dirty="0" smtClean="0"/>
              <a:t>	</a:t>
            </a:r>
            <a:r>
              <a:rPr lang="en-US" i="1" dirty="0" smtClean="0"/>
              <a:t>y = </a:t>
            </a:r>
            <a:r>
              <a:rPr lang="en-US" i="1" dirty="0" err="1" smtClean="0"/>
              <a:t>kx</a:t>
            </a:r>
            <a:r>
              <a:rPr lang="en-US" dirty="0" smtClean="0"/>
              <a:t>		</a:t>
            </a:r>
            <a:r>
              <a:rPr lang="en-US" b="1" dirty="0" smtClean="0"/>
              <a:t>Write a model for direct variation.</a:t>
            </a:r>
          </a:p>
          <a:p>
            <a:pPr marL="788670" lvl="1" indent="-514350"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	</a:t>
            </a:r>
            <a:r>
              <a:rPr lang="en-US" b="1" dirty="0" smtClean="0"/>
              <a:t> = </a:t>
            </a:r>
            <a:r>
              <a:rPr lang="en-US" b="1" i="1" dirty="0" smtClean="0"/>
              <a:t>k(</a:t>
            </a:r>
            <a:r>
              <a:rPr lang="en-US" b="1" i="1" u="sng" dirty="0" smtClean="0"/>
              <a:t>	</a:t>
            </a:r>
            <a:r>
              <a:rPr lang="en-US" b="1" i="1" dirty="0" smtClean="0"/>
              <a:t>)	Substitute </a:t>
            </a:r>
            <a:r>
              <a:rPr lang="en-US" b="1" i="1" u="sng" dirty="0" smtClean="0"/>
              <a:t>	</a:t>
            </a:r>
            <a:r>
              <a:rPr lang="en-US" b="1" i="1" dirty="0" smtClean="0"/>
              <a:t> for </a:t>
            </a:r>
            <a:r>
              <a:rPr lang="en-US" b="1" dirty="0" smtClean="0"/>
              <a:t>x</a:t>
            </a:r>
            <a:r>
              <a:rPr lang="en-US" b="1" i="1" dirty="0" smtClean="0"/>
              <a:t> and </a:t>
            </a:r>
            <a:r>
              <a:rPr lang="en-US" b="1" i="1" u="sng" dirty="0" smtClean="0"/>
              <a:t>	</a:t>
            </a:r>
            <a:r>
              <a:rPr lang="en-US" b="1" i="1" dirty="0" smtClean="0"/>
              <a:t> for </a:t>
            </a:r>
            <a:r>
              <a:rPr lang="en-US" b="1" dirty="0" smtClean="0"/>
              <a:t>y</a:t>
            </a:r>
            <a:r>
              <a:rPr lang="en-US" b="1" i="1" dirty="0" smtClean="0"/>
              <a:t>.</a:t>
            </a:r>
          </a:p>
          <a:p>
            <a:pPr marL="788670" lvl="1" indent="-514350">
              <a:buNone/>
            </a:pPr>
            <a:r>
              <a:rPr lang="en-US" b="1" i="1" dirty="0" smtClean="0"/>
              <a:t>  </a:t>
            </a:r>
            <a:r>
              <a:rPr lang="en-US" b="1" i="1" u="sng" dirty="0" smtClean="0"/>
              <a:t>	</a:t>
            </a:r>
            <a:r>
              <a:rPr lang="en-US" b="1" i="1" dirty="0" smtClean="0"/>
              <a:t> =</a:t>
            </a:r>
            <a:r>
              <a:rPr lang="en-US" b="1" dirty="0" smtClean="0"/>
              <a:t> k		Divide each side by </a:t>
            </a:r>
            <a:r>
              <a:rPr lang="en-US" b="1" u="sng" dirty="0" smtClean="0"/>
              <a:t>		</a:t>
            </a:r>
            <a:r>
              <a:rPr lang="en-US" b="1" dirty="0" smtClean="0"/>
              <a:t>.</a:t>
            </a:r>
          </a:p>
          <a:p>
            <a:pPr marL="788670" lvl="1" indent="-514350">
              <a:buNone/>
            </a:pPr>
            <a:r>
              <a:rPr lang="en-US" b="1" dirty="0" smtClean="0"/>
              <a:t>Answer  </a:t>
            </a:r>
            <a:r>
              <a:rPr lang="en-US" dirty="0" smtClean="0"/>
              <a:t>An equation that relates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is </a:t>
            </a:r>
            <a:r>
              <a:rPr lang="en-US" u="sng" dirty="0" smtClean="0"/>
              <a:t>			</a:t>
            </a:r>
            <a:r>
              <a:rPr lang="en-US" dirty="0" smtClean="0"/>
              <a:t>.</a:t>
            </a:r>
            <a:endParaRPr lang="en-US" b="1" dirty="0" smtClean="0"/>
          </a:p>
          <a:p>
            <a:pPr marL="514350" indent="-514350">
              <a:buAutoNum type="alphaLcPeriod"/>
            </a:pPr>
            <a:r>
              <a:rPr lang="en-US" i="1" dirty="0" smtClean="0"/>
              <a:t>y</a:t>
            </a:r>
            <a:r>
              <a:rPr lang="en-US" dirty="0" smtClean="0"/>
              <a:t> = 3(</a:t>
            </a:r>
            <a:r>
              <a:rPr lang="en-US" u="sng" dirty="0" smtClean="0"/>
              <a:t>	</a:t>
            </a:r>
            <a:r>
              <a:rPr lang="en-US" dirty="0" smtClean="0"/>
              <a:t>)	</a:t>
            </a:r>
            <a:r>
              <a:rPr lang="en-US" b="1" dirty="0" smtClean="0"/>
              <a:t>Substitute </a:t>
            </a:r>
            <a:r>
              <a:rPr lang="en-US" b="1" u="sng" dirty="0" smtClean="0"/>
              <a:t>		</a:t>
            </a:r>
            <a:r>
              <a:rPr lang="en-US" b="1" dirty="0" smtClean="0"/>
              <a:t> for </a:t>
            </a:r>
            <a:r>
              <a:rPr lang="en-US" b="1" i="1" dirty="0" smtClean="0"/>
              <a:t>x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i="1" dirty="0" smtClean="0"/>
              <a:t>	</a:t>
            </a:r>
            <a:r>
              <a:rPr lang="en-US" i="1" dirty="0" smtClean="0"/>
              <a:t>y = </a:t>
            </a:r>
            <a:r>
              <a:rPr lang="en-US" i="1" u="sng" dirty="0" smtClean="0"/>
              <a:t>	</a:t>
            </a:r>
            <a:r>
              <a:rPr lang="en-US" i="1" dirty="0" smtClean="0"/>
              <a:t>	</a:t>
            </a:r>
            <a:r>
              <a:rPr lang="en-US" b="1" dirty="0" smtClean="0"/>
              <a:t>Simplify.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b="1" dirty="0" smtClean="0"/>
              <a:t>Answer</a:t>
            </a:r>
            <a:r>
              <a:rPr lang="en-US" dirty="0" smtClean="0"/>
              <a:t>  When </a:t>
            </a:r>
            <a:r>
              <a:rPr lang="en-US" i="1" dirty="0" smtClean="0"/>
              <a:t>x</a:t>
            </a:r>
            <a:r>
              <a:rPr lang="en-US" dirty="0" smtClean="0"/>
              <a:t> = 4,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u="sng" dirty="0" smtClean="0"/>
              <a:t>	</a:t>
            </a:r>
            <a:r>
              <a:rPr lang="en-US" dirty="0" smtClean="0"/>
              <a:t>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2667000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7030A0"/>
                </a:solidFill>
              </a:rPr>
              <a:t>directly</a:t>
            </a:r>
            <a:endParaRPr lang="en-US" sz="25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57927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rgbClr val="7030A0"/>
                </a:solidFill>
              </a:rPr>
              <a:t>y</a:t>
            </a:r>
            <a:r>
              <a:rPr lang="en-US" sz="2500" i="1" dirty="0" smtClean="0">
                <a:solidFill>
                  <a:srgbClr val="7030A0"/>
                </a:solidFill>
              </a:rPr>
              <a:t> = </a:t>
            </a:r>
            <a:r>
              <a:rPr lang="en-US" sz="2500" i="1" dirty="0" err="1" smtClean="0">
                <a:solidFill>
                  <a:srgbClr val="7030A0"/>
                </a:solidFill>
              </a:rPr>
              <a:t>kx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8862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8100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7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8100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7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3810000"/>
            <a:ext cx="60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21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60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21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4287054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4247346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91200" y="4628346"/>
            <a:ext cx="1295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y = 3x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5009346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4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50292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4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54102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12</a:t>
            </a:r>
            <a:endParaRPr lang="en-US" sz="2500" i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58674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7030A0"/>
                </a:solidFill>
              </a:rPr>
              <a:t>12</a:t>
            </a:r>
            <a:endParaRPr lang="en-US" sz="25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p. 93</a:t>
            </a:r>
            <a:br>
              <a:rPr lang="en-US" dirty="0" smtClean="0"/>
            </a:br>
            <a:r>
              <a:rPr lang="en-US" sz="2300" dirty="0" smtClean="0"/>
              <a:t>PROPERTIES OF GRAPHS OF DIRECT VARIATION MODELS</a:t>
            </a:r>
            <a:br>
              <a:rPr lang="en-US" sz="2300" dirty="0" smtClean="0"/>
            </a:b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" y="1447800"/>
            <a:ext cx="4876800" cy="4724400"/>
          </a:xfrm>
        </p:spPr>
        <p:txBody>
          <a:bodyPr/>
          <a:lstStyle/>
          <a:p>
            <a:r>
              <a:rPr lang="en-US" dirty="0" smtClean="0"/>
              <a:t>The graph of </a:t>
            </a:r>
            <a:r>
              <a:rPr lang="en-US" i="1" dirty="0" smtClean="0"/>
              <a:t>y = </a:t>
            </a:r>
            <a:r>
              <a:rPr lang="en-US" i="1" dirty="0" err="1" smtClean="0"/>
              <a:t>kx</a:t>
            </a:r>
            <a:r>
              <a:rPr lang="en-US" dirty="0" smtClean="0"/>
              <a:t> is a line through the </a:t>
            </a:r>
            <a:r>
              <a:rPr lang="en-US" u="sng" dirty="0"/>
              <a:t> </a:t>
            </a:r>
            <a:r>
              <a:rPr lang="en-US" u="sng" dirty="0" smtClean="0"/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origin</a:t>
            </a:r>
            <a:r>
              <a:rPr lang="en-US" u="sng" dirty="0" smtClean="0"/>
              <a:t>	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slope of the graph of </a:t>
            </a:r>
            <a:r>
              <a:rPr lang="en-US" i="1" dirty="0" smtClean="0"/>
              <a:t>y = </a:t>
            </a:r>
            <a:r>
              <a:rPr lang="en-US" i="1" dirty="0" err="1" smtClean="0"/>
              <a:t>kx</a:t>
            </a:r>
            <a:r>
              <a:rPr lang="en-US" dirty="0" smtClean="0"/>
              <a:t> is </a:t>
            </a:r>
            <a:r>
              <a:rPr lang="en-US" u="sng" dirty="0" smtClean="0"/>
              <a:t>	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k</a:t>
            </a:r>
            <a:r>
              <a:rPr lang="en-US" u="sng" dirty="0" smtClean="0"/>
              <a:t>     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505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 is negative</a:t>
            </a:r>
            <a:endParaRPr lang="en-US" dirty="0"/>
          </a:p>
        </p:txBody>
      </p:sp>
      <p:pic>
        <p:nvPicPr>
          <p:cNvPr id="15" name="Picture 14" descr="negdirectvari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143000"/>
            <a:ext cx="2343150" cy="2387640"/>
          </a:xfrm>
          <a:prstGeom prst="rect">
            <a:avLst/>
          </a:prstGeom>
        </p:spPr>
      </p:pic>
      <p:pic>
        <p:nvPicPr>
          <p:cNvPr id="16" name="Picture 15" descr="posdirectvari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886200"/>
            <a:ext cx="2095500" cy="22229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15000" y="6031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 is positive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p. 93</a:t>
            </a:r>
            <a:br>
              <a:rPr lang="en-US" sz="2000" dirty="0" smtClean="0"/>
            </a:br>
            <a:r>
              <a:rPr lang="en-US" sz="2000" dirty="0" smtClean="0"/>
              <a:t>Example 2:  Graph a Direct Variation Model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Graph the equation </a:t>
            </a:r>
            <a:r>
              <a:rPr lang="en-US" sz="2000" b="1" i="1" dirty="0" smtClean="0"/>
              <a:t>y = -x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Plot </a:t>
            </a:r>
            <a:r>
              <a:rPr lang="en-US" sz="2000" dirty="0" smtClean="0"/>
              <a:t>a point at the </a:t>
            </a:r>
            <a:r>
              <a:rPr lang="en-US" sz="2000" u="sng" dirty="0" smtClean="0"/>
              <a:t>	</a:t>
            </a:r>
            <a:r>
              <a:rPr lang="en-US" sz="2000" u="sng" dirty="0" smtClean="0">
                <a:solidFill>
                  <a:srgbClr val="FF0000"/>
                </a:solidFill>
              </a:rPr>
              <a:t>origin</a:t>
            </a:r>
            <a:r>
              <a:rPr lang="en-US" sz="2000" u="sng" dirty="0" smtClean="0"/>
              <a:t>		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Find</a:t>
            </a:r>
            <a:r>
              <a:rPr lang="en-US" sz="2000" dirty="0" smtClean="0"/>
              <a:t> a second point by </a:t>
            </a:r>
            <a:r>
              <a:rPr lang="en-US" sz="2000" dirty="0" smtClean="0"/>
              <a:t>choosing </a:t>
            </a:r>
            <a:r>
              <a:rPr lang="en-US" sz="2000" dirty="0" smtClean="0"/>
              <a:t>any </a:t>
            </a:r>
            <a:r>
              <a:rPr lang="en-US" sz="2000" dirty="0" smtClean="0"/>
              <a:t>value </a:t>
            </a:r>
            <a:r>
              <a:rPr lang="en-US" sz="2000" dirty="0" smtClean="0"/>
              <a:t>of </a:t>
            </a:r>
            <a:r>
              <a:rPr lang="en-US" sz="2000" i="1" dirty="0" smtClean="0"/>
              <a:t>x</a:t>
            </a:r>
            <a:r>
              <a:rPr lang="en-US" sz="2000" dirty="0" smtClean="0"/>
              <a:t> and substituting it into the equation to find the corresponding </a:t>
            </a:r>
            <a:r>
              <a:rPr lang="en-US" sz="2000" i="1" dirty="0" smtClean="0"/>
              <a:t>y-value.</a:t>
            </a:r>
            <a:r>
              <a:rPr lang="en-US" sz="2000" dirty="0" smtClean="0"/>
              <a:t>  Use the value -3 for </a:t>
            </a:r>
            <a:r>
              <a:rPr lang="en-US" sz="2000" i="1" dirty="0" smtClean="0"/>
              <a:t>x</a:t>
            </a:r>
            <a:r>
              <a:rPr lang="en-US" sz="2000" dirty="0" smtClean="0"/>
              <a:t>.</a:t>
            </a:r>
          </a:p>
          <a:p>
            <a:pPr marL="788670" lvl="1" indent="-514350"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y = </a:t>
            </a:r>
            <a:r>
              <a:rPr lang="en-US" sz="2000" i="1" dirty="0" err="1" smtClean="0"/>
              <a:t>kx</a:t>
            </a:r>
            <a:r>
              <a:rPr lang="en-US" sz="2000" i="1" dirty="0" smtClean="0"/>
              <a:t>		</a:t>
            </a:r>
            <a:r>
              <a:rPr lang="en-US" sz="2000" b="1" i="1" dirty="0" smtClean="0"/>
              <a:t>Write the original equation.</a:t>
            </a:r>
            <a:endParaRPr lang="en-US" sz="2000" i="1" dirty="0" smtClean="0"/>
          </a:p>
          <a:p>
            <a:pPr marL="788670" lvl="1" indent="-514350">
              <a:buNone/>
            </a:pPr>
            <a:r>
              <a:rPr lang="en-US" sz="2000" i="1" dirty="0" smtClean="0"/>
              <a:t>	y = - </a:t>
            </a:r>
            <a:r>
              <a:rPr lang="en-US" sz="2000" i="1" dirty="0" smtClean="0"/>
              <a:t>(</a:t>
            </a:r>
            <a:r>
              <a:rPr lang="en-US" sz="2000" i="1" u="sng" dirty="0"/>
              <a:t> </a:t>
            </a:r>
            <a:r>
              <a:rPr lang="en-US" sz="2000" i="1" u="sng" dirty="0" smtClean="0"/>
              <a:t> </a:t>
            </a:r>
            <a:r>
              <a:rPr lang="en-US" sz="2000" i="1" u="sng" dirty="0" smtClean="0">
                <a:solidFill>
                  <a:srgbClr val="FF0000"/>
                </a:solidFill>
              </a:rPr>
              <a:t>-3</a:t>
            </a:r>
            <a:r>
              <a:rPr lang="en-US" sz="2000" i="1" dirty="0" smtClean="0"/>
              <a:t>)</a:t>
            </a:r>
            <a:r>
              <a:rPr lang="en-US" sz="2000" i="1" dirty="0" smtClean="0"/>
              <a:t>	</a:t>
            </a:r>
            <a:r>
              <a:rPr lang="en-US" sz="2000" b="1" i="1" dirty="0" smtClean="0"/>
              <a:t>Substitute </a:t>
            </a:r>
            <a:r>
              <a:rPr lang="en-US" sz="2000" b="1" i="1" u="sng" dirty="0"/>
              <a:t> </a:t>
            </a:r>
            <a:r>
              <a:rPr lang="en-US" sz="2000" b="1" i="1" u="sng" dirty="0" smtClean="0"/>
              <a:t>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-3   </a:t>
            </a:r>
            <a:r>
              <a:rPr lang="en-US" sz="2000" b="1" i="1" dirty="0" smtClean="0"/>
              <a:t> </a:t>
            </a:r>
            <a:r>
              <a:rPr lang="en-US" sz="2000" b="1" i="1" dirty="0" smtClean="0"/>
              <a:t>for </a:t>
            </a:r>
            <a:r>
              <a:rPr lang="en-US" sz="2000" b="1" dirty="0" smtClean="0"/>
              <a:t>x</a:t>
            </a:r>
            <a:r>
              <a:rPr lang="en-US" sz="2000" b="1" i="1" dirty="0" smtClean="0"/>
              <a:t>.</a:t>
            </a:r>
            <a:endParaRPr lang="en-US" sz="2000" i="1" dirty="0" smtClean="0"/>
          </a:p>
          <a:p>
            <a:pPr marL="788670" lvl="1" indent="-514350">
              <a:buNone/>
            </a:pPr>
            <a:r>
              <a:rPr lang="en-US" sz="2000" i="1" dirty="0" smtClean="0"/>
              <a:t>	y = </a:t>
            </a:r>
            <a:r>
              <a:rPr lang="en-US" sz="2000" i="1" u="sng" dirty="0"/>
              <a:t> </a:t>
            </a:r>
            <a:r>
              <a:rPr lang="en-US" sz="2000" i="1" u="sng" dirty="0" smtClean="0"/>
              <a:t>  </a:t>
            </a:r>
            <a:r>
              <a:rPr lang="en-US" sz="2000" i="1" u="sng" dirty="0" smtClean="0">
                <a:solidFill>
                  <a:srgbClr val="FF0000"/>
                </a:solidFill>
              </a:rPr>
              <a:t>3</a:t>
            </a:r>
            <a:r>
              <a:rPr lang="en-US" sz="2000" i="1" u="sng" dirty="0" smtClean="0"/>
              <a:t>   </a:t>
            </a:r>
            <a:r>
              <a:rPr lang="en-US" sz="2000" i="1" dirty="0" smtClean="0"/>
              <a:t>	</a:t>
            </a:r>
            <a:r>
              <a:rPr lang="en-US" sz="2000" b="1" i="1" dirty="0" smtClean="0"/>
              <a:t>Simplify</a:t>
            </a:r>
            <a:r>
              <a:rPr lang="en-US" sz="2000" b="1" i="1" dirty="0" smtClean="0"/>
              <a:t>.  </a:t>
            </a:r>
            <a:r>
              <a:rPr lang="en-US" sz="2000" b="1" i="1" dirty="0" smtClean="0">
                <a:solidFill>
                  <a:srgbClr val="FF0000"/>
                </a:solidFill>
              </a:rPr>
              <a:t>(-3,3)</a:t>
            </a:r>
            <a:endParaRPr lang="en-US" sz="2000" b="1" i="1" dirty="0" smtClean="0"/>
          </a:p>
          <a:p>
            <a:pPr marL="788670" lvl="1" indent="-51435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Plot</a:t>
            </a:r>
            <a:r>
              <a:rPr lang="en-US" sz="2000" dirty="0" smtClean="0"/>
              <a:t> the second point and </a:t>
            </a:r>
          </a:p>
          <a:p>
            <a:pPr marL="514350" indent="-514350">
              <a:buNone/>
            </a:pPr>
            <a:r>
              <a:rPr lang="en-US" sz="2000" dirty="0" smtClean="0"/>
              <a:t>	draw a line through the</a:t>
            </a:r>
          </a:p>
          <a:p>
            <a:pPr marL="514350" indent="-514350">
              <a:buNone/>
            </a:pPr>
            <a:r>
              <a:rPr lang="en-US" sz="2000" dirty="0" smtClean="0"/>
              <a:t>	 </a:t>
            </a:r>
            <a:r>
              <a:rPr lang="en-US" sz="2000" u="sng" dirty="0" smtClean="0"/>
              <a:t>	</a:t>
            </a:r>
            <a:r>
              <a:rPr lang="en-US" sz="2000" u="sng" dirty="0" smtClean="0">
                <a:solidFill>
                  <a:srgbClr val="FF0000"/>
                </a:solidFill>
              </a:rPr>
              <a:t>origin</a:t>
            </a:r>
            <a:r>
              <a:rPr lang="en-US" sz="2000" u="sng" dirty="0" smtClean="0"/>
              <a:t>	</a:t>
            </a:r>
            <a:r>
              <a:rPr lang="en-US" sz="2000" dirty="0" smtClean="0"/>
              <a:t> and the second point.</a:t>
            </a:r>
            <a:endParaRPr lang="en-US" sz="2000" b="1" dirty="0"/>
          </a:p>
        </p:txBody>
      </p:sp>
      <p:pic>
        <p:nvPicPr>
          <p:cNvPr id="10" name="Picture 9" descr="ax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2661" y="3429000"/>
            <a:ext cx="3181350" cy="300226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239000" y="4862732"/>
            <a:ext cx="180055" cy="16412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629400" y="4481732"/>
            <a:ext cx="180055" cy="16412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43600" y="4038600"/>
            <a:ext cx="28956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93</a:t>
            </a:r>
            <a:br>
              <a:rPr lang="en-US" dirty="0" smtClean="0"/>
            </a:br>
            <a:r>
              <a:rPr lang="en-US" b="1" dirty="0" smtClean="0"/>
              <a:t>CHECKPOINT</a:t>
            </a:r>
            <a:r>
              <a:rPr lang="en-US" dirty="0" smtClean="0"/>
              <a:t>  The variables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vary directly.  Use the given values to write an equation that relates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2209800"/>
          <a:ext cx="8305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 </a:t>
                      </a:r>
                      <a:r>
                        <a:rPr lang="en-US" i="1" dirty="0" smtClean="0"/>
                        <a:t>x = 6, y =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 </a:t>
                      </a:r>
                      <a:r>
                        <a:rPr lang="en-US" i="1" dirty="0" smtClean="0"/>
                        <a:t>X = 8, y = 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i="1" dirty="0" smtClean="0"/>
                        <a:t>X = 3.6, y = 1.8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dirty="0" smtClean="0"/>
                    </a:p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787</TotalTime>
  <Words>198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4.6 Direct Variation p. 92 - 93</vt:lpstr>
      <vt:lpstr>p. 92 Vocabulary</vt:lpstr>
      <vt:lpstr>p. 92:  Example 1:  Write a Direct Variation Model </vt:lpstr>
      <vt:lpstr>p. 93 PROPERTIES OF GRAPHS OF DIRECT VARIATION MODELS </vt:lpstr>
      <vt:lpstr>p. 93 Example 2:  Graph a Direct Variation Model</vt:lpstr>
      <vt:lpstr>p. 93 CHECKPOINT  The variables x and y vary directly.  Use the given values to write an equation that relates x and 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Direct Variation</dc:title>
  <dc:creator>angell</dc:creator>
  <cp:lastModifiedBy>Trisha Angell</cp:lastModifiedBy>
  <cp:revision>23</cp:revision>
  <dcterms:created xsi:type="dcterms:W3CDTF">2010-11-10T00:30:54Z</dcterms:created>
  <dcterms:modified xsi:type="dcterms:W3CDTF">2012-03-16T13:49:58Z</dcterms:modified>
</cp:coreProperties>
</file>