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ut thruBlk="1"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ut thruBlk="1"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5A839E-34E4-432E-BB38-DC86212ECC3B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E2DCDA-2414-427C-81AE-282BF3AEE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ut thruBlk="1"/>
    <p:sndAc>
      <p:stSnd>
        <p:snd r:embed="rId13" name="drumroll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Students will solve multi-step Inequalities.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6; Section 3</a:t>
            </a:r>
            <a:endParaRPr lang="en-US" dirty="0"/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6.3:  p. 125:  Solving Multi-step Inequalities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 </a:t>
            </a:r>
            <a:r>
              <a:rPr lang="en-US" i="1" dirty="0" smtClean="0"/>
              <a:t>Solve a Multi-Step Inequality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Solve 3</a:t>
            </a:r>
            <a:r>
              <a:rPr lang="en-US" b="1" i="1" dirty="0" smtClean="0"/>
              <a:t>x</a:t>
            </a:r>
            <a:r>
              <a:rPr lang="en-US" b="1" dirty="0" smtClean="0"/>
              <a:t> – 8 &gt; 10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solution is all real numbers </a:t>
            </a:r>
            <a:r>
              <a:rPr lang="en-US" u="sng" dirty="0" smtClean="0"/>
              <a:t>							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41553"/>
              </p:ext>
            </p:extLst>
          </p:nvPr>
        </p:nvGraphicFramePr>
        <p:xfrm>
          <a:off x="304800" y="3048000"/>
          <a:ext cx="8229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8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</a:t>
                      </a:r>
                      <a:r>
                        <a:rPr lang="en-US" sz="2500" i="1" dirty="0" smtClean="0"/>
                        <a:t>x</a:t>
                      </a:r>
                      <a:r>
                        <a:rPr lang="en-US" sz="2500" i="0" baseline="0" dirty="0" smtClean="0"/>
                        <a:t> – 8 &gt; 10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Write original inequality.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3</a:t>
                      </a:r>
                      <a:r>
                        <a:rPr lang="en-US" sz="2500" i="1" dirty="0" smtClean="0"/>
                        <a:t>x</a:t>
                      </a:r>
                      <a:r>
                        <a:rPr lang="en-US" sz="2500" i="0" dirty="0" smtClean="0"/>
                        <a:t> &gt;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Add       to each</a:t>
                      </a:r>
                      <a:r>
                        <a:rPr lang="en-US" b="0" baseline="0" dirty="0" smtClean="0"/>
                        <a:t> side.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x &gt;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Divide each</a:t>
                      </a:r>
                      <a:r>
                        <a:rPr lang="en-US" b="0" baseline="0" dirty="0" smtClean="0"/>
                        <a:t> side by                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3500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05464" y="35487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18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886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79212" y="400460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3295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Greater than 6</a:t>
            </a:r>
            <a:endParaRPr lang="en-US" sz="2400" b="1" dirty="0"/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6.3:  p. 125:  Solving Multi-step Inequalities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 </a:t>
            </a:r>
            <a:r>
              <a:rPr lang="en-US" i="1" dirty="0" smtClean="0"/>
              <a:t>Solve a Multi-Step Inequality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Solve 12 – 5</a:t>
            </a:r>
            <a:r>
              <a:rPr lang="en-US" b="1" i="1" dirty="0" smtClean="0"/>
              <a:t>y</a:t>
            </a:r>
            <a:r>
              <a:rPr lang="en-US" b="1" dirty="0" smtClean="0"/>
              <a:t> &lt; -8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solution is all real numbers </a:t>
            </a:r>
            <a:r>
              <a:rPr lang="en-US" u="sng" dirty="0" smtClean="0"/>
              <a:t>							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30016"/>
              </p:ext>
            </p:extLst>
          </p:nvPr>
        </p:nvGraphicFramePr>
        <p:xfrm>
          <a:off x="609600" y="3048000"/>
          <a:ext cx="79248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 – 5</a:t>
                      </a:r>
                      <a:r>
                        <a:rPr lang="en-US" sz="2500" i="1" dirty="0" smtClean="0"/>
                        <a:t>y</a:t>
                      </a:r>
                      <a:r>
                        <a:rPr lang="en-US" sz="2500" i="0" dirty="0" smtClean="0"/>
                        <a:t> &lt; -8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Write</a:t>
                      </a:r>
                      <a:r>
                        <a:rPr lang="en-US" sz="2500" b="0" baseline="0" dirty="0" smtClean="0"/>
                        <a:t> original inequality</a:t>
                      </a:r>
                      <a:endParaRPr lang="en-US" sz="25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-5y &lt;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Subtract      from each</a:t>
                      </a:r>
                      <a:r>
                        <a:rPr lang="en-US" sz="2500" b="1" baseline="0" dirty="0" smtClean="0"/>
                        <a:t> side</a:t>
                      </a:r>
                      <a:endParaRPr lang="en-US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y 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Divide each side</a:t>
                      </a:r>
                      <a:r>
                        <a:rPr lang="en-US" sz="2500" b="1" baseline="0" dirty="0" smtClean="0"/>
                        <a:t> by      and        the inequality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53473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576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3957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3004" y="39905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flip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962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3962400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57867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Greater than 4.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763000" cy="1252728"/>
          </a:xfrm>
        </p:spPr>
        <p:txBody>
          <a:bodyPr>
            <a:noAutofit/>
          </a:bodyPr>
          <a:lstStyle/>
          <a:p>
            <a:r>
              <a:rPr lang="en-US" sz="3500" dirty="0" smtClean="0"/>
              <a:t>6.3:  p. 125:  Solving Multi-step Inequalities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 </a:t>
            </a:r>
            <a:r>
              <a:rPr lang="en-US" i="1" dirty="0" smtClean="0"/>
              <a:t>Use the Distributive Property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Solve 4(x – 3) </a:t>
            </a:r>
            <a:r>
              <a:rPr lang="en-US" b="1" u="sng" dirty="0" smtClean="0"/>
              <a:t>&gt;</a:t>
            </a:r>
            <a:r>
              <a:rPr lang="en-US" b="1" dirty="0" smtClean="0"/>
              <a:t> 32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solution is all real numbers </a:t>
            </a:r>
            <a:r>
              <a:rPr lang="en-US" u="sng" dirty="0" smtClean="0"/>
              <a:t>									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971800"/>
          <a:ext cx="73914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4(x – 3) </a:t>
                      </a:r>
                      <a:r>
                        <a:rPr lang="en-US" sz="2500" b="1" u="sng" dirty="0" smtClean="0"/>
                        <a:t>&gt;</a:t>
                      </a:r>
                      <a:r>
                        <a:rPr lang="en-US" sz="2500" b="1" dirty="0" smtClean="0"/>
                        <a:t> 32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Write original inequality</a:t>
                      </a:r>
                      <a:endParaRPr lang="en-US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     x -      </a:t>
                      </a:r>
                      <a:r>
                        <a:rPr lang="en-US" sz="2500" u="sng" dirty="0" smtClean="0"/>
                        <a:t>&gt;</a:t>
                      </a:r>
                      <a:r>
                        <a:rPr lang="en-US" sz="2500" u="none" dirty="0" smtClean="0"/>
                        <a:t> 32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Use distributive</a:t>
                      </a:r>
                      <a:r>
                        <a:rPr lang="en-US" sz="2500" b="1" baseline="0" dirty="0" smtClean="0"/>
                        <a:t> Property</a:t>
                      </a:r>
                      <a:endParaRPr lang="en-US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     x </a:t>
                      </a:r>
                      <a:r>
                        <a:rPr lang="en-US" sz="2500" u="sng" dirty="0" smtClean="0"/>
                        <a:t>&gt;</a:t>
                      </a:r>
                      <a:r>
                        <a:rPr lang="en-US" sz="2500" u="none" dirty="0" smtClean="0"/>
                        <a:t>     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Add          to each side.</a:t>
                      </a:r>
                      <a:endParaRPr lang="en-US" sz="2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x </a:t>
                      </a:r>
                      <a:r>
                        <a:rPr lang="en-US" sz="2500" u="sng" dirty="0" smtClean="0"/>
                        <a:t>&gt;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Divide each side</a:t>
                      </a:r>
                      <a:r>
                        <a:rPr lang="en-US" sz="2500" b="1" baseline="0" dirty="0" smtClean="0"/>
                        <a:t> by          .</a:t>
                      </a:r>
                      <a:endParaRPr lang="en-US" sz="25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4804" y="340225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4136" y="34430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881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3886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434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435300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710535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Greater than or equal to 11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6.3:  p. 126:  Solving Multi-step Inequalities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 4:  </a:t>
            </a:r>
            <a:r>
              <a:rPr lang="en-US" i="1" dirty="0" smtClean="0"/>
              <a:t>Collect Variable Terms</a:t>
            </a:r>
          </a:p>
          <a:p>
            <a:pPr>
              <a:buNone/>
            </a:pPr>
            <a:r>
              <a:rPr lang="en-US" b="1" i="1" dirty="0" smtClean="0"/>
              <a:t>Solve 5 – 6x </a:t>
            </a:r>
            <a:r>
              <a:rPr lang="en-US" b="1" i="1" u="sng" dirty="0" smtClean="0"/>
              <a:t>&lt;</a:t>
            </a:r>
            <a:r>
              <a:rPr lang="en-US" b="1" i="1" dirty="0" smtClean="0"/>
              <a:t> 9 + 2x</a:t>
            </a:r>
          </a:p>
          <a:p>
            <a:pPr>
              <a:buNone/>
            </a:pPr>
            <a:r>
              <a:rPr lang="en-US" b="1" i="1" dirty="0" smtClean="0"/>
              <a:t>Method 1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Answer  </a:t>
            </a:r>
            <a:r>
              <a:rPr lang="en-US" dirty="0" smtClean="0"/>
              <a:t>The solution is all real numbers  </a:t>
            </a:r>
            <a:r>
              <a:rPr lang="en-US" u="sng" dirty="0" smtClean="0"/>
              <a:t>										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06381"/>
              </p:ext>
            </p:extLst>
          </p:nvPr>
        </p:nvGraphicFramePr>
        <p:xfrm>
          <a:off x="533400" y="3124200"/>
          <a:ext cx="8153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48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5 – 6x </a:t>
                      </a:r>
                      <a:r>
                        <a:rPr lang="en-US" sz="2800" b="1" i="1" u="sng" dirty="0" smtClean="0"/>
                        <a:t>&lt;</a:t>
                      </a:r>
                      <a:r>
                        <a:rPr lang="en-US" sz="2800" b="1" i="1" dirty="0" smtClean="0"/>
                        <a:t> 9 + 2x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Write the original inequality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5 - </a:t>
                      </a:r>
                      <a:r>
                        <a:rPr lang="en-US" sz="2500" baseline="0" dirty="0" smtClean="0"/>
                        <a:t>   </a:t>
                      </a:r>
                      <a:r>
                        <a:rPr lang="en-US" sz="2500" dirty="0" smtClean="0"/>
                        <a:t>x  </a:t>
                      </a:r>
                      <a:r>
                        <a:rPr lang="en-US" sz="2500" u="sng" dirty="0" smtClean="0"/>
                        <a:t>&lt;</a:t>
                      </a:r>
                      <a:r>
                        <a:rPr lang="en-US" sz="2500" u="none" dirty="0" smtClean="0"/>
                        <a:t>   </a:t>
                      </a:r>
                      <a:r>
                        <a:rPr lang="en-US" sz="2500" u="none" dirty="0" smtClean="0"/>
                        <a:t>9</a:t>
                      </a:r>
                      <a:r>
                        <a:rPr lang="en-US" sz="2500" u="none" baseline="0" dirty="0" smtClean="0"/>
                        <a:t>  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Subtract         from each side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u="sng" dirty="0" smtClean="0"/>
                        <a:t>&lt;</a:t>
                      </a:r>
                      <a:r>
                        <a:rPr lang="en-US" sz="2500" u="none" dirty="0" smtClean="0"/>
                        <a:t>       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Subtract</a:t>
                      </a:r>
                      <a:r>
                        <a:rPr lang="en-US" sz="2500" baseline="0" dirty="0" smtClean="0"/>
                        <a:t>         from each side.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aseline="0" dirty="0" smtClean="0"/>
                        <a:t>Divide each side by            and                 the inequality.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800" y="3653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7872" y="36857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110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-8x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110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472" y="46296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4567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Flip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73986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4719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-1/2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4196" y="475393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&gt;</a:t>
            </a:r>
            <a:endParaRPr 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6015335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Greater than or equal to -1/2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6.3:  Checkpoint: p. 126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94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8757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1.  9 </a:t>
                      </a:r>
                      <a:r>
                        <a:rPr lang="en-US" sz="2500" u="sng" dirty="0" smtClean="0"/>
                        <a:t>&gt;</a:t>
                      </a:r>
                      <a:r>
                        <a:rPr lang="en-US" sz="2500" u="none" dirty="0" smtClean="0"/>
                        <a:t> -7 – 4k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2.  7t + 4 &lt; - 10</a:t>
                      </a:r>
                      <a:endParaRPr lang="en-US" sz="2500" dirty="0"/>
                    </a:p>
                  </a:txBody>
                  <a:tcPr/>
                </a:tc>
              </a:tr>
              <a:tr h="69262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3.  -3(x + 4) </a:t>
                      </a:r>
                      <a:r>
                        <a:rPr lang="en-US" sz="2500" u="sng" dirty="0" smtClean="0"/>
                        <a:t>&lt;</a:t>
                      </a:r>
                      <a:r>
                        <a:rPr lang="en-US" sz="2500" u="none" dirty="0" smtClean="0"/>
                        <a:t> 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500" dirty="0" smtClean="0"/>
                        <a:t>14 – y &gt; 4y – 11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en-US" sz="2500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sz="2500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sz="2500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sz="2500" dirty="0" smtClean="0"/>
                    </a:p>
                    <a:p>
                      <a:pPr marL="342900" indent="-342900">
                        <a:buNone/>
                      </a:pPr>
                      <a:endParaRPr lang="en-US" sz="2500" dirty="0" smtClean="0"/>
                    </a:p>
                    <a:p>
                      <a:pPr marL="342900" indent="-342900">
                        <a:buNone/>
                      </a:pPr>
                      <a:endParaRPr lang="en-US" sz="2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3505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 </a:t>
            </a:r>
            <a:r>
              <a:rPr lang="en-US" sz="2400" b="1" u="sng" dirty="0" smtClean="0">
                <a:solidFill>
                  <a:srgbClr val="FF0000"/>
                </a:solidFill>
              </a:rPr>
              <a:t>&gt;</a:t>
            </a:r>
            <a:r>
              <a:rPr lang="en-US" sz="2400" b="1" dirty="0" smtClean="0">
                <a:solidFill>
                  <a:srgbClr val="FF0000"/>
                </a:solidFill>
              </a:rPr>
              <a:t> -4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3505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 &lt;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62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&gt;</a:t>
            </a:r>
            <a:r>
              <a:rPr lang="en-US" sz="2400" b="1" dirty="0" smtClean="0">
                <a:solidFill>
                  <a:srgbClr val="FF0000"/>
                </a:solidFill>
              </a:rPr>
              <a:t> -7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5786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rgbClr val="FF0000"/>
                </a:solidFill>
              </a:rPr>
              <a:t>y </a:t>
            </a:r>
            <a:r>
              <a:rPr lang="en-US" sz="2400" b="1" smtClean="0">
                <a:solidFill>
                  <a:srgbClr val="FF0000"/>
                </a:solidFill>
              </a:rPr>
              <a:t>&lt; 5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</TotalTime>
  <Words>350</Words>
  <Application>Microsoft Office PowerPoint</Application>
  <PresentationFormat>On-screen Show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Students will solve multi-step Inequalities.</vt:lpstr>
      <vt:lpstr>6.3:  p. 125:  Solving Multi-step Inequalities</vt:lpstr>
      <vt:lpstr>6.3:  p. 125:  Solving Multi-step Inequalities</vt:lpstr>
      <vt:lpstr>6.3:  p. 125:  Solving Multi-step Inequalities</vt:lpstr>
      <vt:lpstr>6.3:  p. 126:  Solving Multi-step Inequalities</vt:lpstr>
      <vt:lpstr>6.3:  Checkpoint: p. 126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will solve multi-step Inequalities.</dc:title>
  <dc:creator>Student</dc:creator>
  <cp:lastModifiedBy>Trisha Angell</cp:lastModifiedBy>
  <cp:revision>14</cp:revision>
  <dcterms:created xsi:type="dcterms:W3CDTF">2009-11-09T02:43:40Z</dcterms:created>
  <dcterms:modified xsi:type="dcterms:W3CDTF">2012-04-25T11:23:23Z</dcterms:modified>
</cp:coreProperties>
</file>