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ut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ECD1C5-B5A0-41DC-9BB0-69F7F7AC00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35784D-C2DC-4220-AC2B-CD40ED3AD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ut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Students will solve Linear Equations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3:  p. 49 - 50</a:t>
            </a:r>
            <a:endParaRPr lang="en-US" dirty="0"/>
          </a:p>
        </p:txBody>
      </p:sp>
      <p:pic>
        <p:nvPicPr>
          <p:cNvPr id="4" name="~PP1136.WAV">
            <a:hlinkClick r:id="" action="ppaction://media"/>
          </p:cNvPr>
          <p:cNvPicPr>
            <a:picLocks noRot="1" noChangeAspect="1"/>
          </p:cNvPicPr>
          <p:nvPr>
            <a:wavAudioFile r:embed="rId1" name="~PP113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000">
    <p:cut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516"/>
            <a:ext cx="8229600" cy="1252728"/>
          </a:xfrm>
        </p:spPr>
        <p:txBody>
          <a:bodyPr>
            <a:noAutofit/>
          </a:bodyPr>
          <a:lstStyle/>
          <a:p>
            <a:r>
              <a:rPr lang="en-US" sz="3000" dirty="0" smtClean="0"/>
              <a:t>3.1 </a:t>
            </a:r>
            <a:r>
              <a:rPr lang="en-US" sz="4000" dirty="0" smtClean="0"/>
              <a:t>Vocabulary:  p. 49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Students will solve linear equations using addition and subtraction.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70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65417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Equivalent equations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Inverse operations</a:t>
                      </a:r>
                      <a:endParaRPr lang="en-US" sz="25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Linear equation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886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“opposite” operation.  Used to “undo” a co-efficient .</a:t>
            </a:r>
          </a:p>
          <a:p>
            <a:r>
              <a:rPr lang="en-US" sz="2000" b="1" i="1" dirty="0" smtClean="0"/>
              <a:t>Inverse of addition is subtraction      :    Inverse of subtraction is addition</a:t>
            </a:r>
          </a:p>
          <a:p>
            <a:r>
              <a:rPr lang="en-US" sz="2000" b="1" i="1" dirty="0" smtClean="0"/>
              <a:t>Inverse of multiplication is division  :    Inverse of division is multiplication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Equations that have the same solution.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486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Have just a variable in the equation, no powers (exponents).</a:t>
            </a:r>
            <a:endParaRPr lang="en-US" sz="2000" dirty="0"/>
          </a:p>
        </p:txBody>
      </p:sp>
      <p:pic>
        <p:nvPicPr>
          <p:cNvPr id="8" name="~PP3768.WAV">
            <a:hlinkClick r:id="" action="ppaction://media"/>
          </p:cNvPr>
          <p:cNvPicPr>
            <a:picLocks noRot="1" noChangeAspect="1"/>
          </p:cNvPicPr>
          <p:nvPr>
            <a:wavAudioFile r:embed="rId3" name="~PP3768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390000">
    <p:cut/>
    <p:sndAc>
      <p:stSnd>
        <p:snd r:embed="rId5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allAtOnce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3.1:  Transforming Equations:  p. 49</a:t>
            </a:r>
            <a:br>
              <a:rPr lang="en-US" sz="3000" dirty="0" smtClean="0"/>
            </a:br>
            <a:r>
              <a:rPr lang="en-US" sz="3000" dirty="0" smtClean="0"/>
              <a:t>Students will solve linear equations using addition and subtraction.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TRANSFORMING EQUATIONS</a:t>
            </a:r>
            <a:endParaRPr lang="en-US" dirty="0" smtClean="0"/>
          </a:p>
          <a:p>
            <a:pPr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102" y="2350284"/>
          <a:ext cx="9077900" cy="435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75"/>
                <a:gridCol w="2269475"/>
                <a:gridCol w="2269475"/>
                <a:gridCol w="2269475"/>
              </a:tblGrid>
              <a:tr h="7298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Operation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Original Equation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Equivalent Equation</a:t>
                      </a:r>
                      <a:endParaRPr lang="en-US" sz="2000" b="1" dirty="0"/>
                    </a:p>
                  </a:txBody>
                  <a:tcPr/>
                </a:tc>
              </a:tr>
              <a:tr h="116972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0" dirty="0" smtClean="0"/>
                        <a:t>Add the same number to </a:t>
                      </a:r>
                      <a:r>
                        <a:rPr lang="en-US" sz="2000" b="1" i="1" dirty="0" smtClean="0"/>
                        <a:t>each</a:t>
                      </a:r>
                      <a:r>
                        <a:rPr lang="en-US" sz="2000" b="0" dirty="0" smtClean="0"/>
                        <a:t> side.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000" b="0" i="1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i="1" dirty="0" smtClean="0"/>
                        <a:t>       x</a:t>
                      </a:r>
                      <a:r>
                        <a:rPr lang="en-US" sz="2000" b="0" i="0" dirty="0" smtClean="0"/>
                        <a:t> – 3 = 5</a:t>
                      </a:r>
                      <a:endParaRPr lang="en-US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000" b="0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dirty="0" smtClean="0"/>
                        <a:t>        Add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u="sng" baseline="0" dirty="0" smtClean="0"/>
                        <a:t>                  </a:t>
                      </a:r>
                      <a:r>
                        <a:rPr lang="en-US" sz="2000" b="0" u="none" baseline="0" dirty="0" smtClean="0"/>
                        <a:t>.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000" b="0" i="1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i="1" baseline="0" dirty="0" smtClean="0"/>
                        <a:t>             </a:t>
                      </a:r>
                      <a:r>
                        <a:rPr lang="en-US" sz="2000" b="0" i="1" dirty="0" smtClean="0"/>
                        <a:t>x</a:t>
                      </a:r>
                      <a:r>
                        <a:rPr lang="en-US" sz="2000" b="0" i="0" dirty="0" smtClean="0"/>
                        <a:t> = </a:t>
                      </a:r>
                      <a:r>
                        <a:rPr lang="en-US" sz="2000" b="0" i="0" u="sng" dirty="0" smtClean="0"/>
                        <a:t>             </a:t>
                      </a:r>
                      <a:r>
                        <a:rPr lang="en-US" sz="2000" b="0" i="0" u="none" dirty="0" smtClean="0"/>
                        <a:t>.</a:t>
                      </a:r>
                      <a:endParaRPr lang="en-US" sz="2000" b="0" i="1" dirty="0"/>
                    </a:p>
                  </a:txBody>
                  <a:tcPr/>
                </a:tc>
              </a:tr>
              <a:tr h="1286043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0" dirty="0" smtClean="0"/>
                        <a:t>   Subtract the same number from </a:t>
                      </a:r>
                      <a:r>
                        <a:rPr lang="en-US" sz="2000" b="1" i="1" dirty="0" smtClean="0"/>
                        <a:t>each</a:t>
                      </a:r>
                      <a:r>
                        <a:rPr lang="en-US" sz="2000" b="0" dirty="0" smtClean="0"/>
                        <a:t> side.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000" b="0" i="1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i="1" dirty="0" smtClean="0"/>
                        <a:t>       </a:t>
                      </a:r>
                      <a:r>
                        <a:rPr lang="en-US" sz="2000" b="0" i="0" dirty="0" smtClean="0"/>
                        <a:t>x + 6 = 10</a:t>
                      </a:r>
                      <a:endParaRPr lang="en-US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000" b="0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dirty="0" smtClean="0"/>
                        <a:t>        Subtract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u="sng" baseline="0" dirty="0" smtClean="0"/>
                        <a:t>          </a:t>
                      </a:r>
                      <a:r>
                        <a:rPr lang="en-US" sz="2000" b="0" u="none" baseline="0" dirty="0" smtClean="0"/>
                        <a:t>.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000" b="0" i="1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i="1" dirty="0" smtClean="0"/>
                        <a:t>            </a:t>
                      </a:r>
                      <a:r>
                        <a:rPr lang="en-US" sz="2000" b="0" i="0" dirty="0" smtClean="0"/>
                        <a:t>x</a:t>
                      </a:r>
                      <a:r>
                        <a:rPr lang="en-US" sz="2000" b="0" i="1" dirty="0" smtClean="0"/>
                        <a:t> = </a:t>
                      </a:r>
                      <a:r>
                        <a:rPr lang="en-US" sz="2000" b="0" i="1" u="sng" dirty="0" smtClean="0"/>
                        <a:t>            </a:t>
                      </a:r>
                      <a:r>
                        <a:rPr lang="en-US" sz="2000" b="0" i="1" u="none" dirty="0" smtClean="0"/>
                        <a:t>.</a:t>
                      </a:r>
                      <a:endParaRPr lang="en-US" sz="2000" b="0" i="1" dirty="0"/>
                    </a:p>
                  </a:txBody>
                  <a:tcPr/>
                </a:tc>
              </a:tr>
              <a:tr h="116972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0" dirty="0" smtClean="0"/>
                        <a:t>Simplify one or both sides.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i="1" dirty="0" smtClean="0"/>
                        <a:t>      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i="1" dirty="0" smtClean="0"/>
                        <a:t>        </a:t>
                      </a:r>
                      <a:r>
                        <a:rPr lang="en-US" sz="2000" b="0" i="0" dirty="0" smtClean="0"/>
                        <a:t>x</a:t>
                      </a:r>
                      <a:r>
                        <a:rPr lang="en-US" sz="2000" b="0" i="1" dirty="0" smtClean="0"/>
                        <a:t> = </a:t>
                      </a:r>
                      <a:r>
                        <a:rPr lang="en-US" sz="2000" b="0" i="0" dirty="0" smtClean="0"/>
                        <a:t>8 - 3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dirty="0" smtClean="0"/>
                        <a:t>        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dirty="0" smtClean="0"/>
                        <a:t>         Simplify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000" b="0" i="1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0" i="1" baseline="0" dirty="0" smtClean="0"/>
                        <a:t>            </a:t>
                      </a:r>
                      <a:r>
                        <a:rPr lang="en-US" sz="2000" b="0" i="0" dirty="0" smtClean="0"/>
                        <a:t>x</a:t>
                      </a:r>
                      <a:r>
                        <a:rPr lang="en-US" sz="2000" b="0" i="1" dirty="0" smtClean="0"/>
                        <a:t> = </a:t>
                      </a:r>
                      <a:r>
                        <a:rPr lang="en-US" sz="2000" b="0" i="1" u="sng" dirty="0" smtClean="0"/>
                        <a:t>            </a:t>
                      </a:r>
                      <a:r>
                        <a:rPr lang="en-US" sz="2000" b="0" i="1" u="none" dirty="0" smtClean="0"/>
                        <a:t>.</a:t>
                      </a:r>
                      <a:endParaRPr lang="en-US" sz="2000" b="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~PP1366.WAV">
            <a:hlinkClick r:id="" action="ppaction://media"/>
          </p:cNvPr>
          <p:cNvPicPr>
            <a:picLocks noRot="1" noChangeAspect="1"/>
          </p:cNvPicPr>
          <p:nvPr>
            <a:wavAudioFile r:embed="rId2" name="~PP136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1000">
    <p:cut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3.1:  p. 50:  Example 1:  Add to Each Side of an Equation</a:t>
            </a:r>
            <a:br>
              <a:rPr lang="en-US" sz="2500" dirty="0" smtClean="0"/>
            </a:br>
            <a:r>
              <a:rPr lang="en-US" sz="2000" dirty="0" smtClean="0"/>
              <a:t>Students will solve linear equations using addition and subtraction.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Solve </a:t>
            </a:r>
            <a:r>
              <a:rPr lang="en-US" b="1" i="1" dirty="0" smtClean="0"/>
              <a:t>x</a:t>
            </a:r>
            <a:r>
              <a:rPr lang="en-US" b="1" dirty="0" smtClean="0"/>
              <a:t> – 9 = -20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500" dirty="0" smtClean="0"/>
              <a:t>This is a subtraction equation.  Use the inverse operation of addition to undo the subtraction.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341" y="3715655"/>
          <a:ext cx="9080658" cy="291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329"/>
                <a:gridCol w="4540329"/>
              </a:tblGrid>
              <a:tr h="908434"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Write original equation.</a:t>
                      </a:r>
                      <a:endParaRPr lang="en-US" sz="2500" b="1" dirty="0"/>
                    </a:p>
                  </a:txBody>
                  <a:tcPr/>
                </a:tc>
              </a:tr>
              <a:tr h="1096878"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Add </a:t>
                      </a:r>
                      <a:r>
                        <a:rPr lang="en-US" sz="2500" b="1" u="sng" dirty="0" smtClean="0"/>
                        <a:t>          </a:t>
                      </a:r>
                      <a:r>
                        <a:rPr lang="en-US" sz="2500" b="1" u="none" dirty="0" smtClean="0"/>
                        <a:t> to each side</a:t>
                      </a:r>
                      <a:r>
                        <a:rPr lang="en-US" sz="2500" b="1" dirty="0" smtClean="0"/>
                        <a:t>.</a:t>
                      </a:r>
                      <a:endParaRPr lang="en-US" sz="2500" b="1" dirty="0"/>
                    </a:p>
                  </a:txBody>
                  <a:tcPr/>
                </a:tc>
              </a:tr>
              <a:tr h="908434"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Simplify both sides.</a:t>
                      </a:r>
                      <a:endParaRPr lang="en-US" sz="25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~PP769.WAV">
            <a:hlinkClick r:id="" action="ppaction://media"/>
          </p:cNvPr>
          <p:cNvPicPr>
            <a:picLocks noRot="1" noChangeAspect="1"/>
          </p:cNvPicPr>
          <p:nvPr>
            <a:wavAudioFile r:embed="rId2" name="~PP769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5000">
    <p:cut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3.1:  p. 50:  Example 2:  Simplify First</a:t>
            </a:r>
            <a:br>
              <a:rPr lang="en-US" sz="2300" dirty="0" smtClean="0"/>
            </a:br>
            <a:r>
              <a:rPr lang="en-US" sz="2000" dirty="0" smtClean="0"/>
              <a:t>Students will solve linear equations using addition and subtraction.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Solve </a:t>
            </a:r>
            <a:r>
              <a:rPr lang="en-US" b="1" i="1" dirty="0" smtClean="0"/>
              <a:t>n – (-8) = -2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2667000"/>
          <a:ext cx="91440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96093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1" dirty="0" smtClean="0"/>
                        <a:t>n</a:t>
                      </a:r>
                      <a:r>
                        <a:rPr lang="en-US" sz="2500" b="1" dirty="0" smtClean="0"/>
                        <a:t> – (-8) = -2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Write original equation.</a:t>
                      </a:r>
                      <a:endParaRPr lang="en-US" sz="2500" b="1" dirty="0"/>
                    </a:p>
                  </a:txBody>
                  <a:tcPr/>
                </a:tc>
              </a:tr>
              <a:tr h="1202721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1" dirty="0" smtClean="0"/>
                        <a:t>n</a:t>
                      </a:r>
                      <a:r>
                        <a:rPr lang="en-US" sz="2500" b="1" i="0" dirty="0" smtClean="0"/>
                        <a:t> + 8 = -2</a:t>
                      </a:r>
                      <a:endParaRPr lang="en-US" sz="2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Use subtraction rule to simplify.</a:t>
                      </a:r>
                      <a:endParaRPr lang="en-US" sz="2500" b="1" dirty="0"/>
                    </a:p>
                  </a:txBody>
                  <a:tcPr/>
                </a:tc>
              </a:tr>
              <a:tr h="996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/>
                        <a:t>n</a:t>
                      </a:r>
                      <a:r>
                        <a:rPr lang="en-US" sz="2500" b="1" i="0" dirty="0" smtClean="0"/>
                        <a:t> + 8 - </a:t>
                      </a:r>
                      <a:r>
                        <a:rPr lang="en-US" sz="2500" b="1" i="0" u="sng" dirty="0" smtClean="0"/>
                        <a:t>         </a:t>
                      </a:r>
                      <a:r>
                        <a:rPr lang="en-US" sz="2500" b="1" i="0" dirty="0" smtClean="0"/>
                        <a:t> = -2 - </a:t>
                      </a:r>
                      <a:r>
                        <a:rPr lang="en-US" sz="2500" b="1" i="0" u="sng" dirty="0" smtClean="0"/>
                        <a:t>          </a:t>
                      </a:r>
                      <a:r>
                        <a:rPr lang="en-US" sz="1000" b="1" i="0" u="none" dirty="0" smtClean="0"/>
                        <a:t>.</a:t>
                      </a:r>
                      <a:endParaRPr lang="en-US" sz="1000" b="1" i="1" dirty="0" smtClean="0"/>
                    </a:p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Subtract </a:t>
                      </a:r>
                      <a:r>
                        <a:rPr lang="en-US" sz="2500" b="1" u="sng" dirty="0" smtClean="0"/>
                        <a:t>          </a:t>
                      </a:r>
                      <a:r>
                        <a:rPr lang="en-US" sz="2500" b="1" u="none" dirty="0" smtClean="0"/>
                        <a:t> from</a:t>
                      </a:r>
                      <a:r>
                        <a:rPr lang="en-US" sz="2500" b="1" u="none" baseline="0" dirty="0" smtClean="0"/>
                        <a:t> each side.</a:t>
                      </a:r>
                      <a:endParaRPr lang="en-US" sz="2500" b="1" dirty="0"/>
                    </a:p>
                  </a:txBody>
                  <a:tcPr/>
                </a:tc>
              </a:tr>
              <a:tr h="996093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1" dirty="0" smtClean="0"/>
                        <a:t>n</a:t>
                      </a:r>
                      <a:r>
                        <a:rPr lang="en-US" sz="2500" b="1" i="0" baseline="0" dirty="0" smtClean="0"/>
                        <a:t> = </a:t>
                      </a:r>
                      <a:r>
                        <a:rPr lang="en-US" sz="2500" b="1" i="0" u="sng" baseline="0" dirty="0" smtClean="0"/>
                        <a:t>         </a:t>
                      </a:r>
                      <a:r>
                        <a:rPr lang="en-US" sz="1000" b="1" i="0" u="none" baseline="0" dirty="0" smtClean="0"/>
                        <a:t>.</a:t>
                      </a:r>
                      <a:endParaRPr lang="en-U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Simplify both sides.</a:t>
                      </a:r>
                      <a:endParaRPr lang="en-US" sz="25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~PP3681.WAV">
            <a:hlinkClick r:id="" action="ppaction://media"/>
          </p:cNvPr>
          <p:cNvPicPr>
            <a:picLocks noRot="1" noChangeAspect="1"/>
          </p:cNvPicPr>
          <p:nvPr>
            <a:wavAudioFile r:embed="rId2" name="~PP368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3000">
    <p:cut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3.1:  p. 50:  CHECKPOINT:  </a:t>
            </a:r>
            <a:br>
              <a:rPr lang="en-US" sz="2300" dirty="0" smtClean="0"/>
            </a:br>
            <a:r>
              <a:rPr lang="en-US" sz="2000" dirty="0" smtClean="0"/>
              <a:t>Students will solve linear equations using addition and subtraction.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74819"/>
          <a:ext cx="9144000" cy="508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54159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i="1" dirty="0" smtClean="0"/>
                        <a:t>1)   x</a:t>
                      </a:r>
                      <a:r>
                        <a:rPr lang="en-US" i="0" dirty="0" smtClean="0"/>
                        <a:t> – 7 = -15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i="1" baseline="0" dirty="0" smtClean="0"/>
                        <a:t>2)   n</a:t>
                      </a:r>
                      <a:r>
                        <a:rPr lang="en-US" dirty="0" smtClean="0"/>
                        <a:t> – (-6) 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/>
                        <a:t>3)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 -7 = 10 + </a:t>
                      </a:r>
                      <a:r>
                        <a:rPr lang="en-US" i="1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254159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/>
                        <a:t>4)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 5 – </a:t>
                      </a:r>
                      <a:r>
                        <a:rPr lang="en-US" i="1" dirty="0" smtClean="0"/>
                        <a:t>(-z)</a:t>
                      </a:r>
                      <a:r>
                        <a:rPr lang="en-US" dirty="0" smtClean="0"/>
                        <a:t> =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i="1" dirty="0" smtClean="0"/>
                        <a:t>5)   m</a:t>
                      </a:r>
                      <a:r>
                        <a:rPr lang="en-US" dirty="0" smtClean="0"/>
                        <a:t> – (-3) =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/>
                        <a:t>6)    -8 = -</a:t>
                      </a:r>
                      <a:r>
                        <a:rPr lang="en-US" i="1" dirty="0" smtClean="0"/>
                        <a:t>b</a:t>
                      </a:r>
                      <a:r>
                        <a:rPr lang="en-US" dirty="0" smtClean="0"/>
                        <a:t> + (-2)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~PP262.WAV">
            <a:hlinkClick r:id="" action="ppaction://media"/>
          </p:cNvPr>
          <p:cNvPicPr>
            <a:picLocks noRot="1" noChangeAspect="1"/>
          </p:cNvPicPr>
          <p:nvPr>
            <a:wavAudioFile r:embed="rId2" name="~PP26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7000">
    <p:cut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|67.3|8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221</TotalTime>
  <Words>339</Words>
  <Application>Microsoft Office PowerPoint</Application>
  <PresentationFormat>On-screen Show (4:3)</PresentationFormat>
  <Paragraphs>61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Students will solve Linear Equations</vt:lpstr>
      <vt:lpstr>3.1 Vocabulary:  p. 49 Students will solve linear equations using addition and subtraction.</vt:lpstr>
      <vt:lpstr>3.1:  Transforming Equations:  p. 49 Students will solve linear equations using addition and subtraction.</vt:lpstr>
      <vt:lpstr>3.1:  p. 50:  Example 1:  Add to Each Side of an Equation Students will solve linear equations using addition and subtraction.</vt:lpstr>
      <vt:lpstr>3.1:  p. 50:  Example 2:  Simplify First Students will solve linear equations using addition and subtraction.</vt:lpstr>
      <vt:lpstr>3.1:  p. 50:  CHECKPOINT:   Students will solve linear equations using addition and subtraction.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will solve Linear Equations</dc:title>
  <dc:creator>Student</dc:creator>
  <cp:lastModifiedBy>teacher</cp:lastModifiedBy>
  <cp:revision>31</cp:revision>
  <dcterms:created xsi:type="dcterms:W3CDTF">2009-10-29T00:02:00Z</dcterms:created>
  <dcterms:modified xsi:type="dcterms:W3CDTF">2010-11-04T14:00:29Z</dcterms:modified>
</cp:coreProperties>
</file>