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D9959-DAC2-4574-935F-0DB313712B0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C2075E-F475-4133-A48D-15A374E4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57-59</a:t>
            </a:r>
          </a:p>
          <a:p>
            <a:pPr algn="r"/>
            <a:r>
              <a:rPr lang="en-US" dirty="0" smtClean="0"/>
              <a:t>Students will solve equations that have variables on both sides.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3.4 	Solving Equations with 	Variables on Both Sides</a:t>
            </a:r>
            <a:endParaRPr lang="en-US" dirty="0"/>
          </a:p>
        </p:txBody>
      </p:sp>
      <p:pic>
        <p:nvPicPr>
          <p:cNvPr id="5" name="~PP3139.WAV">
            <a:hlinkClick r:id="" action="ppaction://media"/>
          </p:cNvPr>
          <p:cNvPicPr>
            <a:picLocks noRot="1" noChangeAspect="1"/>
          </p:cNvPicPr>
          <p:nvPr>
            <a:wavAudioFile r:embed="rId1" name="~PP313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will solve equations that have variables on both sides.  p. 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3500" b="1" dirty="0" smtClean="0"/>
              <a:t>VOCABULARY</a:t>
            </a:r>
          </a:p>
          <a:p>
            <a:endParaRPr lang="en-US" b="1" dirty="0" smtClean="0"/>
          </a:p>
          <a:p>
            <a:r>
              <a:rPr lang="en-US" b="1" dirty="0" smtClean="0"/>
              <a:t>Identity</a:t>
            </a:r>
          </a:p>
          <a:p>
            <a:pPr lvl="4"/>
            <a:r>
              <a:rPr lang="en-US" b="1" i="1" dirty="0" smtClean="0"/>
              <a:t>An equation that is true for all values of the variable.</a:t>
            </a:r>
          </a:p>
          <a:p>
            <a:pPr lvl="4"/>
            <a:endParaRPr lang="en-US" b="1" i="1" dirty="0" smtClean="0"/>
          </a:p>
          <a:p>
            <a:pPr lvl="4"/>
            <a:r>
              <a:rPr lang="en-US" b="1" i="1" dirty="0" smtClean="0"/>
              <a:t>n = n</a:t>
            </a:r>
            <a:endParaRPr lang="en-US" b="1" i="1" dirty="0"/>
          </a:p>
        </p:txBody>
      </p:sp>
      <p:pic>
        <p:nvPicPr>
          <p:cNvPr id="5" name="~PP2157.WAV">
            <a:hlinkClick r:id="" action="ppaction://media"/>
          </p:cNvPr>
          <p:cNvPicPr>
            <a:picLocks noRot="1" noChangeAspect="1"/>
          </p:cNvPicPr>
          <p:nvPr>
            <a:wavAudioFile r:embed="rId1" name="~PP215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39762"/>
          </a:xfrm>
        </p:spPr>
        <p:txBody>
          <a:bodyPr>
            <a:noAutofit/>
          </a:bodyPr>
          <a:lstStyle/>
          <a:p>
            <a:r>
              <a:rPr lang="en-US" sz="3000" dirty="0" smtClean="0"/>
              <a:t>p. 57:  Example 1:  Collect Variables on One side.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Solve 4x – 10 = 32 – 3x</a:t>
            </a:r>
          </a:p>
          <a:p>
            <a:pPr>
              <a:buNone/>
            </a:pPr>
            <a:r>
              <a:rPr lang="en-US" b="1" dirty="0" smtClean="0"/>
              <a:t>Solution</a:t>
            </a:r>
          </a:p>
          <a:p>
            <a:pPr>
              <a:buNone/>
            </a:pPr>
            <a:r>
              <a:rPr lang="en-US" dirty="0" smtClean="0"/>
              <a:t>                4x – 10 = 32 – 3x		</a:t>
            </a:r>
            <a:r>
              <a:rPr lang="en-US" b="1" dirty="0" smtClean="0"/>
              <a:t>Write the original equation.</a:t>
            </a:r>
          </a:p>
          <a:p>
            <a:pPr>
              <a:buNone/>
            </a:pPr>
            <a:r>
              <a:rPr lang="en-US" dirty="0" smtClean="0"/>
              <a:t>4x – 10 + </a:t>
            </a:r>
            <a:r>
              <a:rPr lang="en-US" u="sng" dirty="0" smtClean="0"/>
              <a:t>	</a:t>
            </a:r>
            <a:r>
              <a:rPr lang="en-US" dirty="0" smtClean="0"/>
              <a:t> = 32 – 3x + </a:t>
            </a:r>
            <a:r>
              <a:rPr lang="en-US" u="sng" dirty="0" smtClean="0"/>
              <a:t>	   </a:t>
            </a:r>
            <a:r>
              <a:rPr lang="en-US" dirty="0" smtClean="0"/>
              <a:t>	</a:t>
            </a:r>
            <a:r>
              <a:rPr lang="en-US" b="1" dirty="0" smtClean="0"/>
              <a:t>Add </a:t>
            </a:r>
            <a:r>
              <a:rPr lang="en-US" b="1" u="sng" dirty="0" smtClean="0"/>
              <a:t>	</a:t>
            </a:r>
            <a:r>
              <a:rPr lang="en-US" b="1" dirty="0" smtClean="0"/>
              <a:t> to each side.</a:t>
            </a:r>
          </a:p>
          <a:p>
            <a:pPr>
              <a:buNone/>
            </a:pPr>
            <a:r>
              <a:rPr lang="en-US" dirty="0" smtClean="0"/>
              <a:t>     					</a:t>
            </a:r>
            <a:r>
              <a:rPr lang="en-US" b="1" dirty="0" smtClean="0"/>
              <a:t>Combine Like Terms.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	</a:t>
            </a:r>
            <a:r>
              <a:rPr lang="en-US" dirty="0" smtClean="0"/>
              <a:t> - 10 + </a:t>
            </a:r>
            <a:r>
              <a:rPr lang="en-US" u="sng" dirty="0" smtClean="0"/>
              <a:t>	</a:t>
            </a:r>
            <a:r>
              <a:rPr lang="en-US" dirty="0" smtClean="0"/>
              <a:t> = 32 + </a:t>
            </a:r>
            <a:r>
              <a:rPr lang="en-US" u="sng" dirty="0" smtClean="0"/>
              <a:t>		</a:t>
            </a:r>
            <a:r>
              <a:rPr lang="en-US" dirty="0" smtClean="0"/>
              <a:t>	</a:t>
            </a:r>
            <a:r>
              <a:rPr lang="en-US" b="1" dirty="0" smtClean="0"/>
              <a:t>Add </a:t>
            </a:r>
            <a:r>
              <a:rPr lang="en-US" b="1" u="sng" dirty="0" smtClean="0"/>
              <a:t>	</a:t>
            </a:r>
            <a:r>
              <a:rPr lang="en-US" b="1" dirty="0" smtClean="0"/>
              <a:t> to each side.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	</a:t>
            </a:r>
            <a:r>
              <a:rPr lang="en-US" dirty="0" smtClean="0"/>
              <a:t> = </a:t>
            </a:r>
            <a:r>
              <a:rPr lang="en-US" u="sng" dirty="0" smtClean="0"/>
              <a:t>	</a:t>
            </a:r>
            <a:r>
              <a:rPr lang="en-US" dirty="0" smtClean="0"/>
              <a:t>		</a:t>
            </a:r>
            <a:r>
              <a:rPr lang="en-US" b="1" dirty="0" smtClean="0"/>
              <a:t>Simplify both sides.</a:t>
            </a:r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	</a:t>
            </a:r>
            <a:r>
              <a:rPr lang="en-US" dirty="0" smtClean="0"/>
              <a:t> = </a:t>
            </a:r>
            <a:r>
              <a:rPr lang="en-US" u="sng" dirty="0" smtClean="0"/>
              <a:t>	</a:t>
            </a:r>
            <a:r>
              <a:rPr lang="en-US" dirty="0" smtClean="0"/>
              <a:t>		</a:t>
            </a:r>
            <a:r>
              <a:rPr lang="en-US" b="1" dirty="0" smtClean="0"/>
              <a:t>Divide both sides by </a:t>
            </a:r>
            <a:r>
              <a:rPr lang="en-US" b="1" u="sng" dirty="0" smtClean="0"/>
              <a:t>	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         x = </a:t>
            </a:r>
            <a:r>
              <a:rPr lang="en-US" u="sng" dirty="0" smtClean="0"/>
              <a:t>	</a:t>
            </a:r>
            <a:r>
              <a:rPr lang="en-US" dirty="0" smtClean="0"/>
              <a:t>		</a:t>
            </a:r>
            <a:r>
              <a:rPr lang="en-US" b="1" dirty="0" smtClean="0"/>
              <a:t>Simplify.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Answer</a:t>
            </a:r>
            <a:r>
              <a:rPr lang="en-US" dirty="0" smtClean="0"/>
              <a:t> The solution is </a:t>
            </a:r>
            <a:r>
              <a:rPr lang="en-US" u="sng" dirty="0" smtClean="0"/>
              <a:t>		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Check		</a:t>
            </a:r>
            <a:r>
              <a:rPr lang="en-US" dirty="0" smtClean="0"/>
              <a:t>4x – 10 = 32 – 3x	</a:t>
            </a:r>
            <a:r>
              <a:rPr lang="en-US" b="1" dirty="0" smtClean="0"/>
              <a:t>Write original equation.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         4(</a:t>
            </a:r>
            <a:r>
              <a:rPr lang="en-US" u="sng" dirty="0" smtClean="0"/>
              <a:t>    </a:t>
            </a:r>
            <a:r>
              <a:rPr lang="en-US" dirty="0" smtClean="0"/>
              <a:t>) – 10 = 32 – 3(</a:t>
            </a:r>
            <a:r>
              <a:rPr lang="en-US" u="sng" dirty="0" smtClean="0"/>
              <a:t>    </a:t>
            </a:r>
            <a:r>
              <a:rPr lang="en-US" dirty="0" smtClean="0"/>
              <a:t>)	</a:t>
            </a:r>
            <a:r>
              <a:rPr lang="en-US" b="1" dirty="0" smtClean="0"/>
              <a:t>Substitute </a:t>
            </a:r>
            <a:r>
              <a:rPr lang="en-US" b="1" u="sng" dirty="0" smtClean="0"/>
              <a:t>	</a:t>
            </a:r>
            <a:r>
              <a:rPr lang="en-US" b="1" dirty="0" smtClean="0"/>
              <a:t> for each </a:t>
            </a:r>
            <a:r>
              <a:rPr lang="en-US" b="1" i="1" dirty="0" smtClean="0"/>
              <a:t>x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</a:t>
            </a:r>
            <a:r>
              <a:rPr lang="en-US" u="sng" dirty="0" smtClean="0"/>
              <a:t>     </a:t>
            </a:r>
            <a:r>
              <a:rPr lang="en-US" dirty="0" smtClean="0"/>
              <a:t>= </a:t>
            </a:r>
            <a:r>
              <a:rPr lang="en-US" u="sng" dirty="0" smtClean="0"/>
              <a:t>     </a:t>
            </a:r>
            <a:r>
              <a:rPr lang="en-US" dirty="0" smtClean="0"/>
              <a:t>		</a:t>
            </a:r>
            <a:r>
              <a:rPr lang="en-US" b="1" dirty="0" smtClean="0"/>
              <a:t>Solution is </a:t>
            </a:r>
            <a:r>
              <a:rPr lang="en-US" b="1" u="sng" dirty="0" smtClean="0"/>
              <a:t>		</a:t>
            </a:r>
            <a:r>
              <a:rPr lang="en-US" b="1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4764" y="221404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</a:t>
            </a:r>
            <a:r>
              <a:rPr lang="en-US" sz="2400" u="sng" dirty="0" smtClean="0"/>
              <a:t>	</a:t>
            </a:r>
            <a:r>
              <a:rPr lang="en-US" sz="2400" dirty="0" smtClean="0"/>
              <a:t>– 10 = 32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905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905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09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7x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47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647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667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667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028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3028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4290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7x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348609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42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4114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5619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5619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619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3733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5943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5943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857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6000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</a:rPr>
              <a:t> = 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8" name="~PP3464.WAV">
            <a:hlinkClick r:id="" action="ppaction://media"/>
          </p:cNvPr>
          <p:cNvPicPr>
            <a:picLocks noRot="1" noChangeAspect="1"/>
          </p:cNvPicPr>
          <p:nvPr>
            <a:wavAudioFile r:embed="rId2" name="~PP346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p. 58:  Example 2  Combine Like Terms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33400"/>
            <a:ext cx="9144000" cy="6248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Solve 2x – 9 +7x = 4x – 34</a:t>
            </a:r>
            <a:endParaRPr lang="en-US" dirty="0" smtClean="0"/>
          </a:p>
          <a:p>
            <a:pPr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143000"/>
          <a:ext cx="8915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                      2x – 9 +7x = 4x – 34</a:t>
                      </a:r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Write the original equation.</a:t>
                      </a:r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baseline="0" dirty="0" smtClean="0"/>
                        <a:t>            </a:t>
                      </a:r>
                      <a:r>
                        <a:rPr lang="en-US" sz="2200" u="none" dirty="0" smtClean="0"/>
                        <a:t> - 9   =   4x – 34    </a:t>
                      </a:r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Combine Like Terms</a:t>
                      </a:r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/>
                        <a:t>	</a:t>
                      </a:r>
                      <a:r>
                        <a:rPr lang="en-US" sz="2200" u="none" dirty="0" smtClean="0"/>
                        <a:t> - 9 - </a:t>
                      </a:r>
                      <a:r>
                        <a:rPr lang="en-US" sz="2200" u="sng" dirty="0" smtClean="0"/>
                        <a:t>	</a:t>
                      </a:r>
                      <a:r>
                        <a:rPr lang="en-US" sz="2200" u="none" dirty="0" smtClean="0"/>
                        <a:t> = 4x – 34 - </a:t>
                      </a:r>
                      <a:r>
                        <a:rPr lang="en-US" sz="2200" u="sng" dirty="0" smtClean="0"/>
                        <a:t>	</a:t>
                      </a:r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Subtract </a:t>
                      </a:r>
                      <a:r>
                        <a:rPr lang="en-US" sz="2200" u="sng" dirty="0" smtClean="0"/>
                        <a:t>	</a:t>
                      </a:r>
                      <a:r>
                        <a:rPr lang="en-US" sz="2200" u="none" dirty="0" smtClean="0"/>
                        <a:t> from each side.</a:t>
                      </a:r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u="sng" baseline="0" dirty="0" smtClean="0"/>
                        <a:t>       </a:t>
                      </a:r>
                      <a:r>
                        <a:rPr lang="en-US" sz="2200" u="none" dirty="0" smtClean="0"/>
                        <a:t>- 9 = - 34</a:t>
                      </a:r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Combine Like Terms.</a:t>
                      </a:r>
                    </a:p>
                  </a:txBody>
                  <a:tcP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/>
                        <a:t>         </a:t>
                      </a:r>
                      <a:r>
                        <a:rPr lang="en-US" sz="2200" u="none" dirty="0" smtClean="0"/>
                        <a:t>- 9 + </a:t>
                      </a:r>
                      <a:r>
                        <a:rPr lang="en-US" sz="2200" u="sng" dirty="0" smtClean="0"/>
                        <a:t>	</a:t>
                      </a:r>
                      <a:r>
                        <a:rPr lang="en-US" sz="2200" u="none" dirty="0" smtClean="0"/>
                        <a:t> = -34 + </a:t>
                      </a:r>
                      <a:r>
                        <a:rPr lang="en-US" sz="2200" u="sng" dirty="0" smtClean="0"/>
                        <a:t>    	</a:t>
                      </a:r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Add </a:t>
                      </a:r>
                      <a:r>
                        <a:rPr lang="en-US" sz="2200" u="sng" dirty="0" smtClean="0"/>
                        <a:t>	</a:t>
                      </a:r>
                      <a:r>
                        <a:rPr lang="en-US" sz="2200" u="none" dirty="0" smtClean="0"/>
                        <a:t> to each side.</a:t>
                      </a:r>
                      <a:endParaRPr lang="en-US" sz="2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/>
                        <a:t>	</a:t>
                      </a:r>
                      <a:r>
                        <a:rPr lang="en-US" sz="2200" u="none" dirty="0" smtClean="0"/>
                        <a:t> = </a:t>
                      </a:r>
                      <a:r>
                        <a:rPr lang="en-US" sz="2200" u="sng" dirty="0" smtClean="0"/>
                        <a:t>	</a:t>
                      </a:r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Simplify both sides.</a:t>
                      </a:r>
                    </a:p>
                  </a:txBody>
                  <a:tcP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dirty="0" smtClean="0"/>
                        <a:t>	</a:t>
                      </a:r>
                      <a:r>
                        <a:rPr lang="en-US" sz="2200" u="none" dirty="0" smtClean="0"/>
                        <a:t> = </a:t>
                      </a:r>
                      <a:r>
                        <a:rPr lang="en-US" sz="2200" u="sng" dirty="0" smtClean="0"/>
                        <a:t>	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Divide each side by </a:t>
                      </a:r>
                      <a:r>
                        <a:rPr lang="en-US" sz="2200" u="sng" dirty="0" smtClean="0"/>
                        <a:t>	     </a:t>
                      </a:r>
                      <a:r>
                        <a:rPr lang="en-US" sz="2200" u="none" dirty="0" smtClean="0"/>
                        <a:t>.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                  x = </a:t>
                      </a:r>
                      <a:r>
                        <a:rPr lang="en-US" sz="2200" u="sng" dirty="0" smtClean="0"/>
                        <a:t>		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Simplify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94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Answer</a:t>
            </a:r>
            <a:r>
              <a:rPr lang="en-US" dirty="0" smtClean="0"/>
              <a:t>  The solution is </a:t>
            </a:r>
            <a:r>
              <a:rPr lang="en-US" u="sng" dirty="0" smtClean="0"/>
              <a:t>	</a:t>
            </a:r>
            <a:r>
              <a:rPr lang="en-US" dirty="0" smtClean="0"/>
              <a:t>.  Check this in the original equation.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524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9x -9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1808" y="1905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98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8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8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419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819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876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876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2876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3276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-25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3257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3943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376061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5x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371469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-25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781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5924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" name="~PP3439.WAV">
            <a:hlinkClick r:id="" action="ppaction://media"/>
          </p:cNvPr>
          <p:cNvPicPr>
            <a:picLocks noRot="1" noChangeAspect="1"/>
          </p:cNvPicPr>
          <p:nvPr>
            <a:wavAudioFile r:embed="rId2" name="~PP343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/>
              <a:t>Checkpoint</a:t>
            </a:r>
            <a:r>
              <a:rPr lang="en-US" sz="3000" dirty="0" smtClean="0"/>
              <a:t>	: p. 58	</a:t>
            </a:r>
            <a:br>
              <a:rPr lang="en-US" sz="3000" dirty="0" smtClean="0"/>
            </a:br>
            <a:r>
              <a:rPr lang="en-US" sz="3000" dirty="0" smtClean="0"/>
              <a:t>Solve the equation.  Check your solution in the original equation.</a:t>
            </a:r>
            <a:endParaRPr lang="en-US" sz="3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  6x = 5x – 33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 startAt="2"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10p – 22 = -p</a:t>
                      </a:r>
                    </a:p>
                    <a:p>
                      <a:pPr marL="457200" indent="-457200">
                        <a:buAutoNum type="arabicPeriod" startAt="2"/>
                      </a:pPr>
                      <a:endParaRPr lang="en-US" sz="2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AutoNum type="arabicPeriod" startAt="2"/>
                      </a:pPr>
                      <a:endParaRPr lang="en-US" sz="2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AutoNum type="arabicPeriod" startAt="2"/>
                      </a:pPr>
                      <a:endParaRPr lang="en-US" sz="2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None/>
                      </a:pPr>
                      <a:endParaRPr lang="en-US" sz="2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None/>
                      </a:pP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3.  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</a:rPr>
                        <a:t>8k – 22 = 10k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 startAt="4"/>
                      </a:pPr>
                      <a:r>
                        <a:rPr lang="en-US" sz="2500" b="0" dirty="0" smtClean="0">
                          <a:solidFill>
                            <a:schemeClr val="tx1"/>
                          </a:solidFill>
                        </a:rPr>
                        <a:t>2n – 4n = 3n + 17</a:t>
                      </a:r>
                    </a:p>
                    <a:p>
                      <a:pPr marL="457200" indent="-457200">
                        <a:buAutoNum type="arabicPeriod" startAt="4"/>
                      </a:pPr>
                      <a:endParaRPr lang="en-US" sz="2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AutoNum type="arabicPeriod" startAt="4"/>
                      </a:pPr>
                      <a:endParaRPr lang="en-US" sz="2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AutoNum type="arabicPeriod" startAt="4"/>
                      </a:pPr>
                      <a:endParaRPr lang="en-US" sz="2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AutoNum type="arabicPeriod" startAt="4"/>
                      </a:pPr>
                      <a:endParaRPr lang="en-US" sz="2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AutoNum type="arabicPeriod" startAt="4"/>
                      </a:pPr>
                      <a:endParaRPr lang="en-US" sz="2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AutoNum type="arabicPeriod" startAt="4"/>
                      </a:pP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C:\Users\angell\AppData\Local\Microsoft\Windows\Temporary Internet Files\Content.IE5\RI0X08OJ\MC9004346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1066800" cy="981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276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-33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3257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076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-11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607689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-17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~PP3500.WAV">
            <a:hlinkClick r:id="" action="ppaction://media"/>
          </p:cNvPr>
          <p:cNvPicPr>
            <a:picLocks noRot="1" noChangeAspect="1"/>
          </p:cNvPicPr>
          <p:nvPr>
            <a:wavAudioFile r:embed="rId2" name="~PP350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3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457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p. 59:	Example 3:  Identify Number of Solutions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91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200" b="1" dirty="0" smtClean="0"/>
              <a:t>Solve the equation if possible.  Determine whether it has </a:t>
            </a:r>
            <a:r>
              <a:rPr lang="en-US" sz="3200" b="1" i="1" dirty="0" smtClean="0"/>
              <a:t>one solution, no solution, </a:t>
            </a:r>
            <a:r>
              <a:rPr lang="en-US" sz="3200" b="1" dirty="0" smtClean="0"/>
              <a:t>or is an identity.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b="1" dirty="0" smtClean="0"/>
              <a:t>2(4x + 5) = 8x + 10				b.  x-1 = x + 7</a:t>
            </a:r>
          </a:p>
          <a:p>
            <a:pPr marL="514350" indent="-514350">
              <a:buNone/>
            </a:pPr>
            <a:r>
              <a:rPr lang="en-US" sz="3200" b="1" dirty="0" smtClean="0"/>
              <a:t>Solution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b="1" dirty="0" smtClean="0"/>
              <a:t>a.			</a:t>
            </a:r>
            <a:r>
              <a:rPr lang="en-US" sz="3200" dirty="0" smtClean="0"/>
              <a:t>2(4x + 5) = 8x + 10		</a:t>
            </a:r>
            <a:r>
              <a:rPr lang="en-US" sz="3200" b="1" dirty="0" smtClean="0"/>
              <a:t>Write original equation.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   </a:t>
            </a:r>
            <a:r>
              <a:rPr lang="en-US" sz="3200" u="sng" dirty="0" smtClean="0"/>
              <a:t>		   </a:t>
            </a:r>
            <a:r>
              <a:rPr lang="en-US" sz="3200" dirty="0" smtClean="0"/>
              <a:t> = 8x + 10		</a:t>
            </a:r>
            <a:r>
              <a:rPr lang="en-US" sz="3200" b="1" dirty="0" smtClean="0"/>
              <a:t>Use distributive property.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u="sng" dirty="0" smtClean="0"/>
              <a:t>			   </a:t>
            </a:r>
            <a:r>
              <a:rPr lang="en-US" sz="3200" dirty="0" smtClean="0"/>
              <a:t> = 8x + 10 – </a:t>
            </a:r>
            <a:r>
              <a:rPr lang="en-US" sz="3200" u="sng" dirty="0" smtClean="0"/>
              <a:t>	   </a:t>
            </a:r>
            <a:r>
              <a:rPr lang="en-US" sz="3200" dirty="0" smtClean="0"/>
              <a:t>	</a:t>
            </a:r>
            <a:r>
              <a:rPr lang="en-US" sz="3200" b="1" dirty="0" smtClean="0"/>
              <a:t>Subtract </a:t>
            </a:r>
            <a:r>
              <a:rPr lang="en-US" sz="3200" b="1" u="sng" dirty="0" smtClean="0"/>
              <a:t>	</a:t>
            </a:r>
            <a:r>
              <a:rPr lang="en-US" sz="3200" b="1" dirty="0" smtClean="0"/>
              <a:t> from each 						side.</a:t>
            </a:r>
            <a:r>
              <a:rPr lang="en-US" sz="3200" dirty="0" smtClean="0"/>
              <a:t> </a:t>
            </a:r>
            <a:r>
              <a:rPr lang="en-US" sz="3200" u="sng" dirty="0" smtClean="0"/>
              <a:t>      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</a:t>
            </a:r>
            <a:r>
              <a:rPr lang="en-US" sz="3200" u="sng" dirty="0" smtClean="0"/>
              <a:t>	   </a:t>
            </a:r>
            <a:r>
              <a:rPr lang="en-US" sz="3200" dirty="0" smtClean="0"/>
              <a:t> = </a:t>
            </a:r>
            <a:r>
              <a:rPr lang="en-US" sz="3200" u="sng" dirty="0" smtClean="0"/>
              <a:t>		</a:t>
            </a:r>
            <a:r>
              <a:rPr lang="en-US" sz="3200" dirty="0" smtClean="0"/>
              <a:t>	</a:t>
            </a:r>
            <a:r>
              <a:rPr lang="en-US" sz="3200" b="1" dirty="0" smtClean="0"/>
              <a:t>Combine like terms.</a:t>
            </a: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b="1" dirty="0" smtClean="0"/>
          </a:p>
          <a:p>
            <a:pPr marL="514350" indent="-514350">
              <a:buNone/>
            </a:pPr>
            <a:r>
              <a:rPr lang="en-US" sz="3200" b="1" dirty="0" smtClean="0"/>
              <a:t>Answer</a:t>
            </a:r>
            <a:r>
              <a:rPr lang="en-US" sz="3200" dirty="0" smtClean="0"/>
              <a:t>  </a:t>
            </a:r>
            <a:r>
              <a:rPr lang="en-US" sz="3200" u="sng" dirty="0" smtClean="0"/>
              <a:t>																	</a:t>
            </a:r>
            <a:r>
              <a:rPr lang="en-US" sz="3200" dirty="0" smtClean="0"/>
              <a:t>	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945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10 = 10 is always true.  Any value for </a:t>
            </a:r>
            <a:r>
              <a:rPr lang="en-US" sz="3000" i="1" dirty="0" smtClean="0"/>
              <a:t>x</a:t>
            </a:r>
            <a:r>
              <a:rPr lang="en-US" sz="3000" dirty="0" smtClean="0"/>
              <a:t> will solve the equation.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667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8x + 10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288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8x + 10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971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971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- 8x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02070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581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581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~PP2998.WAV">
            <a:hlinkClick r:id="" action="ppaction://media"/>
          </p:cNvPr>
          <p:cNvPicPr>
            <a:picLocks noRot="1" noChangeAspect="1"/>
          </p:cNvPicPr>
          <p:nvPr>
            <a:wavAudioFile r:embed="rId2" name="~PP299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p. 59:	Example 3:  Identify Number of Solutions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smtClean="0"/>
              <a:t>Solve the equation if possible.  Determine whether it has </a:t>
            </a:r>
            <a:r>
              <a:rPr lang="en-US" sz="2800" b="1" i="1" dirty="0" smtClean="0"/>
              <a:t>one solution, no solution, </a:t>
            </a:r>
            <a:r>
              <a:rPr lang="en-US" sz="2800" b="1" dirty="0" smtClean="0"/>
              <a:t>or is an identity.</a:t>
            </a:r>
            <a:endParaRPr lang="en-US" sz="2800" dirty="0" smtClean="0"/>
          </a:p>
          <a:p>
            <a:pPr marL="514350" indent="-514350">
              <a:buAutoNum type="alphaLcPeriod"/>
            </a:pPr>
            <a:r>
              <a:rPr lang="en-US" sz="2800" dirty="0" smtClean="0"/>
              <a:t>2(4x + 5) = 8x + 10</a:t>
            </a:r>
            <a:r>
              <a:rPr lang="en-US" sz="2800" b="1" dirty="0" smtClean="0"/>
              <a:t>				</a:t>
            </a:r>
            <a:r>
              <a:rPr lang="en-US" sz="2800" b="1" dirty="0" smtClean="0">
                <a:solidFill>
                  <a:schemeClr val="accent2"/>
                </a:solidFill>
              </a:rPr>
              <a:t>b.  x-1 = x + 7</a:t>
            </a:r>
          </a:p>
          <a:p>
            <a:pPr marL="514350" indent="-514350">
              <a:buNone/>
            </a:pPr>
            <a:endParaRPr lang="en-US" sz="2800" b="1" dirty="0" smtClean="0"/>
          </a:p>
          <a:p>
            <a:pPr marL="514350" indent="-514350">
              <a:buNone/>
            </a:pPr>
            <a:r>
              <a:rPr lang="en-US" sz="2800" b="1" dirty="0" smtClean="0"/>
              <a:t>Solution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b="1" dirty="0" smtClean="0"/>
              <a:t>b.		         x-1 = x + 7 </a:t>
            </a:r>
            <a:r>
              <a:rPr lang="en-US" sz="2800" dirty="0" smtClean="0"/>
              <a:t>		</a:t>
            </a:r>
            <a:r>
              <a:rPr lang="en-US" sz="2800" b="1" dirty="0" smtClean="0"/>
              <a:t>Write original equation.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	 x – 1 - </a:t>
            </a:r>
            <a:r>
              <a:rPr lang="en-US" sz="2800" u="sng" dirty="0" smtClean="0"/>
              <a:t>	   </a:t>
            </a:r>
            <a:r>
              <a:rPr lang="en-US" sz="2800" dirty="0" smtClean="0"/>
              <a:t>= </a:t>
            </a:r>
            <a:r>
              <a:rPr lang="en-US" sz="2800" b="1" dirty="0" smtClean="0"/>
              <a:t>x + 7 - </a:t>
            </a:r>
            <a:r>
              <a:rPr lang="en-US" sz="2800" b="1" u="sng" dirty="0" smtClean="0"/>
              <a:t>	</a:t>
            </a:r>
            <a:r>
              <a:rPr lang="en-US" sz="2800" dirty="0" smtClean="0"/>
              <a:t>	</a:t>
            </a:r>
            <a:r>
              <a:rPr lang="en-US" sz="2800" b="1" dirty="0" smtClean="0"/>
              <a:t>Subtract </a:t>
            </a:r>
            <a:r>
              <a:rPr lang="en-US" sz="2800" b="1" u="sng" dirty="0" smtClean="0"/>
              <a:t>	</a:t>
            </a:r>
            <a:r>
              <a:rPr lang="en-US" sz="2800" b="1" dirty="0" smtClean="0"/>
              <a:t> from each side.</a:t>
            </a:r>
            <a:r>
              <a:rPr lang="en-US" sz="2800" dirty="0" smtClean="0"/>
              <a:t> </a:t>
            </a:r>
          </a:p>
          <a:p>
            <a:pPr marL="514350" indent="-514350">
              <a:buNone/>
            </a:pPr>
            <a:r>
              <a:rPr lang="en-US" sz="2800" dirty="0" smtClean="0"/>
              <a:t>		</a:t>
            </a:r>
            <a:r>
              <a:rPr lang="en-US" sz="2800" u="sng" dirty="0" smtClean="0"/>
              <a:t>	    </a:t>
            </a:r>
            <a:r>
              <a:rPr lang="en-US" sz="2800" dirty="0" smtClean="0"/>
              <a:t>=</a:t>
            </a:r>
            <a:r>
              <a:rPr lang="en-US" sz="2800" u="sng" dirty="0" smtClean="0"/>
              <a:t>	   </a:t>
            </a:r>
            <a:r>
              <a:rPr lang="en-US" sz="2800" dirty="0" smtClean="0"/>
              <a:t> 		</a:t>
            </a:r>
            <a:r>
              <a:rPr lang="en-US" sz="2800" b="1" dirty="0" smtClean="0"/>
              <a:t>Combine like terms.</a:t>
            </a:r>
          </a:p>
          <a:p>
            <a:pPr marL="514350" indent="-514350">
              <a:buNone/>
            </a:pPr>
            <a:r>
              <a:rPr lang="en-US" sz="2800" dirty="0" smtClean="0"/>
              <a:t>			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b="1" dirty="0" smtClean="0"/>
          </a:p>
          <a:p>
            <a:pPr marL="514350" indent="-514350">
              <a:buNone/>
            </a:pPr>
            <a:r>
              <a:rPr lang="en-US" sz="2800" b="1" dirty="0" smtClean="0"/>
              <a:t>Answer</a:t>
            </a:r>
            <a:r>
              <a:rPr lang="en-US" sz="2800" dirty="0" smtClean="0"/>
              <a:t>  </a:t>
            </a:r>
            <a:r>
              <a:rPr lang="en-US" sz="2800" u="sng" dirty="0" smtClean="0"/>
              <a:t>																	</a:t>
            </a:r>
            <a:r>
              <a:rPr lang="en-US" sz="2800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85620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NO SOLUTION</a:t>
            </a:r>
            <a:r>
              <a:rPr lang="en-US" sz="3000" dirty="0"/>
              <a:t> </a:t>
            </a:r>
            <a:r>
              <a:rPr lang="en-US" sz="3000" dirty="0" smtClean="0"/>
              <a:t>to make the equation true.</a:t>
            </a: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133600" y="3657600"/>
            <a:ext cx="304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~PP431.WAV">
            <a:hlinkClick r:id="" action="ppaction://media"/>
          </p:cNvPr>
          <p:cNvPicPr>
            <a:picLocks noRot="1" noChangeAspect="1"/>
          </p:cNvPicPr>
          <p:nvPr>
            <a:wavAudioFile r:embed="rId2" name="~PP43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ell\AppData\Local\Microsoft\Windows\Temporary Internet Files\Content.IE5\RI0X08OJ\MC9004346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04800"/>
            <a:ext cx="1169566" cy="1076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01000" cy="1143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Checkpoint:</a:t>
            </a:r>
            <a:r>
              <a:rPr lang="en-US" sz="2500" dirty="0" smtClean="0"/>
              <a:t>  p. 59</a:t>
            </a:r>
            <a:br>
              <a:rPr lang="en-US" sz="2500" dirty="0" smtClean="0"/>
            </a:br>
            <a:r>
              <a:rPr lang="en-US" sz="2500" dirty="0" smtClean="0"/>
              <a:t>Solve the equation if possible.  Determine whether the equation has </a:t>
            </a:r>
            <a:r>
              <a:rPr lang="en-US" sz="2500" i="1" dirty="0" smtClean="0"/>
              <a:t>one solution, no solution, </a:t>
            </a:r>
            <a:r>
              <a:rPr lang="en-US" sz="2500" dirty="0" smtClean="0"/>
              <a:t>or is an </a:t>
            </a:r>
            <a:r>
              <a:rPr lang="en-US" sz="2500" i="1" dirty="0" smtClean="0"/>
              <a:t>identity.</a:t>
            </a:r>
            <a:endParaRPr lang="en-US" sz="2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1676400"/>
          <a:ext cx="8763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029200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3(x – 2) = 3x - 6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 startAt="6"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3(x – 2) = 3x + 1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57720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identity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561969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 Solution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~PP2453.WAV">
            <a:hlinkClick r:id="" action="ppaction://media"/>
          </p:cNvPr>
          <p:cNvPicPr>
            <a:picLocks noRot="1" noChangeAspect="1"/>
          </p:cNvPicPr>
          <p:nvPr>
            <a:wavAudioFile r:embed="rId2" name="~PP2453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1.4|0.9|7.9|22|3.4|8.6|1.3|5.5|3.8|18.7|3.4|3|6.2|2.6|6.6|3.9|2.5|3|3.3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14.7|2.9|2|2.2|7.8|17.4|12.2|1.8|1.5|7|1.5|23.7|3.2|2.1|4.3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52.6|58.1|6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12|1.9|6.5|1.4|3.1|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3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367</Words>
  <Application>Microsoft Office PowerPoint</Application>
  <PresentationFormat>On-screen Show (4:3)</PresentationFormat>
  <Paragraphs>147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3.4  Solving Equations with  Variables on Both Sides</vt:lpstr>
      <vt:lpstr>Students will solve equations that have variables on both sides.  p. 57</vt:lpstr>
      <vt:lpstr>p. 57:  Example 1:  Collect Variables on One side.</vt:lpstr>
      <vt:lpstr>p. 58:  Example 2  Combine Like Terms First</vt:lpstr>
      <vt:lpstr>Checkpoint : p. 58  Solve the equation.  Check your solution in the original equation.</vt:lpstr>
      <vt:lpstr>p. 59: Example 3:  Identify Number of Solutions</vt:lpstr>
      <vt:lpstr>p. 59: Example 3:  Identify Number of Solutions</vt:lpstr>
      <vt:lpstr>Checkpoint:  p. 59 Solve the equation if possible.  Determine whether the equation has one solution, no solution, or is an identity.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 Solving Equations with  Variables on Both Sides</dc:title>
  <dc:creator>angell</dc:creator>
  <cp:lastModifiedBy>teacher</cp:lastModifiedBy>
  <cp:revision>21</cp:revision>
  <dcterms:created xsi:type="dcterms:W3CDTF">2010-11-14T23:21:16Z</dcterms:created>
  <dcterms:modified xsi:type="dcterms:W3CDTF">2011-01-05T15:48:21Z</dcterms:modified>
</cp:coreProperties>
</file>