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notesMasterIdLst>
    <p:notesMasterId r:id="rId11"/>
  </p:notesMasterIdLst>
  <p:handoutMasterIdLst>
    <p:handoutMasterId r:id="rId12"/>
  </p:handoutMasterIdLst>
  <p:sldIdLst>
    <p:sldId id="256" r:id="rId3"/>
    <p:sldId id="257" r:id="rId4"/>
    <p:sldId id="264" r:id="rId5"/>
    <p:sldId id="275" r:id="rId6"/>
    <p:sldId id="269" r:id="rId7"/>
    <p:sldId id="267" r:id="rId8"/>
    <p:sldId id="270" r:id="rId9"/>
    <p:sldId id="281" r:id="rId10"/>
  </p:sldIdLst>
  <p:sldSz cx="9144000" cy="6858000" type="screen4x3"/>
  <p:notesSz cx="6858000" cy="9144000"/>
  <p:embeddedFontLst>
    <p:embeddedFont>
      <p:font typeface="Calibri" pitchFamily="34" charset="0"/>
      <p:regular r:id="rId13"/>
      <p:bold r:id="rId14"/>
      <p:italic r:id="rId15"/>
      <p:boldItalic r:id="rId16"/>
    </p:embeddedFont>
    <p:embeddedFont>
      <p:font typeface="Perpetua" pitchFamily="18" charset="0"/>
      <p:regular r:id="rId17"/>
      <p:bold r:id="rId18"/>
      <p:italic r:id="rId19"/>
      <p:boldItalic r:id="rId20"/>
    </p:embeddedFont>
    <p:embeddedFont>
      <p:font typeface="Segoe UI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50" autoAdjust="0"/>
  </p:normalViewPr>
  <p:slideViewPr>
    <p:cSldViewPr>
      <p:cViewPr varScale="1">
        <p:scale>
          <a:sx n="69" d="100"/>
          <a:sy n="69" d="100"/>
        </p:scale>
        <p:origin x="-144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5" d="100"/>
          <a:sy n="105" d="100"/>
        </p:scale>
        <p:origin x="-247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8B8DF-24AD-4F40-BBFC-89725AEAF415}" type="datetimeFigureOut">
              <a:rPr lang="en-US" smtClean="0"/>
              <a:pPr/>
              <a:t>12/16/2011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352DE-026B-4B56-8316-D39959E3BD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3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9D4B4-0EC2-42AE-ABEC-26842DCC58CF}" type="datetimeFigureOut">
              <a:rPr lang="en-US" smtClean="0"/>
              <a:pPr/>
              <a:t>12/16/2011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105E4-9E70-4B8C-B294-1B0219D999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26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-152400"/>
            <a:ext cx="10398265" cy="71553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600" y="957601"/>
            <a:ext cx="7772400" cy="860425"/>
          </a:xfrm>
        </p:spPr>
        <p:txBody>
          <a:bodyPr anchor="b" anchorCtr="0"/>
          <a:lstStyle>
            <a:lvl1pPr algn="l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676400"/>
            <a:ext cx="7753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 spd="med">
    <p:pull dir="d"/>
    <p:sndAc>
      <p:stSnd>
        <p:snd r:embed="rId1" name="voltag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>
    <p:pull dir="d"/>
    <p:sndAc>
      <p:stSnd>
        <p:snd r:embed="rId1" name="voltag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90600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87" y="1295401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28600" y="76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35600" y="593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pull dir="d"/>
    <p:sndAc>
      <p:stSnd>
        <p:snd r:embed="rId1" name="voltag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5111750" cy="4678363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4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2600" y="1524000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0" y="457200"/>
            <a:ext cx="6858000" cy="639763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10600" y="974400"/>
            <a:ext cx="6876000" cy="457200"/>
          </a:xfrm>
        </p:spPr>
        <p:txBody>
          <a:bodyPr>
            <a:normAutofit/>
          </a:bodyPr>
          <a:lstStyle>
            <a:lvl1pPr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pull dir="d"/>
    <p:sndAc>
      <p:stSnd>
        <p:snd r:embed="rId1" name="voltag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199"/>
            <a:ext cx="3962400" cy="3381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3000" y="304800"/>
            <a:ext cx="69342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762000"/>
            <a:ext cx="3962400" cy="804863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>
    <p:pull dir="d"/>
    <p:sndAc>
      <p:stSnd>
        <p:snd r:embed="rId1" name="voltage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d"/>
    <p:sndAc>
      <p:stSnd>
        <p:snd r:embed="rId1" name="voltage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503239"/>
            <a:ext cx="1219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03237"/>
            <a:ext cx="7162800" cy="6278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pull dir="d"/>
    <p:sndAc>
      <p:stSnd>
        <p:snd r:embed="rId1" name="voltag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525965"/>
          </a:xfrm>
        </p:spPr>
        <p:txBody>
          <a:bodyPr/>
          <a:lstStyle>
            <a:lvl1pPr marL="1730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 sz="2400" b="0"/>
            </a:lvl1pPr>
            <a:lvl2pPr marL="684213" indent="-22701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2000"/>
            </a:lvl2pPr>
            <a:lvl3pPr marL="10874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800"/>
            </a:lvl3pPr>
            <a:lvl4pPr marL="1541463" indent="-16986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600"/>
            </a:lvl4pPr>
            <a:lvl5pPr marL="20018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810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>
            <a:lvl1pPr>
              <a:buClr>
                <a:schemeClr val="accent3">
                  <a:lumMod val="50000"/>
                </a:schemeClr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med">
    <p:pull dir="d"/>
    <p:sndAc>
      <p:stSnd>
        <p:snd r:embed="rId1" name="voltag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81000" y="3130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81000" y="1711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81000" y="24210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81000" y="3769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381000" y="44784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381000" y="5257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pull dir="d"/>
    <p:sndAc>
      <p:stSnd>
        <p:snd r:embed="rId1" name="voltag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717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>
    <p:pull dir="d"/>
    <p:sndAc>
      <p:stSnd>
        <p:snd r:embed="rId1" name="voltag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1"/>
            <a:ext cx="4038600" cy="4525964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4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2000"/>
            </a:lvl3pPr>
            <a:lvl4pPr>
              <a:buClr>
                <a:schemeClr val="bg1">
                  <a:lumMod val="95000"/>
                </a:schemeClr>
              </a:buClr>
              <a:defRPr sz="1800"/>
            </a:lvl4pPr>
            <a:lvl5pPr>
              <a:buClr>
                <a:schemeClr val="bg1">
                  <a:lumMod val="9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295401"/>
            <a:ext cx="4038600" cy="4525964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4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2000"/>
            </a:lvl3pPr>
            <a:lvl4pPr>
              <a:buClr>
                <a:schemeClr val="bg1">
                  <a:lumMod val="95000"/>
                </a:schemeClr>
              </a:buClr>
              <a:defRPr sz="1800"/>
            </a:lvl4pPr>
            <a:lvl5pPr>
              <a:buClr>
                <a:schemeClr val="bg1">
                  <a:lumMod val="9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457200" y="6638075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pull dir="d"/>
    <p:sndAc>
      <p:stSnd>
        <p:snd r:embed="rId1" name="voltag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1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971800" y="1447801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3048000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2971800" y="3048000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pull dir="d"/>
    <p:sndAc>
      <p:stSnd>
        <p:snd r:embed="rId1" name="voltag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762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28575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56388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762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8575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56388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pull dir="d"/>
    <p:sndAc>
      <p:stSnd>
        <p:snd r:embed="rId1" name="voltag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447801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" y="1752601"/>
            <a:ext cx="4040188" cy="4068763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2000"/>
            </a:lvl1pPr>
            <a:lvl2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2000"/>
            </a:lvl2pPr>
            <a:lvl3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800"/>
            </a:lvl3pPr>
            <a:lvl4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600"/>
            </a:lvl4pPr>
            <a:lvl5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039" y="1752601"/>
            <a:ext cx="4041775" cy="4068763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0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1800"/>
            </a:lvl3pPr>
            <a:lvl4pPr>
              <a:buClr>
                <a:schemeClr val="bg1">
                  <a:lumMod val="95000"/>
                </a:schemeClr>
              </a:buClr>
              <a:defRPr sz="1600"/>
            </a:lvl4pPr>
            <a:lvl5pPr>
              <a:buClr>
                <a:schemeClr val="bg1">
                  <a:lumMod val="9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4494212" y="1447802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pull dir="d"/>
    <p:sndAc>
      <p:stSnd>
        <p:snd r:embed="rId1" name="voltag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219200" y="457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914400" y="97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pull dir="d"/>
    <p:sndAc>
      <p:stSnd>
        <p:snd r:embed="rId1" name="voltag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200" y="808364"/>
            <a:ext cx="8229600" cy="5059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2895600"/>
            <a:ext cx="1219200" cy="106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2667000"/>
            <a:ext cx="1447800" cy="1371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61" r:id="rId6"/>
    <p:sldLayoutId id="2147483662" r:id="rId7"/>
    <p:sldLayoutId id="2147483653" r:id="rId8"/>
    <p:sldLayoutId id="2147483654" r:id="rId9"/>
    <p:sldLayoutId id="2147483655" r:id="rId10"/>
    <p:sldLayoutId id="2147483656" r:id="rId11"/>
    <p:sldLayoutId id="2147483664" r:id="rId12"/>
    <p:sldLayoutId id="2147483657" r:id="rId13"/>
    <p:sldLayoutId id="2147483658" r:id="rId14"/>
    <p:sldLayoutId id="2147483659" r:id="rId15"/>
  </p:sldLayoutIdLst>
  <p:transition spd="med">
    <p:pull dir="d"/>
    <p:sndAc>
      <p:stSnd>
        <p:snd r:embed="rId17" name="voltage.wav"/>
      </p:stSnd>
    </p:sndAc>
  </p:transition>
  <p:hf sldNum="0" hdr="0" ftr="0" dt="0"/>
  <p:txStyles>
    <p:titleStyle>
      <a:lvl1pPr algn="l" defTabSz="914400" rtl="0" eaLnBrk="1" latinLnBrk="0" hangingPunct="1">
        <a:spcBef>
          <a:spcPct val="0"/>
        </a:spcBef>
        <a:buClr>
          <a:schemeClr val="bg1">
            <a:lumMod val="95000"/>
          </a:schemeClr>
        </a:buClr>
        <a:buFont typeface="Arial" pitchFamily="34" charset="0"/>
        <a:buChar char="•"/>
        <a:defRPr sz="3600" b="1" kern="1200" baseline="0">
          <a:solidFill>
            <a:schemeClr val="bg1"/>
          </a:solidFill>
          <a:latin typeface="+mj-lt"/>
          <a:ea typeface="+mj-ea"/>
          <a:cs typeface="Segoe UI" pitchFamily="34" charset="0"/>
        </a:defRPr>
      </a:lvl1pPr>
    </p:titleStyle>
    <p:bodyStyle>
      <a:lvl1pPr marL="173038" indent="-17303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Segoe UI" pitchFamily="34" charset="0"/>
        </a:defRPr>
      </a:lvl1pPr>
      <a:lvl2pPr marL="627063" indent="-169863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Segoe UI" pitchFamily="34" charset="0"/>
        </a:defRPr>
      </a:lvl2pPr>
      <a:lvl3pPr marL="10302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Segoe UI" pitchFamily="34" charset="0"/>
        </a:defRPr>
      </a:lvl3pPr>
      <a:lvl4pPr marL="1482725" indent="-111125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egoe UI" pitchFamily="34" charset="0"/>
        </a:defRPr>
      </a:lvl4pPr>
      <a:lvl5pPr marL="19446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ermedia.com/mspp.html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3.9 Percents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Students will solve percent problems.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p. 72 - 74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77000" y="6392405"/>
            <a:ext cx="2362200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475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dirty="0"/>
              <a:t>By </a:t>
            </a:r>
            <a:r>
              <a:rPr lang="en-US" sz="2400" b="1" dirty="0">
                <a:hlinkClick r:id="rId3"/>
              </a:rPr>
              <a:t>PresenterMedia.com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pull dir="d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p. 73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Vocabulary</a:t>
            </a:r>
            <a:endParaRPr lang="en-US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6"/>
          </p:nvPr>
        </p:nvSpPr>
        <p:spPr>
          <a:xfrm>
            <a:off x="2891117" y="1447800"/>
            <a:ext cx="6400800" cy="83820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sz="3000" dirty="0" smtClean="0"/>
              <a:t>A percent is a ratio that compares a number to 100.</a:t>
            </a:r>
          </a:p>
          <a:p>
            <a:endParaRPr lang="en-US" dirty="0"/>
          </a:p>
        </p:txBody>
      </p:sp>
      <p:sp>
        <p:nvSpPr>
          <p:cNvPr id="24" name="Right Arrow Callout 23"/>
          <p:cNvSpPr/>
          <p:nvPr/>
        </p:nvSpPr>
        <p:spPr>
          <a:xfrm>
            <a:off x="80682" y="1439365"/>
            <a:ext cx="2667000" cy="779400"/>
          </a:xfrm>
          <a:prstGeom prst="rightArrow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2">
                    <a:lumMod val="50000"/>
                  </a:schemeClr>
                </a:solidFill>
              </a:rPr>
              <a:t>Percent</a:t>
            </a:r>
            <a:endParaRPr lang="en-US" sz="3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8" name="Right Arrow Callout 27"/>
          <p:cNvSpPr/>
          <p:nvPr/>
        </p:nvSpPr>
        <p:spPr>
          <a:xfrm>
            <a:off x="152400" y="4343400"/>
            <a:ext cx="2667000" cy="914400"/>
          </a:xfrm>
          <a:prstGeom prst="rightArrowCallout">
            <a:avLst/>
          </a:prstGeom>
          <a:solidFill>
            <a:schemeClr val="accent2">
              <a:lumMod val="60000"/>
              <a:lumOff val="4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Base Number</a:t>
            </a:r>
            <a:endParaRPr lang="en-US" sz="3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5"/>
          </p:nvPr>
        </p:nvSpPr>
        <p:spPr>
          <a:xfrm>
            <a:off x="2819400" y="3848100"/>
            <a:ext cx="6400800" cy="1943100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en-US" sz="4800" dirty="0" smtClean="0"/>
              <a:t>The base number is the number that is the basis for comparison in a percent equation,  In the verbal model “</a:t>
            </a:r>
            <a:r>
              <a:rPr lang="en-US" sz="4800" i="1" dirty="0" smtClean="0"/>
              <a:t>a</a:t>
            </a:r>
            <a:r>
              <a:rPr lang="en-US" sz="4800" dirty="0" smtClean="0"/>
              <a:t> is </a:t>
            </a:r>
            <a:r>
              <a:rPr lang="en-US" sz="4800" i="1" dirty="0" smtClean="0"/>
              <a:t>p</a:t>
            </a:r>
            <a:r>
              <a:rPr lang="en-US" sz="4800" dirty="0" smtClean="0"/>
              <a:t> percent of </a:t>
            </a:r>
            <a:r>
              <a:rPr lang="en-US" sz="4800" i="1" dirty="0" smtClean="0"/>
              <a:t>b</a:t>
            </a:r>
            <a:r>
              <a:rPr lang="en-US" sz="4800" dirty="0" smtClean="0"/>
              <a:t>” the number </a:t>
            </a:r>
            <a:r>
              <a:rPr lang="en-US" sz="4800" i="1" dirty="0" smtClean="0"/>
              <a:t>b</a:t>
            </a:r>
            <a:r>
              <a:rPr lang="en-US" sz="4800" dirty="0" smtClean="0"/>
              <a:t> is the base number.</a:t>
            </a:r>
          </a:p>
          <a:p>
            <a:endParaRPr lang="en-US" dirty="0"/>
          </a:p>
        </p:txBody>
      </p:sp>
    </p:spTree>
  </p:cSld>
  <p:clrMapOvr>
    <a:masterClrMapping/>
  </p:clrMapOvr>
  <p:transition spd="med">
    <p:pull dir="d"/>
    <p:sndAc>
      <p:stSnd>
        <p:snd r:embed="rId2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/>
      <p:bldP spid="4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0" y="1295400"/>
            <a:ext cx="3429000" cy="4572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300" b="1" dirty="0" smtClean="0"/>
              <a:t>Questions</a:t>
            </a:r>
          </a:p>
          <a:p>
            <a:endParaRPr lang="en-US" sz="2300" dirty="0" smtClean="0"/>
          </a:p>
          <a:p>
            <a:endParaRPr lang="en-US" sz="2300" dirty="0" smtClean="0"/>
          </a:p>
          <a:p>
            <a:r>
              <a:rPr lang="en-US" sz="2300" dirty="0" smtClean="0"/>
              <a:t>What is </a:t>
            </a:r>
            <a:r>
              <a:rPr lang="en-US" sz="2300" i="1" dirty="0" smtClean="0"/>
              <a:t>p</a:t>
            </a:r>
            <a:r>
              <a:rPr lang="en-US" sz="2300" dirty="0" smtClean="0"/>
              <a:t> percent of </a:t>
            </a:r>
            <a:r>
              <a:rPr lang="en-US" sz="2300" i="1" dirty="0" smtClean="0"/>
              <a:t>b</a:t>
            </a:r>
            <a:r>
              <a:rPr lang="en-US" sz="2300" dirty="0" smtClean="0"/>
              <a:t>?</a:t>
            </a:r>
          </a:p>
          <a:p>
            <a:endParaRPr lang="en-US" sz="2300" dirty="0" smtClean="0"/>
          </a:p>
          <a:p>
            <a:endParaRPr lang="en-US" sz="2300" dirty="0" smtClean="0"/>
          </a:p>
          <a:p>
            <a:endParaRPr lang="en-US" sz="2300" dirty="0" smtClean="0"/>
          </a:p>
          <a:p>
            <a:r>
              <a:rPr lang="en-US" sz="2300" i="1" dirty="0" smtClean="0"/>
              <a:t>a</a:t>
            </a:r>
            <a:r>
              <a:rPr lang="en-US" sz="2300" dirty="0" smtClean="0"/>
              <a:t> is </a:t>
            </a:r>
            <a:r>
              <a:rPr lang="en-US" sz="2300" i="1" dirty="0" smtClean="0"/>
              <a:t>p</a:t>
            </a:r>
            <a:r>
              <a:rPr lang="en-US" sz="2300" dirty="0" smtClean="0"/>
              <a:t> percent of what?</a:t>
            </a:r>
          </a:p>
          <a:p>
            <a:endParaRPr lang="en-US" sz="2300" i="1" dirty="0" smtClean="0"/>
          </a:p>
          <a:p>
            <a:endParaRPr lang="en-US" sz="2300" i="1" dirty="0" smtClean="0"/>
          </a:p>
          <a:p>
            <a:endParaRPr lang="en-US" sz="2300" i="1" dirty="0" smtClean="0"/>
          </a:p>
          <a:p>
            <a:endParaRPr lang="en-US" sz="2300" i="1" dirty="0" smtClean="0"/>
          </a:p>
          <a:p>
            <a:r>
              <a:rPr lang="en-US" sz="2300" i="1" dirty="0" smtClean="0"/>
              <a:t>a</a:t>
            </a:r>
            <a:r>
              <a:rPr lang="en-US" sz="2300" dirty="0" smtClean="0"/>
              <a:t> is what percent of </a:t>
            </a:r>
            <a:r>
              <a:rPr lang="en-US" sz="2300" i="1" dirty="0" smtClean="0"/>
              <a:t>b</a:t>
            </a:r>
            <a:r>
              <a:rPr lang="en-US" sz="2300" dirty="0" smtClean="0"/>
              <a:t>?</a:t>
            </a:r>
            <a:endParaRPr lang="en-US" sz="2300" i="1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3200400" y="1570037"/>
            <a:ext cx="2362200" cy="44497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000" b="1" dirty="0" smtClean="0"/>
              <a:t>Given</a:t>
            </a:r>
          </a:p>
          <a:p>
            <a:endParaRPr lang="en-US" sz="3000" dirty="0" smtClean="0"/>
          </a:p>
          <a:p>
            <a:r>
              <a:rPr lang="en-US" sz="3000" u="sng" dirty="0" smtClean="0"/>
              <a:t>  		</a:t>
            </a:r>
          </a:p>
          <a:p>
            <a:endParaRPr lang="en-US" sz="3000" dirty="0" smtClean="0"/>
          </a:p>
          <a:p>
            <a:endParaRPr lang="en-US" sz="3000" dirty="0" smtClean="0"/>
          </a:p>
          <a:p>
            <a:endParaRPr lang="en-US" sz="3000" u="sng" dirty="0" smtClean="0"/>
          </a:p>
          <a:p>
            <a:r>
              <a:rPr lang="en-US" sz="3000" u="sng" dirty="0" smtClean="0"/>
              <a:t>  		</a:t>
            </a:r>
          </a:p>
          <a:p>
            <a:endParaRPr lang="en-US" sz="3000" u="sng" dirty="0" smtClean="0"/>
          </a:p>
          <a:p>
            <a:endParaRPr lang="en-US" sz="3000" u="sng" dirty="0" smtClean="0"/>
          </a:p>
          <a:p>
            <a:endParaRPr lang="en-US" sz="3000" u="sng" dirty="0" smtClean="0"/>
          </a:p>
          <a:p>
            <a:r>
              <a:rPr lang="en-US" sz="3000" u="sng" dirty="0" smtClean="0"/>
              <a:t>  		</a:t>
            </a:r>
            <a:endParaRPr lang="en-US" sz="3000" u="sng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14"/>
          </p:nvPr>
        </p:nvSpPr>
        <p:spPr>
          <a:xfrm>
            <a:off x="5638800" y="1265237"/>
            <a:ext cx="3505200" cy="48307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000" b="1" dirty="0" smtClean="0"/>
              <a:t>Need to Find</a:t>
            </a:r>
          </a:p>
          <a:p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000" u="sng" dirty="0" smtClean="0"/>
              <a:t>  						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pPr>
              <a:lnSpc>
                <a:spcPct val="160000"/>
              </a:lnSpc>
            </a:pPr>
            <a:r>
              <a:rPr lang="en-US" sz="2000" u="sng" dirty="0" smtClean="0"/>
              <a:t>  						</a:t>
            </a:r>
            <a:endParaRPr lang="en-US" sz="2000" dirty="0" smtClean="0"/>
          </a:p>
          <a:p>
            <a:pPr>
              <a:lnSpc>
                <a:spcPct val="160000"/>
              </a:lnSpc>
            </a:pPr>
            <a:endParaRPr lang="en-US" sz="1000" u="sng" dirty="0" smtClean="0"/>
          </a:p>
          <a:p>
            <a:pPr>
              <a:lnSpc>
                <a:spcPct val="170000"/>
              </a:lnSpc>
            </a:pPr>
            <a:r>
              <a:rPr lang="en-US" sz="2000" dirty="0" smtClean="0"/>
              <a:t> </a:t>
            </a:r>
            <a:r>
              <a:rPr lang="en-US" sz="2000" u="sng" dirty="0" smtClean="0"/>
              <a:t>  						</a:t>
            </a:r>
            <a:endParaRPr lang="en-US" sz="2000" dirty="0" smtClean="0"/>
          </a:p>
          <a:p>
            <a:endParaRPr lang="en-US" sz="2000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Types of Percent Problems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p. 72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886200" y="2057400"/>
            <a:ext cx="1905000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400" i="1" dirty="0" smtClean="0">
                <a:solidFill>
                  <a:srgbClr val="FFFF00"/>
                </a:solidFill>
                <a:latin typeface="Perpetua" pitchFamily="18" charset="0"/>
                <a:ea typeface="+mj-ea"/>
                <a:cs typeface="+mj-cs"/>
              </a:rPr>
              <a:t>b</a:t>
            </a:r>
            <a:r>
              <a:rPr kumimoji="0" lang="en-US" sz="3400" b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 and </a:t>
            </a:r>
            <a:r>
              <a:rPr lang="en-US" sz="3400" i="1" dirty="0" smtClean="0">
                <a:solidFill>
                  <a:srgbClr val="FFFF00"/>
                </a:solidFill>
                <a:latin typeface="Perpetua" pitchFamily="18" charset="0"/>
                <a:ea typeface="+mj-ea"/>
                <a:cs typeface="+mj-cs"/>
              </a:rPr>
              <a:t>p</a:t>
            </a:r>
            <a:endParaRPr kumimoji="0" lang="en-US" sz="34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10000" y="3429000"/>
            <a:ext cx="1905000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400" i="1" noProof="0" dirty="0" smtClean="0">
                <a:solidFill>
                  <a:srgbClr val="FFFF00"/>
                </a:solidFill>
                <a:latin typeface="Perpetua" pitchFamily="18" charset="0"/>
                <a:ea typeface="+mj-ea"/>
                <a:cs typeface="+mj-cs"/>
              </a:rPr>
              <a:t>a</a:t>
            </a:r>
            <a:r>
              <a:rPr kumimoji="0" lang="en-US" sz="3400" b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 and </a:t>
            </a:r>
            <a:r>
              <a:rPr lang="en-US" sz="3400" i="1" dirty="0" smtClean="0">
                <a:solidFill>
                  <a:srgbClr val="FFFF00"/>
                </a:solidFill>
                <a:latin typeface="Perpetua" pitchFamily="18" charset="0"/>
                <a:ea typeface="+mj-ea"/>
                <a:cs typeface="+mj-cs"/>
              </a:rPr>
              <a:t>p</a:t>
            </a:r>
            <a:endParaRPr kumimoji="0" lang="en-US" sz="34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10000" y="4800600"/>
            <a:ext cx="1905000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400" i="1" dirty="0" smtClean="0">
                <a:solidFill>
                  <a:srgbClr val="FFFF00"/>
                </a:solidFill>
                <a:latin typeface="Perpetua" pitchFamily="18" charset="0"/>
                <a:ea typeface="+mj-ea"/>
                <a:cs typeface="+mj-cs"/>
              </a:rPr>
              <a:t>a</a:t>
            </a:r>
            <a:r>
              <a:rPr lang="en-US" sz="3400" dirty="0" smtClean="0">
                <a:solidFill>
                  <a:srgbClr val="FFFF00"/>
                </a:solidFill>
                <a:latin typeface="Perpetua" pitchFamily="18" charset="0"/>
                <a:ea typeface="+mj-ea"/>
                <a:cs typeface="+mj-cs"/>
              </a:rPr>
              <a:t> and </a:t>
            </a:r>
            <a:r>
              <a:rPr lang="en-US" sz="3400" i="1" dirty="0" smtClean="0">
                <a:solidFill>
                  <a:srgbClr val="FFFF00"/>
                </a:solidFill>
                <a:latin typeface="Perpetua" pitchFamily="18" charset="0"/>
                <a:ea typeface="+mj-ea"/>
                <a:cs typeface="+mj-cs"/>
              </a:rPr>
              <a:t>b</a:t>
            </a:r>
            <a:endParaRPr kumimoji="0" lang="en-US" sz="34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6000" y="1752600"/>
            <a:ext cx="2895600" cy="1143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400" dirty="0" smtClean="0">
                <a:solidFill>
                  <a:srgbClr val="FFFF00"/>
                </a:solidFill>
                <a:latin typeface="Perpetua" pitchFamily="18" charset="0"/>
                <a:ea typeface="+mj-ea"/>
                <a:cs typeface="+mj-cs"/>
              </a:rPr>
              <a:t>Number compared to base, </a:t>
            </a:r>
            <a:r>
              <a:rPr lang="en-US" sz="3400" i="1" dirty="0" smtClean="0">
                <a:solidFill>
                  <a:srgbClr val="FFFF00"/>
                </a:solidFill>
                <a:latin typeface="Perpetua" pitchFamily="18" charset="0"/>
                <a:ea typeface="+mj-ea"/>
                <a:cs typeface="+mj-cs"/>
              </a:rPr>
              <a:t>a</a:t>
            </a:r>
            <a:endParaRPr kumimoji="0" lang="en-US" sz="3400" b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19800" y="3124200"/>
            <a:ext cx="2895600" cy="1143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400" dirty="0" smtClean="0">
                <a:solidFill>
                  <a:srgbClr val="FFFF00"/>
                </a:solidFill>
                <a:latin typeface="Perpetua" pitchFamily="18" charset="0"/>
                <a:ea typeface="+mj-ea"/>
                <a:cs typeface="+mj-cs"/>
              </a:rPr>
              <a:t>Base number, </a:t>
            </a:r>
            <a:r>
              <a:rPr lang="en-US" sz="3400" i="1" dirty="0" smtClean="0">
                <a:solidFill>
                  <a:srgbClr val="FFFF00"/>
                </a:solidFill>
                <a:latin typeface="Perpetua" pitchFamily="18" charset="0"/>
                <a:ea typeface="+mj-ea"/>
                <a:cs typeface="+mj-cs"/>
              </a:rPr>
              <a:t>b</a:t>
            </a:r>
            <a:endParaRPr kumimoji="0" lang="en-US" sz="3400" b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48400" y="4495800"/>
            <a:ext cx="2895600" cy="1143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400" dirty="0" smtClean="0">
                <a:solidFill>
                  <a:srgbClr val="FFFF00"/>
                </a:solidFill>
                <a:latin typeface="Perpetua" pitchFamily="18" charset="0"/>
                <a:ea typeface="+mj-ea"/>
                <a:cs typeface="+mj-cs"/>
              </a:rPr>
              <a:t>Percent, </a:t>
            </a:r>
            <a:r>
              <a:rPr lang="en-US" sz="3400" i="1" dirty="0" smtClean="0">
                <a:solidFill>
                  <a:srgbClr val="FFFF00"/>
                </a:solidFill>
                <a:latin typeface="Perpetua" pitchFamily="18" charset="0"/>
                <a:ea typeface="+mj-ea"/>
                <a:cs typeface="+mj-cs"/>
              </a:rPr>
              <a:t>p</a:t>
            </a:r>
            <a:endParaRPr kumimoji="0" lang="en-US" sz="3400" b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pull dir="d"/>
    <p:sndAc>
      <p:stSnd>
        <p:snd r:embed="rId2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/>
          <p:cNvSpPr>
            <a:spLocks noGrp="1"/>
          </p:cNvSpPr>
          <p:nvPr>
            <p:ph type="body" sz="half" idx="2"/>
          </p:nvPr>
        </p:nvSpPr>
        <p:spPr>
          <a:xfrm>
            <a:off x="381000" y="1524000"/>
            <a:ext cx="2286000" cy="4343400"/>
          </a:xfrm>
        </p:spPr>
        <p:txBody>
          <a:bodyPr/>
          <a:lstStyle/>
          <a:p>
            <a:endParaRPr lang="en-US" b="1" dirty="0" smtClean="0"/>
          </a:p>
          <a:p>
            <a:r>
              <a:rPr lang="en-US" sz="3500" dirty="0" smtClean="0">
                <a:solidFill>
                  <a:srgbClr val="FFC000"/>
                </a:solidFill>
              </a:rPr>
              <a:t>Verbal </a:t>
            </a:r>
          </a:p>
          <a:p>
            <a:r>
              <a:rPr lang="en-US" sz="3500" dirty="0" smtClean="0">
                <a:solidFill>
                  <a:srgbClr val="FFC000"/>
                </a:solidFill>
              </a:rPr>
              <a:t>Model</a:t>
            </a:r>
          </a:p>
          <a:p>
            <a:endParaRPr lang="en-US" sz="3500" dirty="0" smtClean="0"/>
          </a:p>
          <a:p>
            <a:r>
              <a:rPr lang="en-US" sz="3500" dirty="0" smtClean="0">
                <a:solidFill>
                  <a:srgbClr val="FFFF00"/>
                </a:solidFill>
              </a:rPr>
              <a:t>Labels</a:t>
            </a:r>
          </a:p>
          <a:p>
            <a:endParaRPr lang="en-US" sz="3500" dirty="0" smtClean="0"/>
          </a:p>
          <a:p>
            <a:endParaRPr lang="en-US" sz="3500" dirty="0" smtClean="0"/>
          </a:p>
          <a:p>
            <a:endParaRPr lang="en-US" sz="3500" dirty="0" smtClean="0"/>
          </a:p>
          <a:p>
            <a:endParaRPr lang="en-US" sz="3500" dirty="0" smtClean="0"/>
          </a:p>
          <a:p>
            <a:r>
              <a:rPr lang="en-US" sz="3500" dirty="0" smtClean="0">
                <a:solidFill>
                  <a:schemeClr val="tx1"/>
                </a:solidFill>
              </a:rPr>
              <a:t>Algebraic</a:t>
            </a:r>
          </a:p>
          <a:p>
            <a:r>
              <a:rPr lang="en-US" sz="3500" dirty="0" smtClean="0">
                <a:solidFill>
                  <a:schemeClr val="tx1"/>
                </a:solidFill>
              </a:rPr>
              <a:t>Model</a:t>
            </a:r>
          </a:p>
          <a:p>
            <a:endParaRPr lang="en-US" sz="3500" dirty="0" smtClean="0"/>
          </a:p>
          <a:p>
            <a:endParaRPr lang="en-US" sz="3500" dirty="0" smtClean="0"/>
          </a:p>
          <a:p>
            <a:r>
              <a:rPr lang="en-US" sz="35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Answer</a:t>
            </a:r>
            <a:endParaRPr lang="en-US" sz="35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39763"/>
          </a:xfrm>
        </p:spPr>
        <p:txBody>
          <a:bodyPr/>
          <a:lstStyle/>
          <a:p>
            <a:r>
              <a:rPr lang="en-US" sz="3000" dirty="0" smtClean="0"/>
              <a:t>P. 72</a:t>
            </a:r>
            <a:br>
              <a:rPr lang="en-US" sz="3000" dirty="0" smtClean="0"/>
            </a:br>
            <a:r>
              <a:rPr lang="en-US" sz="3000" dirty="0" smtClean="0"/>
              <a:t>Example 1:  Number Compared to Base is Unknown</a:t>
            </a:r>
            <a:endParaRPr lang="en-US" sz="3000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2400" y="990600"/>
            <a:ext cx="8251200" cy="457200"/>
          </a:xfrm>
        </p:spPr>
        <p:txBody>
          <a:bodyPr/>
          <a:lstStyle/>
          <a:p>
            <a:r>
              <a:rPr lang="en-US" b="1" dirty="0" smtClean="0"/>
              <a:t>What is 40% of 60 inches</a:t>
            </a:r>
            <a:endParaRPr lang="en-US" b="1" dirty="0"/>
          </a:p>
        </p:txBody>
      </p:sp>
      <p:sp>
        <p:nvSpPr>
          <p:cNvPr id="6" name="Text Placeholder 8"/>
          <p:cNvSpPr txBox="1">
            <a:spLocks/>
          </p:cNvSpPr>
          <p:nvPr/>
        </p:nvSpPr>
        <p:spPr>
          <a:xfrm>
            <a:off x="2286000" y="1537447"/>
            <a:ext cx="6629400" cy="4482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Segoe U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endParaRPr lang="en-US" sz="1400" dirty="0" smtClean="0">
              <a:solidFill>
                <a:schemeClr val="bg1"/>
              </a:solidFill>
              <a:cs typeface="Segoe U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r>
              <a:rPr lang="en-US" sz="3000" dirty="0" smtClean="0">
                <a:solidFill>
                  <a:schemeClr val="bg1"/>
                </a:solidFill>
                <a:cs typeface="Segoe UI" pitchFamily="34" charset="0"/>
              </a:rPr>
              <a:t>	=			*</a:t>
            </a: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Segoe U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r>
              <a:rPr lang="en-US" sz="3000" dirty="0" smtClean="0">
                <a:solidFill>
                  <a:srgbClr val="FFFF00"/>
                </a:solidFill>
                <a:cs typeface="Segoe UI" pitchFamily="34" charset="0"/>
              </a:rPr>
              <a:t>Number compared to base = </a:t>
            </a:r>
            <a:r>
              <a:rPr lang="en-US" sz="3000" b="1" dirty="0" smtClean="0">
                <a:solidFill>
                  <a:srgbClr val="FFFF00"/>
                </a:solidFill>
                <a:cs typeface="Segoe UI" pitchFamily="34" charset="0"/>
              </a:rPr>
              <a:t>a</a:t>
            </a:r>
            <a:r>
              <a:rPr lang="en-US" sz="3000" dirty="0" smtClean="0">
                <a:solidFill>
                  <a:srgbClr val="FFFF00"/>
                </a:solidFill>
                <a:cs typeface="Segoe UI" pitchFamily="34" charset="0"/>
              </a:rPr>
              <a:t> (Inches)</a:t>
            </a: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Segoe U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r>
              <a:rPr lang="en-US" sz="3000" dirty="0" smtClean="0">
                <a:solidFill>
                  <a:srgbClr val="FFFF00"/>
                </a:solidFill>
                <a:cs typeface="Segoe UI" pitchFamily="34" charset="0"/>
              </a:rPr>
              <a:t>Percent = 40% = 		= </a:t>
            </a:r>
            <a:r>
              <a:rPr lang="en-US" sz="3000" u="sng" dirty="0" smtClean="0">
                <a:solidFill>
                  <a:srgbClr val="FFFF00"/>
                </a:solidFill>
                <a:cs typeface="Segoe UI" pitchFamily="34" charset="0"/>
              </a:rPr>
              <a:t>	</a:t>
            </a:r>
            <a:r>
              <a:rPr lang="en-US" sz="3000" dirty="0" smtClean="0">
                <a:solidFill>
                  <a:srgbClr val="FFFF00"/>
                </a:solidFill>
                <a:cs typeface="Segoe UI" pitchFamily="34" charset="0"/>
              </a:rPr>
              <a:t>  (No Units)</a:t>
            </a: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Segoe U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r>
              <a:rPr lang="en-US" sz="3000" dirty="0" smtClean="0">
                <a:solidFill>
                  <a:srgbClr val="FFFF00"/>
                </a:solidFill>
                <a:cs typeface="Segoe UI" pitchFamily="34" charset="0"/>
              </a:rPr>
              <a:t>Base number = </a:t>
            </a:r>
            <a:r>
              <a:rPr lang="en-US" sz="3000" u="sng" dirty="0" smtClean="0">
                <a:solidFill>
                  <a:srgbClr val="FFFF00"/>
                </a:solidFill>
                <a:cs typeface="Segoe UI" pitchFamily="34" charset="0"/>
              </a:rPr>
              <a:t>		</a:t>
            </a:r>
            <a:r>
              <a:rPr lang="en-US" sz="3000" dirty="0" smtClean="0">
                <a:solidFill>
                  <a:srgbClr val="FFFF00"/>
                </a:solidFill>
                <a:cs typeface="Segoe UI" pitchFamily="34" charset="0"/>
              </a:rPr>
              <a:t> 	(Inches)</a:t>
            </a: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Segoe U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r>
              <a:rPr lang="en-US" sz="3000" i="1" dirty="0" smtClean="0">
                <a:cs typeface="Segoe UI" pitchFamily="34" charset="0"/>
              </a:rPr>
              <a:t>a</a:t>
            </a:r>
            <a:r>
              <a:rPr lang="en-US" sz="3000" dirty="0" smtClean="0">
                <a:cs typeface="Segoe UI" pitchFamily="34" charset="0"/>
              </a:rPr>
              <a:t> = (</a:t>
            </a:r>
            <a:r>
              <a:rPr lang="en-US" sz="3000" u="sng" dirty="0" smtClean="0">
                <a:cs typeface="Segoe UI" pitchFamily="34" charset="0"/>
              </a:rPr>
              <a:t>	    </a:t>
            </a:r>
            <a:r>
              <a:rPr lang="en-US" sz="3000" dirty="0" smtClean="0">
                <a:cs typeface="Segoe UI" pitchFamily="34" charset="0"/>
              </a:rPr>
              <a:t>)(</a:t>
            </a:r>
            <a:r>
              <a:rPr lang="en-US" sz="3000" u="sng" dirty="0" smtClean="0">
                <a:cs typeface="Segoe UI" pitchFamily="34" charset="0"/>
              </a:rPr>
              <a:t>         </a:t>
            </a:r>
            <a:r>
              <a:rPr lang="en-US" sz="3000" dirty="0" smtClean="0">
                <a:cs typeface="Segoe UI" pitchFamily="34" charset="0"/>
              </a:rPr>
              <a:t>) = 	</a:t>
            </a:r>
            <a:r>
              <a:rPr lang="en-US" sz="3000" u="sng" dirty="0" smtClean="0">
                <a:cs typeface="Segoe UI" pitchFamily="34" charset="0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endParaRPr kumimoji="0" lang="en-US" sz="3000" b="0" i="1" u="sng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Segoe U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endParaRPr lang="en-US" sz="3000" i="1" u="sng" dirty="0" smtClean="0">
              <a:cs typeface="Segoe U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endParaRPr kumimoji="0" lang="en-US" sz="3000" b="0" i="1" u="sng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Segoe U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r>
              <a:rPr lang="en-US" sz="3000" u="sng" dirty="0" smtClean="0">
                <a:solidFill>
                  <a:schemeClr val="accent3">
                    <a:lumMod val="60000"/>
                    <a:lumOff val="40000"/>
                  </a:schemeClr>
                </a:solidFill>
                <a:cs typeface="Segoe UI" pitchFamily="34" charset="0"/>
              </a:rPr>
              <a:t> 		</a:t>
            </a:r>
            <a:r>
              <a:rPr lang="en-US" sz="3000" dirty="0" smtClean="0">
                <a:solidFill>
                  <a:schemeClr val="accent3">
                    <a:lumMod val="60000"/>
                    <a:lumOff val="40000"/>
                  </a:schemeClr>
                </a:solidFill>
                <a:cs typeface="Segoe UI" pitchFamily="34" charset="0"/>
              </a:rPr>
              <a:t> is 40% of 60 inches.</a:t>
            </a:r>
            <a:endParaRPr kumimoji="0" lang="en-US" sz="3000" b="0" u="sng" strike="noStrike" kern="1200" cap="none" spc="0" normalizeH="0" baseline="0" noProof="0" dirty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Segoe UI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953000" y="3657600"/>
            <a:ext cx="990600" cy="0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209800" y="1752600"/>
            <a:ext cx="9144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657600" y="1752600"/>
            <a:ext cx="22860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 smtClean="0">
                <a:solidFill>
                  <a:srgbClr val="FFC000"/>
                </a:solidFill>
              </a:rPr>
              <a:t>p</a:t>
            </a:r>
            <a:r>
              <a:rPr lang="en-US" sz="4000" dirty="0" smtClean="0">
                <a:solidFill>
                  <a:srgbClr val="FFC000"/>
                </a:solidFill>
              </a:rPr>
              <a:t> percent</a:t>
            </a:r>
            <a:endParaRPr lang="en-US" sz="4000" i="1" dirty="0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24600" y="1752600"/>
            <a:ext cx="9144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438400" y="1752600"/>
            <a:ext cx="914400" cy="685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5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77000" y="1752600"/>
            <a:ext cx="914400" cy="685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500" i="1" dirty="0" smtClean="0">
                <a:solidFill>
                  <a:srgbClr val="FFC000"/>
                </a:solidFill>
                <a:latin typeface="Perpetua" pitchFamily="18" charset="0"/>
                <a:ea typeface="+mj-ea"/>
                <a:cs typeface="+mj-cs"/>
              </a:rPr>
              <a:t>b</a:t>
            </a:r>
            <a:endParaRPr kumimoji="0" lang="en-US" sz="4500" b="0" i="1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57600" y="1752600"/>
            <a:ext cx="2286000" cy="685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500" b="0" i="1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29200" y="2743200"/>
            <a:ext cx="838200" cy="990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40</a:t>
            </a:r>
            <a:endParaRPr kumimoji="0" lang="en-US" sz="3000" b="0" i="0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000" dirty="0" smtClean="0">
                <a:solidFill>
                  <a:srgbClr val="FFFF00"/>
                </a:solidFill>
                <a:latin typeface="Perpetua" pitchFamily="18" charset="0"/>
                <a:ea typeface="+mj-ea"/>
                <a:cs typeface="+mj-cs"/>
              </a:rPr>
              <a:t>100</a:t>
            </a:r>
            <a:endParaRPr kumimoji="0" lang="en-US" sz="3000" b="0" i="0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39435" y="2743200"/>
            <a:ext cx="1066800" cy="1219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0.40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53000" y="3352800"/>
            <a:ext cx="1066800" cy="1219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60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95600" y="3962400"/>
            <a:ext cx="1066800" cy="1219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0.40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86200" y="3962400"/>
            <a:ext cx="1066800" cy="1219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60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257800" y="3962400"/>
            <a:ext cx="1066800" cy="1219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24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62200" y="5105400"/>
            <a:ext cx="1828800" cy="1219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24 inches</a:t>
            </a:r>
          </a:p>
        </p:txBody>
      </p:sp>
    </p:spTree>
  </p:cSld>
  <p:clrMapOvr>
    <a:masterClrMapping/>
  </p:clrMapOvr>
  <p:transition spd="med">
    <p:pull dir="d"/>
    <p:sndAc>
      <p:stSnd>
        <p:snd r:embed="rId2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8"/>
          <p:cNvSpPr>
            <a:spLocks noGrp="1"/>
          </p:cNvSpPr>
          <p:nvPr>
            <p:ph type="body" sz="half" idx="2"/>
          </p:nvPr>
        </p:nvSpPr>
        <p:spPr>
          <a:xfrm>
            <a:off x="381000" y="1524000"/>
            <a:ext cx="2286000" cy="4343400"/>
          </a:xfrm>
        </p:spPr>
        <p:txBody>
          <a:bodyPr/>
          <a:lstStyle/>
          <a:p>
            <a:endParaRPr lang="en-US" b="1" dirty="0" smtClean="0"/>
          </a:p>
          <a:p>
            <a:r>
              <a:rPr lang="en-US" sz="3500" dirty="0" smtClean="0">
                <a:solidFill>
                  <a:srgbClr val="FFC000"/>
                </a:solidFill>
              </a:rPr>
              <a:t>Verbal </a:t>
            </a:r>
          </a:p>
          <a:p>
            <a:r>
              <a:rPr lang="en-US" sz="3500" dirty="0" smtClean="0">
                <a:solidFill>
                  <a:srgbClr val="FFC000"/>
                </a:solidFill>
              </a:rPr>
              <a:t>Model</a:t>
            </a:r>
          </a:p>
          <a:p>
            <a:endParaRPr lang="en-US" sz="3500" dirty="0" smtClean="0"/>
          </a:p>
          <a:p>
            <a:r>
              <a:rPr lang="en-US" sz="3500" dirty="0" smtClean="0">
                <a:solidFill>
                  <a:srgbClr val="FFFF00"/>
                </a:solidFill>
              </a:rPr>
              <a:t>Labels</a:t>
            </a:r>
          </a:p>
          <a:p>
            <a:endParaRPr lang="en-US" sz="3500" dirty="0" smtClean="0"/>
          </a:p>
          <a:p>
            <a:endParaRPr lang="en-US" sz="3500" dirty="0" smtClean="0"/>
          </a:p>
          <a:p>
            <a:endParaRPr lang="en-US" sz="3500" dirty="0" smtClean="0"/>
          </a:p>
          <a:p>
            <a:endParaRPr lang="en-US" sz="3500" dirty="0" smtClean="0"/>
          </a:p>
          <a:p>
            <a:r>
              <a:rPr lang="en-US" sz="3500" dirty="0" smtClean="0">
                <a:solidFill>
                  <a:schemeClr val="tx1"/>
                </a:solidFill>
              </a:rPr>
              <a:t>Algebraic</a:t>
            </a:r>
          </a:p>
          <a:p>
            <a:r>
              <a:rPr lang="en-US" sz="3500" dirty="0" smtClean="0">
                <a:solidFill>
                  <a:schemeClr val="tx1"/>
                </a:solidFill>
              </a:rPr>
              <a:t>Model</a:t>
            </a:r>
          </a:p>
          <a:p>
            <a:endParaRPr lang="en-US" sz="3500" dirty="0" smtClean="0"/>
          </a:p>
          <a:p>
            <a:endParaRPr lang="en-US" sz="3500" dirty="0" smtClean="0"/>
          </a:p>
          <a:p>
            <a:r>
              <a:rPr lang="en-US" sz="35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Answer</a:t>
            </a:r>
            <a:endParaRPr lang="en-US" sz="35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Title 6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39763"/>
          </a:xfrm>
        </p:spPr>
        <p:txBody>
          <a:bodyPr/>
          <a:lstStyle/>
          <a:p>
            <a:r>
              <a:rPr lang="en-US" sz="3000" dirty="0" smtClean="0"/>
              <a:t>P. 73</a:t>
            </a:r>
            <a:br>
              <a:rPr lang="en-US" sz="3000" dirty="0" smtClean="0"/>
            </a:br>
            <a:r>
              <a:rPr lang="en-US" sz="3000" dirty="0" smtClean="0"/>
              <a:t>Example 2:  Base Number is Unknown</a:t>
            </a:r>
            <a:endParaRPr lang="en-US" sz="3000" dirty="0"/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2400" y="990600"/>
            <a:ext cx="8251200" cy="457200"/>
          </a:xfrm>
        </p:spPr>
        <p:txBody>
          <a:bodyPr/>
          <a:lstStyle/>
          <a:p>
            <a:r>
              <a:rPr lang="en-US" b="1" dirty="0" smtClean="0"/>
              <a:t>Twelve dollars is 15% of what amount of money</a:t>
            </a:r>
            <a:endParaRPr lang="en-US" b="1" dirty="0"/>
          </a:p>
        </p:txBody>
      </p:sp>
      <p:sp>
        <p:nvSpPr>
          <p:cNvPr id="34" name="Text Placeholder 8"/>
          <p:cNvSpPr txBox="1">
            <a:spLocks/>
          </p:cNvSpPr>
          <p:nvPr/>
        </p:nvSpPr>
        <p:spPr>
          <a:xfrm>
            <a:off x="2286000" y="1537447"/>
            <a:ext cx="6858000" cy="44823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Segoe U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endParaRPr lang="en-US" sz="1400" dirty="0" smtClean="0">
              <a:solidFill>
                <a:schemeClr val="bg1"/>
              </a:solidFill>
              <a:cs typeface="Segoe U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r>
              <a:rPr lang="en-US" sz="3000" dirty="0" smtClean="0">
                <a:solidFill>
                  <a:schemeClr val="bg1"/>
                </a:solidFill>
                <a:cs typeface="Segoe UI" pitchFamily="34" charset="0"/>
              </a:rPr>
              <a:t>	=			*</a:t>
            </a: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Segoe U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r>
              <a:rPr lang="en-US" sz="3000" dirty="0" smtClean="0">
                <a:solidFill>
                  <a:srgbClr val="FFFF00"/>
                </a:solidFill>
                <a:cs typeface="Segoe UI" pitchFamily="34" charset="0"/>
              </a:rPr>
              <a:t>Number compared to base = </a:t>
            </a:r>
            <a:r>
              <a:rPr lang="en-US" sz="3000" b="1" u="sng" dirty="0" smtClean="0">
                <a:solidFill>
                  <a:srgbClr val="FFFF00"/>
                </a:solidFill>
                <a:cs typeface="Segoe UI" pitchFamily="34" charset="0"/>
              </a:rPr>
              <a:t>	         </a:t>
            </a:r>
            <a:r>
              <a:rPr lang="en-US" sz="3000" dirty="0" smtClean="0">
                <a:solidFill>
                  <a:srgbClr val="FFFF00"/>
                </a:solidFill>
                <a:cs typeface="Segoe UI" pitchFamily="34" charset="0"/>
              </a:rPr>
              <a:t> (dollars)</a:t>
            </a: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Segoe U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r>
              <a:rPr lang="en-US" sz="3000" dirty="0" smtClean="0">
                <a:solidFill>
                  <a:srgbClr val="FFFF00"/>
                </a:solidFill>
                <a:cs typeface="Segoe UI" pitchFamily="34" charset="0"/>
              </a:rPr>
              <a:t>Percent = 15% = 		= </a:t>
            </a:r>
            <a:r>
              <a:rPr lang="en-US" sz="3000" u="sng" dirty="0" smtClean="0">
                <a:solidFill>
                  <a:srgbClr val="FFFF00"/>
                </a:solidFill>
                <a:cs typeface="Segoe UI" pitchFamily="34" charset="0"/>
              </a:rPr>
              <a:t>	</a:t>
            </a:r>
            <a:r>
              <a:rPr lang="en-US" sz="3000" dirty="0" smtClean="0">
                <a:solidFill>
                  <a:srgbClr val="FFFF00"/>
                </a:solidFill>
                <a:cs typeface="Segoe UI" pitchFamily="34" charset="0"/>
              </a:rPr>
              <a:t>  (No Units)</a:t>
            </a: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Segoe U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r>
              <a:rPr lang="en-US" sz="3000" dirty="0" smtClean="0">
                <a:solidFill>
                  <a:srgbClr val="FFFF00"/>
                </a:solidFill>
                <a:cs typeface="Segoe UI" pitchFamily="34" charset="0"/>
              </a:rPr>
              <a:t>Base number =   b			(dollars)</a:t>
            </a: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Segoe U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r>
              <a:rPr lang="en-US" sz="3000" i="1" u="sng" dirty="0" smtClean="0">
                <a:cs typeface="Segoe UI" pitchFamily="34" charset="0"/>
              </a:rPr>
              <a:t> 	</a:t>
            </a:r>
            <a:r>
              <a:rPr lang="en-US" sz="3000" i="1" dirty="0" smtClean="0">
                <a:cs typeface="Segoe UI" pitchFamily="34" charset="0"/>
              </a:rPr>
              <a:t>  =    </a:t>
            </a:r>
            <a:r>
              <a:rPr lang="en-US" sz="3000" i="1" u="sng" dirty="0" smtClean="0">
                <a:cs typeface="Segoe UI" pitchFamily="34" charset="0"/>
              </a:rPr>
              <a:t>		</a:t>
            </a:r>
            <a:r>
              <a:rPr lang="en-US" sz="3000" i="1" dirty="0" smtClean="0">
                <a:cs typeface="Segoe UI" pitchFamily="34" charset="0"/>
              </a:rPr>
              <a:t>   b  </a:t>
            </a:r>
            <a:endParaRPr kumimoji="0" lang="en-US" sz="3000" b="0" i="1" u="sng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Segoe U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endParaRPr lang="en-US" sz="3000" i="1" u="sng" dirty="0" smtClean="0">
              <a:cs typeface="Segoe U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r>
              <a:rPr lang="en-US" sz="3000" i="1" u="sng" dirty="0" smtClean="0">
                <a:cs typeface="Segoe UI" pitchFamily="34" charset="0"/>
              </a:rPr>
              <a:t> 	</a:t>
            </a:r>
            <a:r>
              <a:rPr lang="en-US" sz="3000" i="1" dirty="0" smtClean="0">
                <a:cs typeface="Segoe UI" pitchFamily="34" charset="0"/>
              </a:rPr>
              <a:t> = b</a:t>
            </a:r>
            <a:endParaRPr lang="en-US" sz="3000" i="1" u="sng" dirty="0" smtClean="0">
              <a:cs typeface="Segoe U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endParaRPr kumimoji="0" lang="en-US" sz="3000" b="0" i="1" u="sng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Segoe U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r>
              <a:rPr lang="en-US" sz="3000" dirty="0" smtClean="0">
                <a:solidFill>
                  <a:schemeClr val="accent3">
                    <a:lumMod val="60000"/>
                    <a:lumOff val="40000"/>
                  </a:schemeClr>
                </a:solidFill>
                <a:cs typeface="Segoe UI" pitchFamily="34" charset="0"/>
              </a:rPr>
              <a:t>$12 is 15% of </a:t>
            </a:r>
            <a:r>
              <a:rPr lang="en-US" sz="3000" u="sng" dirty="0" smtClean="0">
                <a:solidFill>
                  <a:schemeClr val="accent3">
                    <a:lumMod val="60000"/>
                    <a:lumOff val="40000"/>
                  </a:schemeClr>
                </a:solidFill>
                <a:cs typeface="Segoe UI" pitchFamily="34" charset="0"/>
              </a:rPr>
              <a:t>		</a:t>
            </a:r>
            <a:r>
              <a:rPr lang="en-US" sz="3000" dirty="0" smtClean="0">
                <a:solidFill>
                  <a:schemeClr val="accent3">
                    <a:lumMod val="60000"/>
                    <a:lumOff val="40000"/>
                  </a:schemeClr>
                </a:solidFill>
                <a:cs typeface="Segoe UI" pitchFamily="34" charset="0"/>
              </a:rPr>
              <a:t>.</a:t>
            </a:r>
            <a:endParaRPr kumimoji="0" lang="en-US" sz="3000" b="0" strike="noStrike" kern="1200" cap="none" spc="0" normalizeH="0" baseline="0" noProof="0" dirty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Segoe UI" pitchFamily="34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4953000" y="3657600"/>
            <a:ext cx="990600" cy="0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2209800" y="1752600"/>
            <a:ext cx="9144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3657600" y="1752600"/>
            <a:ext cx="22860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 smtClean="0">
                <a:solidFill>
                  <a:srgbClr val="FFC000"/>
                </a:solidFill>
              </a:rPr>
              <a:t>p</a:t>
            </a:r>
            <a:r>
              <a:rPr lang="en-US" sz="4000" dirty="0" smtClean="0">
                <a:solidFill>
                  <a:srgbClr val="FFC000"/>
                </a:solidFill>
              </a:rPr>
              <a:t> percent</a:t>
            </a:r>
            <a:endParaRPr lang="en-US" sz="4000" i="1" dirty="0">
              <a:solidFill>
                <a:srgbClr val="FFC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324600" y="1752600"/>
            <a:ext cx="9144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438400" y="1752600"/>
            <a:ext cx="914400" cy="685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5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477000" y="1752600"/>
            <a:ext cx="914400" cy="685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500" i="1" dirty="0" smtClean="0">
                <a:solidFill>
                  <a:srgbClr val="FFC000"/>
                </a:solidFill>
                <a:latin typeface="Perpetua" pitchFamily="18" charset="0"/>
                <a:ea typeface="+mj-ea"/>
                <a:cs typeface="+mj-cs"/>
              </a:rPr>
              <a:t>b</a:t>
            </a:r>
            <a:endParaRPr kumimoji="0" lang="en-US" sz="4500" b="0" i="1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657600" y="1752600"/>
            <a:ext cx="2286000" cy="685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500" b="0" i="1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029200" y="2819400"/>
            <a:ext cx="838200" cy="990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15</a:t>
            </a:r>
            <a:endParaRPr kumimoji="0" lang="en-US" sz="3000" b="0" i="0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000" dirty="0" smtClean="0">
                <a:solidFill>
                  <a:srgbClr val="FFFF00"/>
                </a:solidFill>
                <a:latin typeface="Perpetua" pitchFamily="18" charset="0"/>
                <a:ea typeface="+mj-ea"/>
                <a:cs typeface="+mj-cs"/>
              </a:rPr>
              <a:t>100</a:t>
            </a:r>
            <a:endParaRPr kumimoji="0" lang="en-US" sz="3000" b="0" i="0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239435" y="2743200"/>
            <a:ext cx="1066800" cy="1219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0.15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895600" y="3962400"/>
            <a:ext cx="1066800" cy="1219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724400" y="5100918"/>
            <a:ext cx="1828800" cy="1219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$80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858000" y="2286000"/>
            <a:ext cx="990600" cy="838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$12</a:t>
            </a:r>
          </a:p>
        </p:txBody>
      </p:sp>
      <p:sp>
        <p:nvSpPr>
          <p:cNvPr id="50" name="Left Brace 49"/>
          <p:cNvSpPr/>
          <p:nvPr/>
        </p:nvSpPr>
        <p:spPr>
          <a:xfrm>
            <a:off x="3733800" y="4150659"/>
            <a:ext cx="152400" cy="7620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ight Brace 50"/>
          <p:cNvSpPr/>
          <p:nvPr/>
        </p:nvSpPr>
        <p:spPr>
          <a:xfrm>
            <a:off x="5172635" y="4114800"/>
            <a:ext cx="161365" cy="7620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2514600" y="4253753"/>
            <a:ext cx="609600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12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038600" y="4267200"/>
            <a:ext cx="838200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0.15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590800" y="4849906"/>
            <a:ext cx="609600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80</a:t>
            </a:r>
          </a:p>
        </p:txBody>
      </p:sp>
    </p:spTree>
  </p:cSld>
  <p:clrMapOvr>
    <a:masterClrMapping/>
  </p:clrMapOvr>
  <p:transition spd="med">
    <p:pull dir="d"/>
    <p:sndAc>
      <p:stSnd>
        <p:snd r:embed="rId2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8" grpId="0"/>
      <p:bldP spid="49" grpId="0"/>
      <p:bldP spid="52" grpId="0"/>
      <p:bldP spid="53" grpId="0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/>
          <p:cNvSpPr>
            <a:spLocks noGrp="1"/>
          </p:cNvSpPr>
          <p:nvPr>
            <p:ph type="body" sz="half" idx="2"/>
          </p:nvPr>
        </p:nvSpPr>
        <p:spPr>
          <a:xfrm>
            <a:off x="381000" y="1524000"/>
            <a:ext cx="2286000" cy="4343400"/>
          </a:xfrm>
        </p:spPr>
        <p:txBody>
          <a:bodyPr/>
          <a:lstStyle/>
          <a:p>
            <a:endParaRPr lang="en-US" b="1" dirty="0" smtClean="0"/>
          </a:p>
          <a:p>
            <a:r>
              <a:rPr lang="en-US" sz="3500" dirty="0" smtClean="0">
                <a:solidFill>
                  <a:srgbClr val="FFC000"/>
                </a:solidFill>
              </a:rPr>
              <a:t>Verbal </a:t>
            </a:r>
          </a:p>
          <a:p>
            <a:r>
              <a:rPr lang="en-US" sz="3500" dirty="0" smtClean="0">
                <a:solidFill>
                  <a:srgbClr val="FFC000"/>
                </a:solidFill>
              </a:rPr>
              <a:t>Model</a:t>
            </a:r>
          </a:p>
          <a:p>
            <a:endParaRPr lang="en-US" sz="3500" dirty="0" smtClean="0"/>
          </a:p>
          <a:p>
            <a:r>
              <a:rPr lang="en-US" sz="3500" dirty="0" smtClean="0">
                <a:solidFill>
                  <a:srgbClr val="FFFF00"/>
                </a:solidFill>
              </a:rPr>
              <a:t>Labels</a:t>
            </a:r>
          </a:p>
          <a:p>
            <a:endParaRPr lang="en-US" sz="3500" dirty="0" smtClean="0"/>
          </a:p>
          <a:p>
            <a:endParaRPr lang="en-US" sz="3500" dirty="0" smtClean="0"/>
          </a:p>
          <a:p>
            <a:endParaRPr lang="en-US" sz="3500" dirty="0" smtClean="0"/>
          </a:p>
          <a:p>
            <a:endParaRPr lang="en-US" sz="3500" dirty="0" smtClean="0"/>
          </a:p>
          <a:p>
            <a:r>
              <a:rPr lang="en-US" sz="3500" dirty="0" smtClean="0">
                <a:solidFill>
                  <a:schemeClr val="tx1"/>
                </a:solidFill>
              </a:rPr>
              <a:t>Algebraic</a:t>
            </a:r>
          </a:p>
          <a:p>
            <a:r>
              <a:rPr lang="en-US" sz="3500" dirty="0" smtClean="0">
                <a:solidFill>
                  <a:schemeClr val="tx1"/>
                </a:solidFill>
              </a:rPr>
              <a:t>Model</a:t>
            </a:r>
          </a:p>
          <a:p>
            <a:endParaRPr lang="en-US" sz="3500" dirty="0" smtClean="0"/>
          </a:p>
          <a:p>
            <a:endParaRPr lang="en-US" sz="3500" dirty="0" smtClean="0"/>
          </a:p>
          <a:p>
            <a:r>
              <a:rPr lang="en-US" sz="35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Answer</a:t>
            </a:r>
            <a:endParaRPr lang="en-US" sz="35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39763"/>
          </a:xfrm>
        </p:spPr>
        <p:txBody>
          <a:bodyPr/>
          <a:lstStyle/>
          <a:p>
            <a:r>
              <a:rPr lang="en-US" sz="3000" dirty="0" smtClean="0"/>
              <a:t>P. 73</a:t>
            </a:r>
            <a:br>
              <a:rPr lang="en-US" sz="3000" dirty="0" smtClean="0"/>
            </a:br>
            <a:r>
              <a:rPr lang="en-US" sz="3000" dirty="0" smtClean="0"/>
              <a:t>Example 3:  Percent is Unknown</a:t>
            </a:r>
            <a:endParaRPr lang="en-US" sz="3000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2400" y="990600"/>
            <a:ext cx="8251200" cy="457200"/>
          </a:xfrm>
        </p:spPr>
        <p:txBody>
          <a:bodyPr/>
          <a:lstStyle/>
          <a:p>
            <a:r>
              <a:rPr lang="en-US" b="1" dirty="0" smtClean="0"/>
              <a:t>Two hundred fifty-five is what percent of 85?</a:t>
            </a:r>
            <a:endParaRPr lang="en-US" b="1" dirty="0"/>
          </a:p>
        </p:txBody>
      </p:sp>
      <p:sp>
        <p:nvSpPr>
          <p:cNvPr id="15" name="Text Placeholder 8"/>
          <p:cNvSpPr txBox="1">
            <a:spLocks/>
          </p:cNvSpPr>
          <p:nvPr/>
        </p:nvSpPr>
        <p:spPr>
          <a:xfrm>
            <a:off x="2263588" y="1627094"/>
            <a:ext cx="70104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Segoe U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endParaRPr lang="en-US" sz="1400" dirty="0" smtClean="0">
              <a:solidFill>
                <a:schemeClr val="bg1"/>
              </a:solidFill>
              <a:cs typeface="Segoe U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r>
              <a:rPr lang="en-US" sz="3000" dirty="0" smtClean="0">
                <a:solidFill>
                  <a:schemeClr val="bg1"/>
                </a:solidFill>
                <a:cs typeface="Segoe UI" pitchFamily="34" charset="0"/>
              </a:rPr>
              <a:t>	=			*</a:t>
            </a: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Segoe U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r>
              <a:rPr lang="en-US" sz="3000" dirty="0" smtClean="0">
                <a:solidFill>
                  <a:srgbClr val="FFFF00"/>
                </a:solidFill>
                <a:cs typeface="Segoe UI" pitchFamily="34" charset="0"/>
              </a:rPr>
              <a:t>Number compared to base = </a:t>
            </a:r>
            <a:r>
              <a:rPr lang="en-US" sz="3000" b="1" u="sng" dirty="0" smtClean="0">
                <a:solidFill>
                  <a:srgbClr val="FFFF00"/>
                </a:solidFill>
                <a:cs typeface="Segoe UI" pitchFamily="34" charset="0"/>
              </a:rPr>
              <a:t>	         </a:t>
            </a:r>
            <a:r>
              <a:rPr lang="en-US" sz="3000" dirty="0" smtClean="0">
                <a:solidFill>
                  <a:srgbClr val="FFFF00"/>
                </a:solidFill>
                <a:cs typeface="Segoe UI" pitchFamily="34" charset="0"/>
              </a:rPr>
              <a:t> (no units)</a:t>
            </a: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Segoe U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r>
              <a:rPr lang="en-US" sz="3000" dirty="0" smtClean="0">
                <a:solidFill>
                  <a:srgbClr val="FFFF00"/>
                </a:solidFill>
                <a:cs typeface="Segoe UI" pitchFamily="34" charset="0"/>
              </a:rPr>
              <a:t>Percent =  p%  =  		 (no units)</a:t>
            </a: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Segoe U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r>
              <a:rPr lang="en-US" sz="3000" dirty="0" smtClean="0">
                <a:solidFill>
                  <a:srgbClr val="FFFF00"/>
                </a:solidFill>
                <a:cs typeface="Segoe UI" pitchFamily="34" charset="0"/>
              </a:rPr>
              <a:t>Base number =   </a:t>
            </a:r>
            <a:r>
              <a:rPr lang="en-US" sz="3000" u="sng" dirty="0" smtClean="0">
                <a:solidFill>
                  <a:srgbClr val="FFFF00"/>
                </a:solidFill>
                <a:cs typeface="Segoe UI" pitchFamily="34" charset="0"/>
              </a:rPr>
              <a:t>		</a:t>
            </a:r>
            <a:r>
              <a:rPr lang="en-US" sz="3000" dirty="0" smtClean="0">
                <a:solidFill>
                  <a:srgbClr val="FFFF00"/>
                </a:solidFill>
                <a:cs typeface="Segoe UI" pitchFamily="34" charset="0"/>
              </a:rPr>
              <a:t>	(no units)</a:t>
            </a:r>
            <a:endParaRPr lang="en-US" sz="3000" u="sng" dirty="0" smtClean="0">
              <a:solidFill>
                <a:srgbClr val="FFFF00"/>
              </a:solidFill>
              <a:cs typeface="Segoe U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Segoe U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r>
              <a:rPr lang="en-US" sz="3000" i="1" u="sng" dirty="0" smtClean="0">
                <a:cs typeface="Segoe UI" pitchFamily="34" charset="0"/>
              </a:rPr>
              <a:t> 	</a:t>
            </a:r>
            <a:r>
              <a:rPr lang="en-US" sz="3000" i="1" dirty="0" smtClean="0">
                <a:cs typeface="Segoe UI" pitchFamily="34" charset="0"/>
              </a:rPr>
              <a:t>  =    </a:t>
            </a:r>
            <a:r>
              <a:rPr lang="en-US" sz="3000" i="1" u="sng" dirty="0" smtClean="0">
                <a:cs typeface="Segoe UI" pitchFamily="34" charset="0"/>
              </a:rPr>
              <a:t>		</a:t>
            </a:r>
            <a:endParaRPr kumimoji="0" lang="en-US" sz="3000" b="0" i="1" u="sng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Segoe U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endParaRPr lang="en-US" sz="3000" i="1" u="sng" dirty="0" smtClean="0">
              <a:cs typeface="Segoe U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r>
              <a:rPr lang="en-US" sz="3000" i="1" u="sng" dirty="0" smtClean="0">
                <a:cs typeface="Segoe UI" pitchFamily="34" charset="0"/>
              </a:rPr>
              <a:t> 	</a:t>
            </a:r>
            <a:r>
              <a:rPr lang="en-US" sz="3000" i="1" dirty="0" smtClean="0">
                <a:cs typeface="Segoe UI" pitchFamily="34" charset="0"/>
              </a:rPr>
              <a:t> =</a:t>
            </a:r>
            <a:endParaRPr lang="en-US" sz="3000" i="1" u="sng" dirty="0" smtClean="0">
              <a:cs typeface="Segoe U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endParaRPr kumimoji="0" lang="en-US" sz="3000" b="0" i="1" u="sng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Segoe U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r>
              <a:rPr lang="en-US" sz="3000" dirty="0" smtClean="0">
                <a:solidFill>
                  <a:schemeClr val="accent3">
                    <a:lumMod val="60000"/>
                    <a:lumOff val="40000"/>
                  </a:schemeClr>
                </a:solidFill>
                <a:cs typeface="Segoe UI" pitchFamily="34" charset="0"/>
              </a:rPr>
              <a:t>255 is </a:t>
            </a:r>
            <a:r>
              <a:rPr lang="en-US" sz="3000" u="sng" dirty="0" smtClean="0">
                <a:solidFill>
                  <a:schemeClr val="accent3">
                    <a:lumMod val="60000"/>
                    <a:lumOff val="40000"/>
                  </a:schemeClr>
                </a:solidFill>
                <a:cs typeface="Segoe UI" pitchFamily="34" charset="0"/>
              </a:rPr>
              <a:t>	</a:t>
            </a:r>
            <a:r>
              <a:rPr lang="en-US" sz="3000" dirty="0" smtClean="0">
                <a:solidFill>
                  <a:schemeClr val="accent3">
                    <a:lumMod val="60000"/>
                    <a:lumOff val="40000"/>
                  </a:schemeClr>
                </a:solidFill>
                <a:cs typeface="Segoe UI" pitchFamily="34" charset="0"/>
              </a:rPr>
              <a:t> of 85.</a:t>
            </a:r>
            <a:endParaRPr kumimoji="0" lang="en-US" sz="3000" b="0" strike="noStrike" kern="1200" cap="none" spc="0" normalizeH="0" baseline="0" noProof="0" dirty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Segoe U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09800" y="1752600"/>
            <a:ext cx="9144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657600" y="1752600"/>
            <a:ext cx="22860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 smtClean="0">
                <a:solidFill>
                  <a:srgbClr val="FFC000"/>
                </a:solidFill>
              </a:rPr>
              <a:t>p</a:t>
            </a:r>
            <a:r>
              <a:rPr lang="en-US" sz="4000" dirty="0" smtClean="0">
                <a:solidFill>
                  <a:srgbClr val="FFC000"/>
                </a:solidFill>
              </a:rPr>
              <a:t> percent</a:t>
            </a:r>
            <a:endParaRPr lang="en-US" sz="4000" i="1" dirty="0">
              <a:solidFill>
                <a:srgbClr val="FFC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24600" y="1752600"/>
            <a:ext cx="9144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438400" y="1752600"/>
            <a:ext cx="914400" cy="685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5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77000" y="1752600"/>
            <a:ext cx="914400" cy="685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500" i="1" dirty="0" smtClean="0">
                <a:solidFill>
                  <a:srgbClr val="FFC000"/>
                </a:solidFill>
                <a:latin typeface="Perpetua" pitchFamily="18" charset="0"/>
                <a:ea typeface="+mj-ea"/>
                <a:cs typeface="+mj-cs"/>
              </a:rPr>
              <a:t>b</a:t>
            </a:r>
            <a:endParaRPr kumimoji="0" lang="en-US" sz="4500" b="0" i="1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57600" y="1752600"/>
            <a:ext cx="2286000" cy="685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500" b="0" i="1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95600" y="3962400"/>
            <a:ext cx="1066800" cy="1219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76600" y="5100918"/>
            <a:ext cx="1828800" cy="1219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300%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858000" y="2286000"/>
            <a:ext cx="990600" cy="838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255</a:t>
            </a:r>
          </a:p>
        </p:txBody>
      </p:sp>
      <p:sp>
        <p:nvSpPr>
          <p:cNvPr id="28" name="Left Brace 27"/>
          <p:cNvSpPr/>
          <p:nvPr/>
        </p:nvSpPr>
        <p:spPr>
          <a:xfrm>
            <a:off x="3733800" y="4150659"/>
            <a:ext cx="152400" cy="7620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Brace 28"/>
          <p:cNvSpPr/>
          <p:nvPr/>
        </p:nvSpPr>
        <p:spPr>
          <a:xfrm>
            <a:off x="5172635" y="4114800"/>
            <a:ext cx="161365" cy="7620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514600" y="4253753"/>
            <a:ext cx="609600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75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255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876800" y="2895600"/>
            <a:ext cx="762000" cy="990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lnSpcReduction="1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000" i="1" u="sng" dirty="0" smtClean="0">
                <a:solidFill>
                  <a:srgbClr val="FFFF00"/>
                </a:solidFill>
                <a:latin typeface="Perpetua" pitchFamily="18" charset="0"/>
                <a:ea typeface="+mj-ea"/>
                <a:cs typeface="+mj-cs"/>
              </a:rPr>
              <a:t>  p</a:t>
            </a:r>
            <a:endParaRPr kumimoji="0" lang="en-US" sz="3000" b="0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100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953000" y="3505200"/>
            <a:ext cx="990600" cy="838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85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114800" y="3886200"/>
            <a:ext cx="762000" cy="990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lnSpcReduction="1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000" i="1" u="sng" dirty="0" smtClean="0">
                <a:solidFill>
                  <a:srgbClr val="FFFF00"/>
                </a:solidFill>
                <a:latin typeface="Perpetua" pitchFamily="18" charset="0"/>
                <a:ea typeface="+mj-ea"/>
                <a:cs typeface="+mj-cs"/>
              </a:rPr>
              <a:t>  p</a:t>
            </a:r>
            <a:endParaRPr kumimoji="0" lang="en-US" sz="3000" b="0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100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334000" y="4038600"/>
            <a:ext cx="990600" cy="838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85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438400" y="4572000"/>
            <a:ext cx="762000" cy="990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75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000" i="1" u="sng" dirty="0" smtClean="0">
                <a:solidFill>
                  <a:srgbClr val="FFFF00"/>
                </a:solidFill>
                <a:latin typeface="Perpetua" pitchFamily="18" charset="0"/>
                <a:ea typeface="+mj-ea"/>
                <a:cs typeface="+mj-cs"/>
              </a:rPr>
              <a:t>  </a:t>
            </a:r>
            <a:r>
              <a:rPr lang="en-US" sz="3000" u="sng" dirty="0" smtClean="0">
                <a:solidFill>
                  <a:srgbClr val="FFFF00"/>
                </a:solidFill>
                <a:latin typeface="Perpetua" pitchFamily="18" charset="0"/>
                <a:ea typeface="+mj-ea"/>
                <a:cs typeface="+mj-cs"/>
              </a:rPr>
              <a:t>255</a:t>
            </a:r>
            <a:endParaRPr kumimoji="0" lang="en-US" sz="3000" b="0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85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505200" y="4572000"/>
            <a:ext cx="762000" cy="990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lnSpcReduction="1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000" i="1" u="sng" dirty="0" smtClean="0">
                <a:solidFill>
                  <a:srgbClr val="FFFF00"/>
                </a:solidFill>
                <a:latin typeface="Perpetua" pitchFamily="18" charset="0"/>
                <a:ea typeface="+mj-ea"/>
                <a:cs typeface="+mj-cs"/>
              </a:rPr>
              <a:t>  p</a:t>
            </a:r>
            <a:endParaRPr kumimoji="0" lang="en-US" sz="3000" b="0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100</a:t>
            </a:r>
          </a:p>
        </p:txBody>
      </p:sp>
    </p:spTree>
  </p:cSld>
  <p:clrMapOvr>
    <a:masterClrMapping/>
  </p:clrMapOvr>
  <p:transition spd="med">
    <p:pull dir="d"/>
    <p:sndAc>
      <p:stSnd>
        <p:snd r:embed="rId2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0" grpId="0"/>
      <p:bldP spid="34" grpId="0"/>
      <p:bldP spid="36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p. 74:  Checkpoint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35600" y="685800"/>
            <a:ext cx="8251200" cy="457200"/>
          </a:xfrm>
        </p:spPr>
        <p:txBody>
          <a:bodyPr>
            <a:noAutofit/>
          </a:bodyPr>
          <a:lstStyle/>
          <a:p>
            <a:r>
              <a:rPr lang="en-US" sz="3000" dirty="0" smtClean="0"/>
              <a:t>Complete the following exercises.</a:t>
            </a:r>
            <a:endParaRPr lang="en-US" sz="3000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</p:nvPr>
        </p:nvGraphicFramePr>
        <p:xfrm>
          <a:off x="0" y="1219200"/>
          <a:ext cx="9144000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370840">
                <a:tc>
                  <a:txBody>
                    <a:bodyPr/>
                    <a:lstStyle/>
                    <a:p>
                      <a:pPr marL="514350" indent="-514350">
                        <a:buAutoNum type="arabicPeriod"/>
                      </a:pPr>
                      <a:r>
                        <a:rPr lang="en-US" sz="3000" dirty="0" smtClean="0"/>
                        <a:t>What is 65% of $220?</a:t>
                      </a:r>
                    </a:p>
                    <a:p>
                      <a:pPr marL="514350" indent="-514350">
                        <a:buNone/>
                      </a:pPr>
                      <a:endParaRPr lang="en-US" sz="3000" dirty="0" smtClean="0"/>
                    </a:p>
                    <a:p>
                      <a:pPr marL="514350" indent="-514350">
                        <a:buAutoNum type="arabicPeriod"/>
                      </a:pP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514350" indent="-514350">
                        <a:buAutoNum type="arabicPeriod" startAt="2"/>
                      </a:pPr>
                      <a:r>
                        <a:rPr lang="en-US" sz="3000" dirty="0" smtClean="0"/>
                        <a:t>46.5 is 30% of what number?</a:t>
                      </a:r>
                    </a:p>
                    <a:p>
                      <a:pPr marL="514350" indent="-514350">
                        <a:buAutoNum type="arabicPeriod" startAt="2"/>
                      </a:pPr>
                      <a:endParaRPr lang="en-US" sz="3000" dirty="0" smtClean="0"/>
                    </a:p>
                    <a:p>
                      <a:pPr marL="514350" indent="-514350">
                        <a:buAutoNum type="arabicPeriod" startAt="2"/>
                      </a:pPr>
                      <a:endParaRPr lang="en-US" sz="3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514350" indent="-514350">
                        <a:buAutoNum type="arabicPeriod" startAt="3"/>
                      </a:pPr>
                      <a:r>
                        <a:rPr lang="en-US" sz="3000" dirty="0" smtClean="0"/>
                        <a:t>One hundred ninety-six</a:t>
                      </a:r>
                      <a:r>
                        <a:rPr lang="en-US" sz="3000" baseline="0" dirty="0" smtClean="0"/>
                        <a:t> is what percent of 140?</a:t>
                      </a:r>
                    </a:p>
                    <a:p>
                      <a:pPr marL="514350" indent="-514350">
                        <a:buAutoNum type="arabicPeriod" startAt="3"/>
                      </a:pPr>
                      <a:endParaRPr lang="en-US" sz="3000" baseline="0" dirty="0" smtClean="0"/>
                    </a:p>
                    <a:p>
                      <a:pPr marL="514350" indent="-514350">
                        <a:buNone/>
                      </a:pPr>
                      <a:endParaRPr lang="en-US" sz="3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315200" y="1219200"/>
            <a:ext cx="1447800" cy="1447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$143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67600" y="3200400"/>
            <a:ext cx="1447800" cy="1447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155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20000" y="4495800"/>
            <a:ext cx="1447800" cy="1447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140%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315200" y="1524000"/>
            <a:ext cx="1143000" cy="9906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7315200" y="3124200"/>
            <a:ext cx="1143000" cy="9906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7467600" y="4724400"/>
            <a:ext cx="1143000" cy="9906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pull dir="d"/>
    <p:sndAc>
      <p:stSnd>
        <p:snd r:embed="rId2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/>
          <p:cNvSpPr>
            <a:spLocks noGrp="1"/>
          </p:cNvSpPr>
          <p:nvPr>
            <p:ph type="body" sz="half" idx="2"/>
          </p:nvPr>
        </p:nvSpPr>
        <p:spPr>
          <a:xfrm>
            <a:off x="228600" y="2362200"/>
            <a:ext cx="2286000" cy="4343400"/>
          </a:xfrm>
        </p:spPr>
        <p:txBody>
          <a:bodyPr/>
          <a:lstStyle/>
          <a:p>
            <a:endParaRPr lang="en-US" b="1" dirty="0" smtClean="0"/>
          </a:p>
          <a:p>
            <a:r>
              <a:rPr lang="en-US" sz="3500" dirty="0" smtClean="0">
                <a:solidFill>
                  <a:srgbClr val="FFC000"/>
                </a:solidFill>
              </a:rPr>
              <a:t>Verbal </a:t>
            </a:r>
          </a:p>
          <a:p>
            <a:r>
              <a:rPr lang="en-US" sz="3500" dirty="0" smtClean="0">
                <a:solidFill>
                  <a:srgbClr val="FFC000"/>
                </a:solidFill>
              </a:rPr>
              <a:t>Model</a:t>
            </a:r>
          </a:p>
          <a:p>
            <a:endParaRPr lang="en-US" sz="3500" dirty="0" smtClean="0"/>
          </a:p>
          <a:p>
            <a:r>
              <a:rPr lang="en-US" sz="3500" dirty="0" smtClean="0">
                <a:solidFill>
                  <a:srgbClr val="FFFF00"/>
                </a:solidFill>
              </a:rPr>
              <a:t>Labels</a:t>
            </a:r>
          </a:p>
          <a:p>
            <a:endParaRPr lang="en-US" sz="3500" dirty="0" smtClean="0"/>
          </a:p>
          <a:p>
            <a:endParaRPr lang="en-US" sz="3500" dirty="0" smtClean="0"/>
          </a:p>
          <a:p>
            <a:endParaRPr lang="en-US" sz="3500" dirty="0" smtClean="0"/>
          </a:p>
          <a:p>
            <a:endParaRPr lang="en-US" sz="3500" dirty="0" smtClean="0"/>
          </a:p>
          <a:p>
            <a:r>
              <a:rPr lang="en-US" sz="3500" dirty="0" smtClean="0">
                <a:solidFill>
                  <a:schemeClr val="tx1"/>
                </a:solidFill>
              </a:rPr>
              <a:t>Algebraic</a:t>
            </a:r>
          </a:p>
          <a:p>
            <a:r>
              <a:rPr lang="en-US" sz="3500" dirty="0" smtClean="0">
                <a:solidFill>
                  <a:schemeClr val="tx1"/>
                </a:solidFill>
              </a:rPr>
              <a:t>Model</a:t>
            </a:r>
          </a:p>
          <a:p>
            <a:endParaRPr lang="en-US" sz="3500" dirty="0" smtClean="0"/>
          </a:p>
          <a:p>
            <a:endParaRPr lang="en-US" sz="3500" dirty="0" smtClean="0"/>
          </a:p>
          <a:p>
            <a:r>
              <a:rPr lang="en-US" sz="35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Answer</a:t>
            </a:r>
            <a:endParaRPr lang="en-US" sz="35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itle 6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639763"/>
          </a:xfrm>
        </p:spPr>
        <p:txBody>
          <a:bodyPr/>
          <a:lstStyle/>
          <a:p>
            <a:r>
              <a:rPr lang="en-US" sz="3000" dirty="0" smtClean="0"/>
              <a:t>P. 74</a:t>
            </a:r>
            <a:br>
              <a:rPr lang="en-US" sz="3000" dirty="0" smtClean="0"/>
            </a:br>
            <a:r>
              <a:rPr lang="en-US" sz="3000" dirty="0" smtClean="0"/>
              <a:t>Example 4:  Model and Use Percents</a:t>
            </a:r>
            <a:endParaRPr lang="en-US" sz="3000" dirty="0"/>
          </a:p>
        </p:txBody>
      </p:sp>
      <p:sp>
        <p:nvSpPr>
          <p:cNvPr id="10" name="Text Placeholder 9"/>
          <p:cNvSpPr txBox="1">
            <a:spLocks/>
          </p:cNvSpPr>
          <p:nvPr/>
        </p:nvSpPr>
        <p:spPr>
          <a:xfrm>
            <a:off x="152400" y="990600"/>
            <a:ext cx="8251200" cy="457200"/>
          </a:xfrm>
          <a:prstGeom prst="rect">
            <a:avLst/>
          </a:prstGeom>
        </p:spPr>
        <p:txBody>
          <a:bodyPr/>
          <a:lstStyle/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Segoe UI" pitchFamily="34" charset="0"/>
              </a:rPr>
              <a:t>Discount Percent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Segoe UI" pitchFamily="34" charset="0"/>
              </a:rPr>
              <a:t>	A store sells a television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Segoe UI" pitchFamily="34" charset="0"/>
              </a:rPr>
              <a:t> for $350.  A week later the same model is on sale for $297.50.  What is the discount percent?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Segoe UI" pitchFamily="34" charset="0"/>
            </a:endParaRPr>
          </a:p>
        </p:txBody>
      </p:sp>
      <p:sp>
        <p:nvSpPr>
          <p:cNvPr id="11" name="Text Placeholder 8"/>
          <p:cNvSpPr txBox="1">
            <a:spLocks/>
          </p:cNvSpPr>
          <p:nvPr/>
        </p:nvSpPr>
        <p:spPr>
          <a:xfrm>
            <a:off x="2263588" y="2209800"/>
            <a:ext cx="70104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Segoe U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endParaRPr lang="en-US" sz="1400" dirty="0" smtClean="0">
              <a:solidFill>
                <a:schemeClr val="bg1"/>
              </a:solidFill>
              <a:cs typeface="Segoe U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r>
              <a:rPr lang="en-US" sz="3000" dirty="0" smtClean="0">
                <a:solidFill>
                  <a:schemeClr val="bg1"/>
                </a:solidFill>
                <a:cs typeface="Segoe UI" pitchFamily="34" charset="0"/>
              </a:rPr>
              <a:t>	        =			         *			</a:t>
            </a: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Segoe U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r>
              <a:rPr lang="en-US" sz="3000" dirty="0" smtClean="0">
                <a:solidFill>
                  <a:srgbClr val="FFFF00"/>
                </a:solidFill>
                <a:cs typeface="Segoe UI" pitchFamily="34" charset="0"/>
              </a:rPr>
              <a:t>Discount  = </a:t>
            </a:r>
            <a:r>
              <a:rPr lang="en-US" sz="3000" b="1" u="sng" dirty="0" smtClean="0">
                <a:solidFill>
                  <a:srgbClr val="FFFF00"/>
                </a:solidFill>
                <a:cs typeface="Segoe UI" pitchFamily="34" charset="0"/>
              </a:rPr>
              <a:t>	         </a:t>
            </a:r>
            <a:r>
              <a:rPr lang="en-US" sz="3000" dirty="0" smtClean="0">
                <a:solidFill>
                  <a:srgbClr val="FFFF00"/>
                </a:solidFill>
                <a:cs typeface="Segoe UI" pitchFamily="34" charset="0"/>
              </a:rPr>
              <a:t> - </a:t>
            </a:r>
            <a:r>
              <a:rPr lang="en-US" sz="3000" u="sng" dirty="0" smtClean="0">
                <a:solidFill>
                  <a:srgbClr val="FFFF00"/>
                </a:solidFill>
                <a:cs typeface="Segoe UI" pitchFamily="34" charset="0"/>
              </a:rPr>
              <a:t>	   </a:t>
            </a:r>
            <a:r>
              <a:rPr lang="en-US" sz="3000" dirty="0" smtClean="0">
                <a:solidFill>
                  <a:srgbClr val="FFFF00"/>
                </a:solidFill>
                <a:cs typeface="Segoe UI" pitchFamily="34" charset="0"/>
              </a:rPr>
              <a:t> = </a:t>
            </a:r>
            <a:r>
              <a:rPr lang="en-US" sz="3000" u="sng" dirty="0" smtClean="0">
                <a:solidFill>
                  <a:srgbClr val="FFFF00"/>
                </a:solidFill>
                <a:cs typeface="Segoe UI" pitchFamily="34" charset="0"/>
              </a:rPr>
              <a:t>	      </a:t>
            </a:r>
            <a:r>
              <a:rPr lang="en-US" sz="3000" dirty="0" smtClean="0">
                <a:solidFill>
                  <a:srgbClr val="FFFF00"/>
                </a:solidFill>
                <a:cs typeface="Segoe UI" pitchFamily="34" charset="0"/>
              </a:rPr>
              <a:t>  (dollars)</a:t>
            </a: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Segoe U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r>
              <a:rPr lang="en-US" sz="3000" dirty="0" smtClean="0">
                <a:solidFill>
                  <a:srgbClr val="FFFF00"/>
                </a:solidFill>
                <a:cs typeface="Segoe UI" pitchFamily="34" charset="0"/>
              </a:rPr>
              <a:t>Percent =  p%  =  		 	        (no units)</a:t>
            </a: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Segoe U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r>
              <a:rPr lang="en-US" sz="3000" dirty="0" smtClean="0">
                <a:solidFill>
                  <a:srgbClr val="FFFF00"/>
                </a:solidFill>
                <a:cs typeface="Segoe UI" pitchFamily="34" charset="0"/>
              </a:rPr>
              <a:t>Regular Price  =   </a:t>
            </a:r>
            <a:r>
              <a:rPr lang="en-US" sz="3000" u="sng" dirty="0" smtClean="0">
                <a:solidFill>
                  <a:srgbClr val="FFFF00"/>
                </a:solidFill>
                <a:cs typeface="Segoe UI" pitchFamily="34" charset="0"/>
              </a:rPr>
              <a:t>		</a:t>
            </a:r>
            <a:r>
              <a:rPr lang="en-US" sz="3000" dirty="0" smtClean="0">
                <a:solidFill>
                  <a:srgbClr val="FFFF00"/>
                </a:solidFill>
                <a:cs typeface="Segoe UI" pitchFamily="34" charset="0"/>
              </a:rPr>
              <a:t>	          (dollars)</a:t>
            </a:r>
            <a:endParaRPr lang="en-US" sz="3000" u="sng" dirty="0" smtClean="0">
              <a:solidFill>
                <a:srgbClr val="FFFF00"/>
              </a:solidFill>
              <a:cs typeface="Segoe U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Segoe U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r>
              <a:rPr lang="en-US" sz="3000" i="1" u="sng" dirty="0" smtClean="0">
                <a:cs typeface="Segoe UI" pitchFamily="34" charset="0"/>
              </a:rPr>
              <a:t> 	</a:t>
            </a:r>
            <a:r>
              <a:rPr lang="en-US" sz="3000" i="1" dirty="0" smtClean="0">
                <a:cs typeface="Segoe UI" pitchFamily="34" charset="0"/>
              </a:rPr>
              <a:t>  =   	  </a:t>
            </a:r>
            <a:r>
              <a:rPr lang="en-US" sz="3000" dirty="0" smtClean="0">
                <a:cs typeface="Segoe UI" pitchFamily="34" charset="0"/>
              </a:rPr>
              <a:t>(</a:t>
            </a:r>
            <a:r>
              <a:rPr lang="en-US" sz="3000" u="sng" dirty="0" smtClean="0">
                <a:cs typeface="Segoe UI" pitchFamily="34" charset="0"/>
              </a:rPr>
              <a:t>	   </a:t>
            </a:r>
            <a:r>
              <a:rPr lang="en-US" sz="3000" dirty="0" smtClean="0">
                <a:cs typeface="Segoe UI" pitchFamily="34" charset="0"/>
              </a:rPr>
              <a:t>)</a:t>
            </a:r>
            <a:endParaRPr kumimoji="0" lang="en-US" sz="3000" b="0" i="1" u="sng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Segoe U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endParaRPr lang="en-US" sz="3000" i="1" u="sng" dirty="0" smtClean="0">
              <a:cs typeface="Segoe U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r>
              <a:rPr lang="en-US" sz="3000" i="1" u="sng" dirty="0" smtClean="0">
                <a:cs typeface="Segoe UI" pitchFamily="34" charset="0"/>
              </a:rPr>
              <a:t> 	</a:t>
            </a:r>
            <a:r>
              <a:rPr lang="en-US" sz="3000" i="1" dirty="0" smtClean="0">
                <a:cs typeface="Segoe UI" pitchFamily="34" charset="0"/>
              </a:rPr>
              <a:t> =</a:t>
            </a:r>
            <a:endParaRPr lang="en-US" sz="3000" i="1" u="sng" dirty="0" smtClean="0">
              <a:cs typeface="Segoe U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endParaRPr kumimoji="0" lang="en-US" sz="3000" b="0" i="1" u="sng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Segoe U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None/>
              <a:tabLst/>
              <a:defRPr/>
            </a:pPr>
            <a:r>
              <a:rPr lang="en-US" sz="3000" dirty="0" smtClean="0">
                <a:solidFill>
                  <a:schemeClr val="accent3">
                    <a:lumMod val="60000"/>
                    <a:lumOff val="40000"/>
                  </a:schemeClr>
                </a:solidFill>
                <a:cs typeface="Segoe UI" pitchFamily="34" charset="0"/>
              </a:rPr>
              <a:t>		  The discount percent is </a:t>
            </a:r>
            <a:r>
              <a:rPr lang="en-US" sz="3000" u="sng" dirty="0" smtClean="0">
                <a:solidFill>
                  <a:schemeClr val="accent3">
                    <a:lumMod val="60000"/>
                    <a:lumOff val="40000"/>
                  </a:schemeClr>
                </a:solidFill>
                <a:cs typeface="Segoe UI" pitchFamily="34" charset="0"/>
              </a:rPr>
              <a:t>	        </a:t>
            </a:r>
            <a:r>
              <a:rPr lang="en-US" sz="3000" dirty="0" smtClean="0">
                <a:solidFill>
                  <a:schemeClr val="accent3">
                    <a:lumMod val="60000"/>
                    <a:lumOff val="40000"/>
                  </a:schemeClr>
                </a:solidFill>
                <a:cs typeface="Segoe UI" pitchFamily="34" charset="0"/>
              </a:rPr>
              <a:t>.</a:t>
            </a:r>
            <a:endParaRPr kumimoji="0" lang="en-US" sz="3000" b="0" strike="noStrike" kern="1200" cap="none" spc="0" normalizeH="0" baseline="0" noProof="0" dirty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Segoe U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09800" y="2514600"/>
            <a:ext cx="15240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267200" y="2514600"/>
            <a:ext cx="22860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i="1" dirty="0" smtClean="0">
                <a:solidFill>
                  <a:srgbClr val="FFC000"/>
                </a:solidFill>
              </a:rPr>
              <a:t>p</a:t>
            </a:r>
            <a:r>
              <a:rPr lang="en-US" sz="3000" dirty="0" smtClean="0">
                <a:solidFill>
                  <a:srgbClr val="FFC000"/>
                </a:solidFill>
              </a:rPr>
              <a:t> percent</a:t>
            </a:r>
            <a:endParaRPr lang="en-US" sz="3000" i="1" dirty="0">
              <a:solidFill>
                <a:srgbClr val="FFC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10400" y="2514600"/>
            <a:ext cx="17526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286000" y="2514600"/>
            <a:ext cx="1447800" cy="762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Discount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10400" y="2514600"/>
            <a:ext cx="1828800" cy="685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5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500" noProof="0" dirty="0" smtClean="0">
                <a:solidFill>
                  <a:srgbClr val="FFC000"/>
                </a:solidFill>
                <a:latin typeface="Perpetua" pitchFamily="18" charset="0"/>
                <a:ea typeface="+mj-ea"/>
                <a:cs typeface="+mj-cs"/>
              </a:rPr>
              <a:t>Regular price</a:t>
            </a:r>
            <a:endParaRPr kumimoji="0" lang="en-US" sz="4500" b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57600" y="1752600"/>
            <a:ext cx="2286000" cy="685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500" b="0" i="1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95600" y="3962400"/>
            <a:ext cx="1066800" cy="1219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56910" y="2805545"/>
            <a:ext cx="1828800" cy="1219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297.50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758550" y="5798130"/>
            <a:ext cx="914400" cy="90095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15%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79820" y="3512125"/>
            <a:ext cx="762000" cy="990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lnSpcReduction="1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000" i="1" u="sng" dirty="0" smtClean="0">
                <a:solidFill>
                  <a:srgbClr val="FFFF00"/>
                </a:solidFill>
                <a:latin typeface="Perpetua" pitchFamily="18" charset="0"/>
                <a:ea typeface="+mj-ea"/>
                <a:cs typeface="+mj-cs"/>
              </a:rPr>
              <a:t>  p</a:t>
            </a:r>
            <a:endParaRPr kumimoji="0" lang="en-US" sz="3000" b="0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100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038600" y="2971800"/>
            <a:ext cx="990600" cy="838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350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57600" y="4724400"/>
            <a:ext cx="762000" cy="990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lnSpcReduction="1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000" i="1" u="sng" dirty="0" smtClean="0">
                <a:solidFill>
                  <a:srgbClr val="FFFF00"/>
                </a:solidFill>
                <a:latin typeface="Perpetua" pitchFamily="18" charset="0"/>
                <a:ea typeface="+mj-ea"/>
                <a:cs typeface="+mj-cs"/>
              </a:rPr>
              <a:t>  p</a:t>
            </a:r>
            <a:endParaRPr kumimoji="0" lang="en-US" sz="3000" b="0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100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581400" y="5334000"/>
            <a:ext cx="762000" cy="990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lnSpcReduction="1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000" i="1" u="sng" dirty="0" smtClean="0">
                <a:solidFill>
                  <a:srgbClr val="FFFF00"/>
                </a:solidFill>
                <a:latin typeface="Perpetua" pitchFamily="18" charset="0"/>
                <a:ea typeface="+mj-ea"/>
                <a:cs typeface="+mj-cs"/>
              </a:rPr>
              <a:t>  p</a:t>
            </a:r>
            <a:endParaRPr kumimoji="0" lang="en-US" sz="3000" b="0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100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525490" y="2819400"/>
            <a:ext cx="1828800" cy="1219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Perpetua" pitchFamily="18" charset="0"/>
                <a:ea typeface="+mj-ea"/>
                <a:cs typeface="+mj-cs"/>
              </a:rPr>
              <a:t>52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.50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800600" y="3962400"/>
            <a:ext cx="1828800" cy="1219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350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286000" y="4495800"/>
            <a:ext cx="1828800" cy="1219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Perpetua" pitchFamily="18" charset="0"/>
                <a:ea typeface="+mj-ea"/>
                <a:cs typeface="+mj-cs"/>
              </a:rPr>
              <a:t>52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.50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495800" y="4523510"/>
            <a:ext cx="1828800" cy="1219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350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417615" y="5126180"/>
            <a:ext cx="1828800" cy="1219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0.15</a:t>
            </a:r>
          </a:p>
        </p:txBody>
      </p:sp>
    </p:spTree>
    <p:extLst>
      <p:ext uri="{BB962C8B-B14F-4D97-AF65-F5344CB8AC3E}">
        <p14:creationId xmlns:p14="http://schemas.microsoft.com/office/powerpoint/2010/main" val="958696677"/>
      </p:ext>
    </p:extLst>
  </p:cSld>
  <p:clrMapOvr>
    <a:masterClrMapping/>
  </p:clrMapOvr>
  <p:transition spd="med">
    <p:pull dir="d"/>
    <p:sndAc>
      <p:stSnd>
        <p:snd r:embed="rId2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7" grpId="0"/>
      <p:bldP spid="31" grpId="0"/>
      <p:bldP spid="32" grpId="0"/>
      <p:bldP spid="33" grpId="0"/>
      <p:bldP spid="34" grpId="0"/>
      <p:bldP spid="35" grpId="0"/>
    </p:bldLst>
  </p:timing>
</p:sld>
</file>

<file path=ppt/theme/theme1.xml><?xml version="1.0" encoding="utf-8"?>
<a:theme xmlns:a="http://schemas.openxmlformats.org/drawingml/2006/main" name="PM_the_chalkboard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6AFA805-4404-47D2-A142-C3A37E84F3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PM_the_chalkboard</Template>
  <TotalTime>1401</TotalTime>
  <Words>305</Words>
  <Application>Microsoft Office PowerPoint</Application>
  <PresentationFormat>On-screen Show (4:3)</PresentationFormat>
  <Paragraphs>239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Perpetua</vt:lpstr>
      <vt:lpstr>Segoe UI</vt:lpstr>
      <vt:lpstr>PM_the_chalkboard</vt:lpstr>
      <vt:lpstr>3.9 Percents</vt:lpstr>
      <vt:lpstr>p. 73</vt:lpstr>
      <vt:lpstr>Three Types of Percent Problems</vt:lpstr>
      <vt:lpstr>P. 72 Example 1:  Number Compared to Base is Unknown</vt:lpstr>
      <vt:lpstr>P. 73 Example 2:  Base Number is Unknown</vt:lpstr>
      <vt:lpstr>P. 73 Example 3:  Percent is Unknown</vt:lpstr>
      <vt:lpstr>p. 74:  Checkpoint</vt:lpstr>
      <vt:lpstr>P. 74 Example 4:  Model and Use Percents</vt:lpstr>
    </vt:vector>
  </TitlesOfParts>
  <Company>ESASD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3.9 Percents</dc:title>
  <dc:subject/>
  <dc:creator>teacher</dc:creator>
  <cp:keywords/>
  <dc:description/>
  <cp:lastModifiedBy>Trisha Angell</cp:lastModifiedBy>
  <cp:revision>26</cp:revision>
  <dcterms:created xsi:type="dcterms:W3CDTF">2011-02-08T02:03:00Z</dcterms:created>
  <dcterms:modified xsi:type="dcterms:W3CDTF">2011-12-16T12:07:46Z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TC101857271</vt:lpwstr>
  </property>
</Properties>
</file>