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5C7DB-1C57-4A7C-A44B-EB7A6110B0D6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0A943-5652-43D3-9672-8EA723EC6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78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78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 79 </a:t>
            </a:r>
            <a:r>
              <a:rPr lang="en-US" dirty="0" err="1" smtClean="0"/>
              <a:t>notetaking</a:t>
            </a:r>
            <a:r>
              <a:rPr lang="en-US" dirty="0" smtClean="0"/>
              <a:t> guide.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77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78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Page 78 </a:t>
            </a:r>
            <a:r>
              <a:rPr lang="en-US" dirty="0" err="1" smtClean="0"/>
              <a:t>notetaking</a:t>
            </a:r>
            <a:r>
              <a:rPr lang="en-US" dirty="0" smtClean="0"/>
              <a:t>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0A943-5652-43D3-9672-8EA723EC6F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9E58A5-48BB-4245-8220-C00CC8AB21A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73F36B-DD94-4709-8153-889F3977F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  <p:sndAc>
      <p:stSnd>
        <p:snd r:embed="rId13" name="drumroll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</a:t>
            </a:r>
            <a:br>
              <a:rPr lang="en-US" dirty="0" smtClean="0"/>
            </a:br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plot points in a coordinate plane.</a:t>
            </a: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 identify quadrants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Name the quadrants the points D(-2, -9) and E(12,4) are 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point D(-2,-9) is in Quadrant </a:t>
            </a:r>
            <a:r>
              <a:rPr lang="en-US" u="sng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because its x- and y- coordinates are both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The point E(12,4) is in Quadrant </a:t>
            </a:r>
            <a:r>
              <a:rPr lang="en-US" u="sng" dirty="0" smtClean="0"/>
              <a:t>		</a:t>
            </a:r>
            <a:r>
              <a:rPr lang="en-US" dirty="0" smtClean="0"/>
              <a:t> because its x- and y-coordinates are both </a:t>
            </a:r>
            <a:r>
              <a:rPr lang="en-US" u="sng" dirty="0" smtClean="0"/>
              <a:t>			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 descr="quadrants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962400" y="1600200"/>
            <a:ext cx="3810001" cy="4014680"/>
          </a:xfrm>
        </p:spPr>
      </p:pic>
      <p:sp>
        <p:nvSpPr>
          <p:cNvPr id="6" name="Oval 5"/>
          <p:cNvSpPr/>
          <p:nvPr/>
        </p:nvSpPr>
        <p:spPr>
          <a:xfrm>
            <a:off x="5257800" y="58216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28825" y="30691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593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negative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31481" y="2133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62200" y="4507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5269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positive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checkpiont</a:t>
            </a:r>
            <a:r>
              <a:rPr lang="en-US" dirty="0" smtClean="0"/>
              <a:t>: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plot the points in</a:t>
            </a:r>
          </a:p>
          <a:p>
            <a:pPr marL="514350" indent="-514350">
              <a:buNone/>
            </a:pPr>
            <a:r>
              <a:rPr lang="en-US" dirty="0" smtClean="0"/>
              <a:t>the same coordinate</a:t>
            </a:r>
          </a:p>
          <a:p>
            <a:pPr marL="514350" indent="-514350">
              <a:buNone/>
            </a:pPr>
            <a:r>
              <a:rPr lang="en-US" dirty="0" smtClean="0"/>
              <a:t>plane.</a:t>
            </a:r>
          </a:p>
          <a:p>
            <a:pPr marL="514350" indent="-514350">
              <a:buAutoNum type="arabicPeriod"/>
            </a:pPr>
            <a:r>
              <a:rPr lang="en-US" dirty="0" smtClean="0"/>
              <a:t>A(-3,-2)</a:t>
            </a:r>
          </a:p>
          <a:p>
            <a:pPr marL="514350" indent="-514350">
              <a:buAutoNum type="arabicPeriod"/>
            </a:pPr>
            <a:r>
              <a:rPr lang="en-US" dirty="0" smtClean="0"/>
              <a:t>B(4, 0)</a:t>
            </a:r>
          </a:p>
          <a:p>
            <a:pPr marL="514350" indent="-514350">
              <a:buAutoNum type="arabicPeriod"/>
            </a:pPr>
            <a:r>
              <a:rPr lang="en-US" dirty="0" smtClean="0"/>
              <a:t>C(1,4)</a:t>
            </a:r>
          </a:p>
          <a:p>
            <a:pPr marL="514350" indent="-514350">
              <a:buAutoNum type="arabicPeriod"/>
            </a:pPr>
            <a:r>
              <a:rPr lang="en-US" dirty="0" smtClean="0"/>
              <a:t>D(-3,2)</a:t>
            </a:r>
            <a:endParaRPr lang="en-US" dirty="0"/>
          </a:p>
        </p:txBody>
      </p:sp>
      <p:pic>
        <p:nvPicPr>
          <p:cNvPr id="6" name="Content Placeholder 5" descr="nonumber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962400" y="1752600"/>
            <a:ext cx="3875772" cy="3657600"/>
          </a:xfrm>
        </p:spPr>
      </p:pic>
      <p:pic>
        <p:nvPicPr>
          <p:cNvPr id="1026" name="Picture 2" descr="C:\Documents and Settings\teacher\Local Settings\Temporary Internet Files\Content.IE5\C52XSH2Z\MC90043471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81000"/>
            <a:ext cx="945055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checkpoint: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Name the quadrant the points in.</a:t>
            </a:r>
          </a:p>
          <a:p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smtClean="0"/>
              <a:t>(-6, 7)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(-6, -7)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(6, -7)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(6, 7)</a:t>
            </a:r>
          </a:p>
          <a:p>
            <a:endParaRPr lang="en-US" dirty="0"/>
          </a:p>
        </p:txBody>
      </p:sp>
      <p:pic>
        <p:nvPicPr>
          <p:cNvPr id="6" name="Content Placeholder 5" descr="quadrants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581400" y="1676400"/>
            <a:ext cx="3986999" cy="3801269"/>
          </a:xfrm>
        </p:spPr>
      </p:pic>
      <p:pic>
        <p:nvPicPr>
          <p:cNvPr id="2050" name="Picture 2" descr="C:\Documents and Settings\teacher\Local Settings\Temporary Internet Files\Content.IE5\C52XSH2Z\MC90043471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52401"/>
            <a:ext cx="1163145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 Make a scatter plot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NCAA Basketball Teams </a:t>
            </a:r>
            <a:r>
              <a:rPr lang="en-US" b="1" dirty="0" smtClean="0"/>
              <a:t>  The number of NCAA men’s college basketball teams is shown in the table.</a:t>
            </a:r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457200" y="2133600"/>
          <a:ext cx="72390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Men’s teams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3505200"/>
            <a:ext cx="7239000" cy="236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Make a scatter plot</a:t>
            </a:r>
          </a:p>
          <a:p>
            <a:pPr marL="342900" indent="-342900">
              <a:buAutoNum type="alphaLcPeriod"/>
            </a:pPr>
            <a:r>
              <a:rPr lang="en-US" dirty="0" smtClean="0"/>
              <a:t>Describe the pattern of the number of men’s basketball teams.</a:t>
            </a:r>
          </a:p>
          <a:p>
            <a:pPr marL="342900" indent="-342900"/>
            <a:r>
              <a:rPr lang="en-US" b="1" dirty="0" smtClean="0"/>
              <a:t>Solution</a:t>
            </a:r>
          </a:p>
          <a:p>
            <a:pPr marL="342900" indent="-342900">
              <a:buAutoNum type="alphaLcPeriod"/>
            </a:pPr>
            <a:r>
              <a:rPr lang="en-US" dirty="0" smtClean="0"/>
              <a:t>Let M represent </a:t>
            </a:r>
            <a:r>
              <a:rPr lang="en-US" u="sng" dirty="0" smtClean="0"/>
              <a:t>  				</a:t>
            </a:r>
            <a:r>
              <a:rPr lang="en-US" dirty="0" smtClean="0"/>
              <a:t>.  Let t represent </a:t>
            </a:r>
            <a:r>
              <a:rPr lang="en-US" u="sng" dirty="0" smtClean="0"/>
              <a:t>				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b="1" dirty="0" smtClean="0"/>
              <a:t>	because you want to see how the number of teams changed over time, put t on the </a:t>
            </a:r>
            <a:r>
              <a:rPr lang="en-US" b="1" u="sng" dirty="0" smtClean="0"/>
              <a:t>		</a:t>
            </a:r>
            <a:r>
              <a:rPr lang="en-US" b="1" dirty="0" smtClean="0"/>
              <a:t> axis and </a:t>
            </a:r>
            <a:r>
              <a:rPr lang="en-US" b="1" dirty="0" smtClean="0"/>
              <a:t>M </a:t>
            </a:r>
            <a:r>
              <a:rPr lang="en-US" b="1" dirty="0" smtClean="0"/>
              <a:t>on the </a:t>
            </a:r>
            <a:r>
              <a:rPr lang="en-US" b="1" u="sng" dirty="0" smtClean="0"/>
              <a:t>		</a:t>
            </a:r>
            <a:r>
              <a:rPr lang="en-US" b="1" dirty="0" smtClean="0"/>
              <a:t> axis.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4202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Men’s teams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583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Years from 1995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5117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- axis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421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 - axis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br>
              <a:rPr lang="en-US" dirty="0" smtClean="0"/>
            </a:br>
            <a:r>
              <a:rPr lang="en-US" dirty="0" smtClean="0"/>
              <a:t>Make a Scatter Plot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Choose a scale.  Use a break in the scale for the number of teams to focus on the values between </a:t>
            </a:r>
            <a:r>
              <a:rPr lang="en-US" u="sng" dirty="0" smtClean="0"/>
              <a:t>	</a:t>
            </a:r>
            <a:r>
              <a:rPr lang="en-US" dirty="0" smtClean="0"/>
              <a:t> and </a:t>
            </a:r>
            <a:r>
              <a:rPr lang="en-US" u="sng" dirty="0" smtClean="0"/>
              <a:t>	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b.  From the scatter plot, you can see that the number of men’s teams in the NCAA was </a:t>
            </a:r>
            <a:r>
              <a:rPr lang="en-US" b="1" u="sng" dirty="0" smtClean="0"/>
              <a:t>         	                      </a:t>
            </a:r>
            <a:r>
              <a:rPr lang="en-US" b="1" dirty="0" smtClean="0"/>
              <a:t> for three years and then began to	 </a:t>
            </a:r>
            <a:r>
              <a:rPr lang="en-US" b="1" u="sng" dirty="0" smtClean="0"/>
              <a:t>		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10" name="Picture Placeholder 9"/>
          <p:cNvGraphicFramePr>
            <a:graphicFrameLocks noGrp="1"/>
          </p:cNvGraphicFramePr>
          <p:nvPr>
            <p:ph type="pic" idx="1"/>
          </p:nvPr>
        </p:nvGraphicFramePr>
        <p:xfrm>
          <a:off x="609600" y="5715000"/>
          <a:ext cx="72390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Men’s teams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quadon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066800"/>
            <a:ext cx="4267200" cy="426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8884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Years from 1995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516" y="1349990"/>
            <a:ext cx="443087" cy="3816429"/>
          </a:xfrm>
          <a:prstGeom prst="rect">
            <a:avLst/>
          </a:prstGeom>
          <a:solidFill>
            <a:schemeClr val="tx1"/>
          </a:solidFill>
        </p:spPr>
        <p:txBody>
          <a:bodyPr vert="horz" wrap="square" rtlCol="0">
            <a:spAutoFit/>
          </a:bodyPr>
          <a:lstStyle/>
          <a:p>
            <a:pPr algn="r"/>
            <a:endParaRPr lang="en-US" sz="800" dirty="0" smtClean="0">
              <a:solidFill>
                <a:srgbClr val="FF0000"/>
              </a:solidFill>
            </a:endParaRPr>
          </a:p>
          <a:p>
            <a:pPr algn="r"/>
            <a:endParaRPr lang="en-US" sz="800" dirty="0">
              <a:solidFill>
                <a:srgbClr val="FF0000"/>
              </a:solidFill>
            </a:endParaRPr>
          </a:p>
          <a:p>
            <a:pPr algn="r"/>
            <a:endParaRPr lang="en-US" sz="800" dirty="0" smtClean="0">
              <a:solidFill>
                <a:srgbClr val="FF0000"/>
              </a:solidFill>
            </a:endParaRPr>
          </a:p>
          <a:p>
            <a:pPr algn="r"/>
            <a:r>
              <a:rPr lang="en-US" sz="800" dirty="0" smtClean="0">
                <a:solidFill>
                  <a:srgbClr val="FF0000"/>
                </a:solidFill>
              </a:rPr>
              <a:t>950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925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900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875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850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825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800</a:t>
            </a: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endParaRPr lang="en-US" sz="1000" dirty="0" smtClean="0">
              <a:solidFill>
                <a:srgbClr val="FF0000"/>
              </a:solidFill>
            </a:endParaRP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endParaRPr lang="en-US" sz="1000" dirty="0" smtClean="0">
              <a:solidFill>
                <a:srgbClr val="FF0000"/>
              </a:solidFill>
            </a:endParaRP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endParaRPr lang="en-US" sz="1000" dirty="0" smtClean="0">
              <a:solidFill>
                <a:srgbClr val="FF0000"/>
              </a:solidFill>
            </a:endParaRPr>
          </a:p>
          <a:p>
            <a:pPr algn="r"/>
            <a:endParaRPr lang="en-US" sz="1000" dirty="0">
              <a:solidFill>
                <a:srgbClr val="FF0000"/>
              </a:solidFill>
            </a:endParaRPr>
          </a:p>
          <a:p>
            <a:pPr algn="r"/>
            <a:endParaRPr lang="en-US" sz="1000" dirty="0" smtClean="0">
              <a:solidFill>
                <a:srgbClr val="FF0000"/>
              </a:solidFill>
            </a:endParaRPr>
          </a:p>
          <a:p>
            <a:pPr algn="r"/>
            <a:endParaRPr 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794266" y="232993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Men’s teams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32603" y="36576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11059" y="3962400"/>
            <a:ext cx="221544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1059" y="4114800"/>
            <a:ext cx="336741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332603" y="4419600"/>
            <a:ext cx="115197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32603" y="4495800"/>
            <a:ext cx="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3593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86675" y="36195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43650" y="444079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constant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4888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increase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6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will plot points in a coordinate plane.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Coordinate plane: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coordinate system formed by two real number lines that intersect at a right angle.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9" descr="ax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352800"/>
            <a:ext cx="2876550" cy="2714625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657225" y="4710113"/>
            <a:ext cx="2876550" cy="0"/>
          </a:xfrm>
          <a:prstGeom prst="straightConnector1">
            <a:avLst/>
          </a:prstGeom>
          <a:ln w="28575">
            <a:headEnd type="arrow"/>
            <a:tailEnd type="arrow"/>
          </a:ln>
          <a:scene3d>
            <a:camera prst="orthographicFront"/>
            <a:lightRig rig="threePt" dir="t"/>
          </a:scene3d>
          <a:sp3d contourW="12700">
            <a:bevelT w="12700"/>
            <a:bevelB w="12700"/>
            <a:contourClr>
              <a:srgbClr val="00B05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" idx="0"/>
            <a:endCxn id="10" idx="2"/>
          </p:cNvCxnSpPr>
          <p:nvPr/>
        </p:nvCxnSpPr>
        <p:spPr>
          <a:xfrm>
            <a:off x="2124075" y="3352799"/>
            <a:ext cx="0" cy="265176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 extrusionH="38100" contourW="12700">
            <a:bevelT w="25400"/>
            <a:bevelB w="25400"/>
            <a:extrusionClr>
              <a:schemeClr val="bg2"/>
            </a:extrusionClr>
            <a:contourClr>
              <a:srgbClr val="FFC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point in the coordinate plane where the horizontal axis intersects the vertical axis.</a:t>
            </a:r>
          </a:p>
          <a:p>
            <a:endParaRPr lang="en-US" dirty="0" smtClean="0"/>
          </a:p>
          <a:p>
            <a:r>
              <a:rPr lang="en-US" dirty="0" smtClean="0"/>
              <a:t>(0,0)</a:t>
            </a:r>
            <a:endParaRPr lang="en-US" dirty="0"/>
          </a:p>
        </p:txBody>
      </p:sp>
      <p:pic>
        <p:nvPicPr>
          <p:cNvPr id="5" name="Picture Placeholder 4" descr="nonumbers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2797" r="2797"/>
          <a:stretch>
            <a:fillRect/>
          </a:stretch>
        </p:blipFill>
        <p:spPr>
          <a:xfrm>
            <a:off x="685800" y="1066800"/>
            <a:ext cx="4206240" cy="4206240"/>
          </a:xfrm>
        </p:spPr>
      </p:pic>
      <p:sp>
        <p:nvSpPr>
          <p:cNvPr id="4" name="Oval 3"/>
          <p:cNvSpPr/>
          <p:nvPr/>
        </p:nvSpPr>
        <p:spPr>
          <a:xfrm>
            <a:off x="2743200" y="31242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X-axis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horizontal axis on the coordinate plane</a:t>
            </a:r>
            <a:endParaRPr lang="en-US" dirty="0"/>
          </a:p>
        </p:txBody>
      </p:sp>
      <p:pic>
        <p:nvPicPr>
          <p:cNvPr id="9" name="Picture Placeholder 8" descr="axes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2797" r="2797"/>
          <a:stretch>
            <a:fillRect/>
          </a:stretch>
        </p:blipFill>
        <p:spPr/>
      </p:pic>
      <p:cxnSp>
        <p:nvCxnSpPr>
          <p:cNvPr id="5" name="Straight Arrow Connector 4"/>
          <p:cNvCxnSpPr>
            <a:endCxn id="9" idx="3"/>
          </p:cNvCxnSpPr>
          <p:nvPr/>
        </p:nvCxnSpPr>
        <p:spPr>
          <a:xfrm>
            <a:off x="657225" y="3133725"/>
            <a:ext cx="4212697" cy="10397"/>
          </a:xfrm>
          <a:prstGeom prst="straightConnector1">
            <a:avLst/>
          </a:prstGeom>
          <a:ln w="28575">
            <a:headEnd type="arrow"/>
            <a:tailEnd type="arrow"/>
          </a:ln>
          <a:scene3d>
            <a:camera prst="orthographicFront"/>
            <a:lightRig rig="threePt" dir="t"/>
          </a:scene3d>
          <a:sp3d contourW="12700">
            <a:bevelT w="12700"/>
            <a:bevelB w="12700"/>
            <a:contourClr>
              <a:srgbClr val="00B05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Y-axis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vertical axis on the coordinate plane</a:t>
            </a:r>
            <a:endParaRPr lang="en-US" dirty="0"/>
          </a:p>
        </p:txBody>
      </p:sp>
      <p:pic>
        <p:nvPicPr>
          <p:cNvPr id="5" name="Picture Placeholder 4" descr="nonumbers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2797" r="2797"/>
          <a:stretch>
            <a:fillRect/>
          </a:stretch>
        </p:blipFill>
        <p:spPr/>
      </p:pic>
      <p:cxnSp>
        <p:nvCxnSpPr>
          <p:cNvPr id="6" name="Straight Arrow Connector 5"/>
          <p:cNvCxnSpPr/>
          <p:nvPr/>
        </p:nvCxnSpPr>
        <p:spPr>
          <a:xfrm>
            <a:off x="2743200" y="1143000"/>
            <a:ext cx="0" cy="40386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 extrusionH="38100" contourW="12700">
            <a:bevelT w="25400"/>
            <a:bevelB w="25400"/>
            <a:extrusionClr>
              <a:schemeClr val="bg2"/>
            </a:extrusionClr>
            <a:contourClr>
              <a:srgbClr val="FFC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0" u="sng" dirty="0" smtClean="0"/>
              <a:t>Ordered pair: (</a:t>
            </a:r>
            <a:r>
              <a:rPr lang="en-US" sz="3000" b="0" u="sng" dirty="0" err="1" smtClean="0"/>
              <a:t>x,y</a:t>
            </a:r>
            <a:r>
              <a:rPr lang="en-US" sz="3000" b="0" u="sng" dirty="0" smtClean="0"/>
              <a:t>)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a pair of numbers used to identify a point in a coordinate plane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1148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Y-coordinate:</a:t>
            </a:r>
          </a:p>
          <a:p>
            <a:endParaRPr lang="en-US" dirty="0" smtClean="0"/>
          </a:p>
          <a:p>
            <a:r>
              <a:rPr lang="en-US" dirty="0" smtClean="0"/>
              <a:t>The second number in an ordered pair</a:t>
            </a:r>
          </a:p>
          <a:p>
            <a:pPr lvl="1"/>
            <a:r>
              <a:rPr lang="en-US" sz="2200" dirty="0" smtClean="0"/>
              <a:t>Go up (+) or down (-)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3520440" cy="4525963"/>
          </a:xfrm>
        </p:spPr>
        <p:txBody>
          <a:bodyPr/>
          <a:lstStyle/>
          <a:p>
            <a:r>
              <a:rPr lang="en-US" dirty="0" smtClean="0"/>
              <a:t>X-coordinate:</a:t>
            </a:r>
          </a:p>
          <a:p>
            <a:endParaRPr lang="en-US" dirty="0" smtClean="0"/>
          </a:p>
          <a:p>
            <a:r>
              <a:rPr lang="en-US" dirty="0" smtClean="0"/>
              <a:t>The first number in an ordered pair</a:t>
            </a:r>
          </a:p>
          <a:p>
            <a:pPr lvl="1"/>
            <a:r>
              <a:rPr lang="en-US" sz="2200" dirty="0" smtClean="0"/>
              <a:t>Go left (-) or right (+)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</p:txBody>
      </p:sp>
      <p:pic>
        <p:nvPicPr>
          <p:cNvPr id="8" name="Picture 7" descr="nonumb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962400"/>
            <a:ext cx="2826085" cy="2667000"/>
          </a:xfrm>
          <a:prstGeom prst="rect">
            <a:avLst/>
          </a:prstGeom>
        </p:spPr>
      </p:pic>
      <p:pic>
        <p:nvPicPr>
          <p:cNvPr id="10" name="Picture 9" descr="nonumb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91050" y="3886200"/>
            <a:ext cx="2876550" cy="27146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0" y="4114800"/>
            <a:ext cx="1219200" cy="23622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47875" y="4114800"/>
            <a:ext cx="1219200" cy="23622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0" y="4038600"/>
            <a:ext cx="2438400" cy="1204912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91075" y="5195888"/>
            <a:ext cx="2438400" cy="1204912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9" grpId="0" animBg="1"/>
      <p:bldP spid="9" grpId="1" animBg="1"/>
      <p:bldP spid="9" grpId="2" animBg="1"/>
      <p:bldP spid="3" grpId="0" animBg="1"/>
      <p:bldP spid="3" grpId="1" animBg="1"/>
      <p:bldP spid="3" grpId="2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One of the four regions into which </a:t>
            </a:r>
            <a:r>
              <a:rPr lang="en-US" smtClean="0"/>
              <a:t>the axis divides </a:t>
            </a:r>
            <a:r>
              <a:rPr lang="en-US" dirty="0" smtClean="0"/>
              <a:t>a coordinate plane</a:t>
            </a:r>
            <a:endParaRPr lang="en-US" dirty="0"/>
          </a:p>
        </p:txBody>
      </p:sp>
      <p:pic>
        <p:nvPicPr>
          <p:cNvPr id="8" name="Picture Placeholder 7" descr="nonumbers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2797" r="2797"/>
          <a:stretch>
            <a:fillRect/>
          </a:stretch>
        </p:blipFill>
        <p:spPr>
          <a:xfrm>
            <a:off x="609600" y="1066800"/>
            <a:ext cx="4206240" cy="4206240"/>
          </a:xfrm>
        </p:spPr>
      </p:pic>
      <p:sp>
        <p:nvSpPr>
          <p:cNvPr id="10" name="Rectangle 9"/>
          <p:cNvSpPr/>
          <p:nvPr/>
        </p:nvSpPr>
        <p:spPr>
          <a:xfrm>
            <a:off x="1033619" y="3276600"/>
            <a:ext cx="10999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III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(3)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1295400"/>
            <a:ext cx="12152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II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(2)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3723" y="1295400"/>
            <a:ext cx="10999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(1)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96124" y="3276600"/>
            <a:ext cx="10999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IV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(4)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coordinate graph containing points that represent a set of ordered pairs:  used to analyze relationships between two real life quantities.</a:t>
            </a:r>
            <a:endParaRPr lang="en-US" dirty="0"/>
          </a:p>
        </p:txBody>
      </p:sp>
      <p:pic>
        <p:nvPicPr>
          <p:cNvPr id="7" name="Picture Placeholder 6" descr="L61_scatter_plot.gif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2371" r="2371"/>
          <a:stretch>
            <a:fillRect/>
          </a:stretch>
        </p:blipFill>
        <p:spPr/>
      </p:pic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</a:t>
            </a:r>
            <a:br>
              <a:rPr lang="en-US" dirty="0" smtClean="0"/>
            </a:br>
            <a:r>
              <a:rPr lang="en-US" sz="3300" dirty="0" smtClean="0"/>
              <a:t>plot points in a coordinate plane</a:t>
            </a:r>
            <a:endParaRPr lang="en-US" sz="3300" dirty="0"/>
          </a:p>
        </p:txBody>
      </p:sp>
      <p:pic>
        <p:nvPicPr>
          <p:cNvPr id="8" name="Content Placeholder 7" descr="S2U4L1GLgrid.gif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4114800" y="1600200"/>
            <a:ext cx="4080240" cy="39624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1524000"/>
            <a:ext cx="441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Plot the points A(-2,3), B(3, -4) and C(0, -2) in a coordinate plane.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plot the point A(-2,3), start at the  </a:t>
            </a:r>
            <a:r>
              <a:rPr lang="en-US" sz="2400" u="sng" dirty="0" smtClean="0"/>
              <a:t> 		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smtClean="0"/>
              <a:t>	Move 2 units to the </a:t>
            </a:r>
            <a:r>
              <a:rPr lang="en-US" sz="2400" u="sng" dirty="0" smtClean="0"/>
              <a:t> 		</a:t>
            </a:r>
            <a:r>
              <a:rPr lang="en-US" sz="2400" dirty="0" smtClean="0"/>
              <a:t> and 3 units 	</a:t>
            </a:r>
            <a:r>
              <a:rPr lang="en-US" sz="2400" u="sng" dirty="0" smtClean="0"/>
              <a:t>		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To plot the point B(3, -4), start at the </a:t>
            </a:r>
            <a:r>
              <a:rPr lang="en-US" sz="2400" u="sng" dirty="0" smtClean="0"/>
              <a:t> 		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smtClean="0"/>
              <a:t>	Move 3 units to the </a:t>
            </a:r>
            <a:r>
              <a:rPr lang="en-US" sz="2400" u="sng" dirty="0" smtClean="0"/>
              <a:t> 		</a:t>
            </a:r>
            <a:r>
              <a:rPr lang="en-US" sz="2400" dirty="0" smtClean="0"/>
              <a:t> and 4 units </a:t>
            </a:r>
            <a:r>
              <a:rPr lang="en-US" sz="2400" u="sng" dirty="0" smtClean="0"/>
              <a:t>		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To plot the point C(0,-2), start at the </a:t>
            </a:r>
            <a:r>
              <a:rPr lang="en-US" sz="2400" u="sng" dirty="0" smtClean="0"/>
              <a:t> 		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smtClean="0"/>
              <a:t>	Move 0 units to the </a:t>
            </a:r>
            <a:r>
              <a:rPr lang="en-US" sz="2400" u="sng" dirty="0" smtClean="0"/>
              <a:t>			</a:t>
            </a:r>
            <a:r>
              <a:rPr lang="en-US" sz="2400" dirty="0" smtClean="0"/>
              <a:t> and 2 units </a:t>
            </a:r>
            <a:r>
              <a:rPr lang="en-US" sz="2400" u="sng" dirty="0" smtClean="0"/>
              <a:t>		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907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6450" y="319301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638800" y="27373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5350" y="4050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4355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4450" y="463129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64681" y="458343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4400" y="5498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5802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Left or 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609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62675" y="4038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3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</TotalTime>
  <Words>491</Words>
  <Application>Microsoft Office PowerPoint</Application>
  <PresentationFormat>On-screen Show (4:3)</PresentationFormat>
  <Paragraphs>175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Chapter 4  Section 1</vt:lpstr>
      <vt:lpstr>Students will plot points in a coordinate plane. </vt:lpstr>
      <vt:lpstr>Origin</vt:lpstr>
      <vt:lpstr>X-axis </vt:lpstr>
      <vt:lpstr>Y-axis</vt:lpstr>
      <vt:lpstr>Ordered pair: (x,y)  a pair of numbers used to identify a point in a coordinate plane</vt:lpstr>
      <vt:lpstr>Quadrant</vt:lpstr>
      <vt:lpstr>Scatter plot</vt:lpstr>
      <vt:lpstr>Example 1: plot points in a coordinate plane</vt:lpstr>
      <vt:lpstr>Example 2:  identify quadrants</vt:lpstr>
      <vt:lpstr> checkpiont:</vt:lpstr>
      <vt:lpstr> checkpoint:</vt:lpstr>
      <vt:lpstr>Example 3:  Make a scatter plot</vt:lpstr>
      <vt:lpstr>Example 3: Make a Scatter Plot</vt:lpstr>
    </vt:vector>
  </TitlesOfParts>
  <Company>ESASD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Section 1</dc:title>
  <dc:creator>teacher</dc:creator>
  <cp:lastModifiedBy>Trisha Angell</cp:lastModifiedBy>
  <cp:revision>37</cp:revision>
  <dcterms:created xsi:type="dcterms:W3CDTF">2010-10-18T12:55:50Z</dcterms:created>
  <dcterms:modified xsi:type="dcterms:W3CDTF">2012-01-30T18:18:14Z</dcterms:modified>
</cp:coreProperties>
</file>